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xls" ContentType="application/vnd.ms-excel"/>
  <Default Extension="rels" ContentType="application/vnd.openxmlformats-package.relationships+xml"/>
  <Default Extension="xml" ContentType="application/xml"/>
  <Default Extension="tiff" ContentType="image/tiff"/>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charts/chart1.xml" ContentType="application/vnd.openxmlformats-officedocument.drawingml.chart+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1" r:id="rId1"/>
  </p:sldMasterIdLst>
  <p:notesMasterIdLst>
    <p:notesMasterId r:id="rId217"/>
  </p:notesMasterIdLst>
  <p:handoutMasterIdLst>
    <p:handoutMasterId r:id="rId218"/>
  </p:handoutMasterIdLst>
  <p:sldIdLst>
    <p:sldId id="387" r:id="rId2"/>
    <p:sldId id="724" r:id="rId3"/>
    <p:sldId id="725" r:id="rId4"/>
    <p:sldId id="726" r:id="rId5"/>
    <p:sldId id="727" r:id="rId6"/>
    <p:sldId id="728" r:id="rId7"/>
    <p:sldId id="730" r:id="rId8"/>
    <p:sldId id="591" r:id="rId9"/>
    <p:sldId id="382" r:id="rId10"/>
    <p:sldId id="305" r:id="rId11"/>
    <p:sldId id="547" r:id="rId12"/>
    <p:sldId id="285" r:id="rId13"/>
    <p:sldId id="393" r:id="rId14"/>
    <p:sldId id="394" r:id="rId15"/>
    <p:sldId id="415" r:id="rId16"/>
    <p:sldId id="733" r:id="rId17"/>
    <p:sldId id="417" r:id="rId18"/>
    <p:sldId id="419" r:id="rId19"/>
    <p:sldId id="422" r:id="rId20"/>
    <p:sldId id="444" r:id="rId21"/>
    <p:sldId id="443" r:id="rId22"/>
    <p:sldId id="420" r:id="rId23"/>
    <p:sldId id="421" r:id="rId24"/>
    <p:sldId id="433" r:id="rId25"/>
    <p:sldId id="293" r:id="rId26"/>
    <p:sldId id="291" r:id="rId27"/>
    <p:sldId id="418" r:id="rId28"/>
    <p:sldId id="735" r:id="rId29"/>
    <p:sldId id="736" r:id="rId30"/>
    <p:sldId id="743" r:id="rId31"/>
    <p:sldId id="744" r:id="rId32"/>
    <p:sldId id="442" r:id="rId33"/>
    <p:sldId id="745" r:id="rId34"/>
    <p:sldId id="746" r:id="rId35"/>
    <p:sldId id="272" r:id="rId36"/>
    <p:sldId id="696" r:id="rId37"/>
    <p:sldId id="445" r:id="rId38"/>
    <p:sldId id="549" r:id="rId39"/>
    <p:sldId id="705" r:id="rId40"/>
    <p:sldId id="392" r:id="rId41"/>
    <p:sldId id="943" r:id="rId42"/>
    <p:sldId id="945" r:id="rId43"/>
    <p:sldId id="944" r:id="rId44"/>
    <p:sldId id="400" r:id="rId45"/>
    <p:sldId id="707" r:id="rId46"/>
    <p:sldId id="274" r:id="rId47"/>
    <p:sldId id="749" r:id="rId48"/>
    <p:sldId id="750" r:id="rId49"/>
    <p:sldId id="946" r:id="rId50"/>
    <p:sldId id="446" r:id="rId51"/>
    <p:sldId id="447" r:id="rId52"/>
    <p:sldId id="316" r:id="rId53"/>
    <p:sldId id="406" r:id="rId54"/>
    <p:sldId id="448" r:id="rId55"/>
    <p:sldId id="389" r:id="rId56"/>
    <p:sldId id="390" r:id="rId57"/>
    <p:sldId id="407" r:id="rId58"/>
    <p:sldId id="449" r:id="rId59"/>
    <p:sldId id="719" r:id="rId60"/>
    <p:sldId id="717" r:id="rId61"/>
    <p:sldId id="531" r:id="rId62"/>
    <p:sldId id="722" r:id="rId63"/>
    <p:sldId id="751" r:id="rId64"/>
    <p:sldId id="522" r:id="rId65"/>
    <p:sldId id="586" r:id="rId66"/>
    <p:sldId id="379" r:id="rId67"/>
    <p:sldId id="452" r:id="rId68"/>
    <p:sldId id="562" r:id="rId69"/>
    <p:sldId id="563" r:id="rId70"/>
    <p:sldId id="564" r:id="rId71"/>
    <p:sldId id="752" r:id="rId72"/>
    <p:sldId id="565" r:id="rId73"/>
    <p:sldId id="566" r:id="rId74"/>
    <p:sldId id="594" r:id="rId75"/>
    <p:sldId id="753" r:id="rId76"/>
    <p:sldId id="754" r:id="rId77"/>
    <p:sldId id="567" r:id="rId78"/>
    <p:sldId id="568" r:id="rId79"/>
    <p:sldId id="755" r:id="rId80"/>
    <p:sldId id="570" r:id="rId81"/>
    <p:sldId id="571" r:id="rId82"/>
    <p:sldId id="573" r:id="rId83"/>
    <p:sldId id="546" r:id="rId84"/>
    <p:sldId id="718" r:id="rId85"/>
    <p:sldId id="551" r:id="rId86"/>
    <p:sldId id="948" r:id="rId87"/>
    <p:sldId id="947" r:id="rId88"/>
    <p:sldId id="376" r:id="rId89"/>
    <p:sldId id="715" r:id="rId90"/>
    <p:sldId id="714" r:id="rId91"/>
    <p:sldId id="712" r:id="rId92"/>
    <p:sldId id="710" r:id="rId93"/>
    <p:sldId id="711" r:id="rId94"/>
    <p:sldId id="713" r:id="rId95"/>
    <p:sldId id="614" r:id="rId96"/>
    <p:sldId id="615" r:id="rId97"/>
    <p:sldId id="533" r:id="rId98"/>
    <p:sldId id="532" r:id="rId99"/>
    <p:sldId id="426" r:id="rId100"/>
    <p:sldId id="534" r:id="rId101"/>
    <p:sldId id="580" r:id="rId102"/>
    <p:sldId id="593" r:id="rId103"/>
    <p:sldId id="595" r:id="rId104"/>
    <p:sldId id="949" r:id="rId105"/>
    <p:sldId id="955" r:id="rId106"/>
    <p:sldId id="954" r:id="rId107"/>
    <p:sldId id="612" r:id="rId108"/>
    <p:sldId id="613" r:id="rId109"/>
    <p:sldId id="958" r:id="rId110"/>
    <p:sldId id="950" r:id="rId111"/>
    <p:sldId id="538" r:id="rId112"/>
    <p:sldId id="552" r:id="rId113"/>
    <p:sldId id="553" r:id="rId114"/>
    <p:sldId id="554" r:id="rId115"/>
    <p:sldId id="585" r:id="rId116"/>
    <p:sldId id="956" r:id="rId117"/>
    <p:sldId id="951" r:id="rId118"/>
    <p:sldId id="604" r:id="rId119"/>
    <p:sldId id="703" r:id="rId120"/>
    <p:sldId id="605" r:id="rId121"/>
    <p:sldId id="953" r:id="rId122"/>
    <p:sldId id="952" r:id="rId123"/>
    <p:sldId id="655" r:id="rId124"/>
    <p:sldId id="850" r:id="rId125"/>
    <p:sldId id="851" r:id="rId126"/>
    <p:sldId id="852" r:id="rId127"/>
    <p:sldId id="962" r:id="rId128"/>
    <p:sldId id="854" r:id="rId129"/>
    <p:sldId id="855" r:id="rId130"/>
    <p:sldId id="856" r:id="rId131"/>
    <p:sldId id="857" r:id="rId132"/>
    <p:sldId id="858" r:id="rId133"/>
    <p:sldId id="859" r:id="rId134"/>
    <p:sldId id="861" r:id="rId135"/>
    <p:sldId id="862" r:id="rId136"/>
    <p:sldId id="863" r:id="rId137"/>
    <p:sldId id="865" r:id="rId138"/>
    <p:sldId id="866" r:id="rId139"/>
    <p:sldId id="867" r:id="rId140"/>
    <p:sldId id="868" r:id="rId141"/>
    <p:sldId id="869" r:id="rId142"/>
    <p:sldId id="870" r:id="rId143"/>
    <p:sldId id="871" r:id="rId144"/>
    <p:sldId id="872" r:id="rId145"/>
    <p:sldId id="873" r:id="rId146"/>
    <p:sldId id="874" r:id="rId147"/>
    <p:sldId id="875" r:id="rId148"/>
    <p:sldId id="876" r:id="rId149"/>
    <p:sldId id="877" r:id="rId150"/>
    <p:sldId id="878" r:id="rId151"/>
    <p:sldId id="879" r:id="rId152"/>
    <p:sldId id="880" r:id="rId153"/>
    <p:sldId id="881" r:id="rId154"/>
    <p:sldId id="882" r:id="rId155"/>
    <p:sldId id="883" r:id="rId156"/>
    <p:sldId id="884" r:id="rId157"/>
    <p:sldId id="885" r:id="rId158"/>
    <p:sldId id="886" r:id="rId159"/>
    <p:sldId id="887" r:id="rId160"/>
    <p:sldId id="888" r:id="rId161"/>
    <p:sldId id="889" r:id="rId162"/>
    <p:sldId id="890" r:id="rId163"/>
    <p:sldId id="891" r:id="rId164"/>
    <p:sldId id="892" r:id="rId165"/>
    <p:sldId id="893" r:id="rId166"/>
    <p:sldId id="894" r:id="rId167"/>
    <p:sldId id="895" r:id="rId168"/>
    <p:sldId id="896" r:id="rId169"/>
    <p:sldId id="897" r:id="rId170"/>
    <p:sldId id="898" r:id="rId171"/>
    <p:sldId id="899" r:id="rId172"/>
    <p:sldId id="900" r:id="rId173"/>
    <p:sldId id="901" r:id="rId174"/>
    <p:sldId id="902" r:id="rId175"/>
    <p:sldId id="903" r:id="rId176"/>
    <p:sldId id="904" r:id="rId177"/>
    <p:sldId id="905" r:id="rId178"/>
    <p:sldId id="906" r:id="rId179"/>
    <p:sldId id="907" r:id="rId180"/>
    <p:sldId id="908" r:id="rId181"/>
    <p:sldId id="909" r:id="rId182"/>
    <p:sldId id="910" r:id="rId183"/>
    <p:sldId id="911" r:id="rId184"/>
    <p:sldId id="912" r:id="rId185"/>
    <p:sldId id="913" r:id="rId186"/>
    <p:sldId id="914" r:id="rId187"/>
    <p:sldId id="915" r:id="rId188"/>
    <p:sldId id="916" r:id="rId189"/>
    <p:sldId id="917" r:id="rId190"/>
    <p:sldId id="918" r:id="rId191"/>
    <p:sldId id="919" r:id="rId192"/>
    <p:sldId id="920" r:id="rId193"/>
    <p:sldId id="921" r:id="rId194"/>
    <p:sldId id="922" r:id="rId195"/>
    <p:sldId id="923" r:id="rId196"/>
    <p:sldId id="924" r:id="rId197"/>
    <p:sldId id="925" r:id="rId198"/>
    <p:sldId id="926" r:id="rId199"/>
    <p:sldId id="927" r:id="rId200"/>
    <p:sldId id="928" r:id="rId201"/>
    <p:sldId id="929" r:id="rId202"/>
    <p:sldId id="930" r:id="rId203"/>
    <p:sldId id="931" r:id="rId204"/>
    <p:sldId id="959" r:id="rId205"/>
    <p:sldId id="960" r:id="rId206"/>
    <p:sldId id="961" r:id="rId207"/>
    <p:sldId id="932" r:id="rId208"/>
    <p:sldId id="933" r:id="rId209"/>
    <p:sldId id="934" r:id="rId210"/>
    <p:sldId id="935" r:id="rId211"/>
    <p:sldId id="936" r:id="rId212"/>
    <p:sldId id="940" r:id="rId213"/>
    <p:sldId id="963" r:id="rId214"/>
    <p:sldId id="941" r:id="rId215"/>
    <p:sldId id="942" r:id="rId21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CHAEL LEW"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014" autoAdjust="0"/>
    <p:restoredTop sz="87519" autoAdjust="0"/>
  </p:normalViewPr>
  <p:slideViewPr>
    <p:cSldViewPr>
      <p:cViewPr>
        <p:scale>
          <a:sx n="84" d="100"/>
          <a:sy n="84" d="100"/>
        </p:scale>
        <p:origin x="1104" y="-168"/>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72" d="100"/>
        <a:sy n="72" d="100"/>
      </p:scale>
      <p:origin x="0" y="-2106"/>
    </p:cViewPr>
  </p:sorterViewPr>
  <p:notesViewPr>
    <p:cSldViewPr>
      <p:cViewPr varScale="1">
        <p:scale>
          <a:sx n="56" d="100"/>
          <a:sy n="56" d="100"/>
        </p:scale>
        <p:origin x="-2131"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11" Type="http://schemas.openxmlformats.org/officeDocument/2006/relationships/slide" Target="slides/slide210.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222"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commentAuthors" Target="commentAuthors.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viewProps" Target="viewProp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s>
</file>

<file path=ppt/_rels/viewProps.xml.rels><?xml version="1.0" encoding="UTF-8" standalone="yes"?>
<Relationships xmlns="http://schemas.openxmlformats.org/package/2006/relationships"><Relationship Id="rId1" Type="http://schemas.openxmlformats.org/officeDocument/2006/relationships/slide" Target="slides/slide19.xml"/></Relationships>
</file>

<file path=ppt/charts/_rels/chart1.xml.rels><?xml version="1.0" encoding="UTF-8" standalone="yes"?>
<Relationships xmlns="http://schemas.openxmlformats.org/package/2006/relationships"><Relationship Id="rId1" Type="http://schemas.openxmlformats.org/officeDocument/2006/relationships/oleObject" Target="file:///\\chiuserb\wallt\MyDocs\marko\dental.insuranc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n-US" sz="1600"/>
              <a:t>Employer-sponsored health insurance coverage</a:t>
            </a:r>
            <a:r>
              <a:rPr lang="en-US" sz="1600" baseline="0"/>
              <a:t> for persons under age 65, 2000-10</a:t>
            </a:r>
          </a:p>
        </c:rich>
      </c:tx>
      <c:overlay val="0"/>
    </c:title>
    <c:autoTitleDeleted val="0"/>
    <c:plotArea>
      <c:layout/>
      <c:lineChart>
        <c:grouping val="standard"/>
        <c:varyColors val="0"/>
        <c:ser>
          <c:idx val="0"/>
          <c:order val="0"/>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Sheet2!$A$2:$A$12</c:f>
              <c:strCache>
                <c:ptCount val="11"/>
                <c:pt idx="0">
                  <c:v>2000</c:v>
                </c:pt>
                <c:pt idx="1">
                  <c:v>2001</c:v>
                </c:pt>
                <c:pt idx="2">
                  <c:v>2002</c:v>
                </c:pt>
                <c:pt idx="3">
                  <c:v>2003</c:v>
                </c:pt>
                <c:pt idx="4">
                  <c:v>2004</c:v>
                </c:pt>
                <c:pt idx="5">
                  <c:v>2005</c:v>
                </c:pt>
                <c:pt idx="6">
                  <c:v>2006</c:v>
                </c:pt>
                <c:pt idx="7">
                  <c:v>2007</c:v>
                </c:pt>
                <c:pt idx="8">
                  <c:v>2008</c:v>
                </c:pt>
                <c:pt idx="9">
                  <c:v>2009</c:v>
                </c:pt>
                <c:pt idx="10">
                  <c:v>2010</c:v>
                </c:pt>
              </c:strCache>
            </c:strRef>
          </c:cat>
          <c:val>
            <c:numRef>
              <c:f>Sheet2!$B$2:$B$12</c:f>
              <c:numCache>
                <c:formatCode>0.0%</c:formatCode>
                <c:ptCount val="11"/>
                <c:pt idx="0">
                  <c:v>0.69200000000000261</c:v>
                </c:pt>
                <c:pt idx="1">
                  <c:v>0.67700000000000593</c:v>
                </c:pt>
                <c:pt idx="2">
                  <c:v>0.66500000000000592</c:v>
                </c:pt>
                <c:pt idx="3">
                  <c:v>0.6500000000000058</c:v>
                </c:pt>
                <c:pt idx="4">
                  <c:v>0.63900000000000579</c:v>
                </c:pt>
                <c:pt idx="5">
                  <c:v>0.64000000000000579</c:v>
                </c:pt>
                <c:pt idx="6">
                  <c:v>0.63500000000000578</c:v>
                </c:pt>
                <c:pt idx="7">
                  <c:v>0.63400000000000578</c:v>
                </c:pt>
                <c:pt idx="8">
                  <c:v>0.62300000000000466</c:v>
                </c:pt>
                <c:pt idx="9">
                  <c:v>0.59400000000000097</c:v>
                </c:pt>
                <c:pt idx="10">
                  <c:v>0.58600000000000096</c:v>
                </c:pt>
              </c:numCache>
            </c:numRef>
          </c:val>
          <c:smooth val="0"/>
        </c:ser>
        <c:dLbls>
          <c:showLegendKey val="0"/>
          <c:showVal val="0"/>
          <c:showCatName val="0"/>
          <c:showSerName val="0"/>
          <c:showPercent val="0"/>
          <c:showBubbleSize val="0"/>
        </c:dLbls>
        <c:marker val="1"/>
        <c:smooth val="0"/>
        <c:axId val="509286968"/>
        <c:axId val="509294024"/>
      </c:lineChart>
      <c:catAx>
        <c:axId val="509286968"/>
        <c:scaling>
          <c:orientation val="minMax"/>
        </c:scaling>
        <c:delete val="0"/>
        <c:axPos val="b"/>
        <c:numFmt formatCode="General" sourceLinked="0"/>
        <c:majorTickMark val="out"/>
        <c:minorTickMark val="none"/>
        <c:tickLblPos val="nextTo"/>
        <c:crossAx val="509294024"/>
        <c:crosses val="autoZero"/>
        <c:auto val="1"/>
        <c:lblAlgn val="ctr"/>
        <c:lblOffset val="100"/>
        <c:noMultiLvlLbl val="0"/>
      </c:catAx>
      <c:valAx>
        <c:axId val="509294024"/>
        <c:scaling>
          <c:orientation val="minMax"/>
        </c:scaling>
        <c:delete val="0"/>
        <c:axPos val="l"/>
        <c:majorGridlines/>
        <c:numFmt formatCode="0.0%" sourceLinked="1"/>
        <c:majorTickMark val="out"/>
        <c:minorTickMark val="none"/>
        <c:tickLblPos val="nextTo"/>
        <c:crossAx val="509286968"/>
        <c:crosses val="autoZero"/>
        <c:crossBetween val="between"/>
      </c:valAx>
    </c:plotArea>
    <c:plotVisOnly val="1"/>
    <c:dispBlanksAs val="gap"/>
    <c:showDLblsOverMax val="0"/>
  </c:chart>
  <c:spPr>
    <a:ln>
      <a:solidFill>
        <a:schemeClr val="accent1"/>
      </a:solidFill>
    </a:ln>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5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r>
              <a:rPr lang="en-US"/>
              <a:t>How to Succeed in Dentistry</a:t>
            </a: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r>
              <a:rPr lang="en-US"/>
              <a:t>6/24/2010</a:t>
            </a: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r>
              <a:rPr lang="en-US"/>
              <a:t>Northern California AGD</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E2871BDD-8857-4812-9207-F3270F0BF57E}" type="slidenum">
              <a:rPr lang="en-US"/>
              <a:pPr>
                <a:defRPr/>
              </a:pPr>
              <a:t>‹#›</a:t>
            </a:fld>
            <a:endParaRPr lang="en-US"/>
          </a:p>
        </p:txBody>
      </p:sp>
    </p:spTree>
    <p:extLst>
      <p:ext uri="{BB962C8B-B14F-4D97-AF65-F5344CB8AC3E}">
        <p14:creationId xmlns:p14="http://schemas.microsoft.com/office/powerpoint/2010/main" val="40516347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C7E1632F-DBB5-4200-9D22-D7F93333D4CC}" type="datetimeFigureOut">
              <a:rPr lang="en-US"/>
              <a:pPr>
                <a:defRPr/>
              </a:pPr>
              <a:t>6/22/2017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B4772D43-3A38-4646-BC1D-0F2E13640077}" type="slidenum">
              <a:rPr lang="en-US"/>
              <a:pPr>
                <a:defRPr/>
              </a:pPr>
              <a:t>‹#›</a:t>
            </a:fld>
            <a:endParaRPr lang="en-US"/>
          </a:p>
        </p:txBody>
      </p:sp>
    </p:spTree>
    <p:extLst>
      <p:ext uri="{BB962C8B-B14F-4D97-AF65-F5344CB8AC3E}">
        <p14:creationId xmlns:p14="http://schemas.microsoft.com/office/powerpoint/2010/main" val="34033062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3" Type="http://schemas.openxmlformats.org/officeDocument/2006/relationships/hyperlink" Target="http://www.livingggood.net/category/success/" TargetMode="External"/><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www.livingggood.net/category/success/"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www.forbes.com/places/ca/sacramento/"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forbes.com/places/ca/sacramento/"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am Michael Lew. Look at all of the lettering behind the name- does that mean I’m a success in dentistry? In dental school I thought that is what</a:t>
            </a:r>
            <a:r>
              <a:rPr lang="en-US" baseline="0" dirty="0" smtClean="0"/>
              <a:t> success meant.</a:t>
            </a:r>
            <a:endParaRPr lang="en-US" dirty="0"/>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1</a:t>
            </a:fld>
            <a:endParaRPr lang="en-US" dirty="0"/>
          </a:p>
        </p:txBody>
      </p:sp>
    </p:spTree>
    <p:extLst>
      <p:ext uri="{BB962C8B-B14F-4D97-AF65-F5344CB8AC3E}">
        <p14:creationId xmlns:p14="http://schemas.microsoft.com/office/powerpoint/2010/main" val="210188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10</a:t>
            </a:fld>
            <a:endParaRPr lang="en-US" dirty="0"/>
          </a:p>
        </p:txBody>
      </p:sp>
    </p:spTree>
    <p:extLst>
      <p:ext uri="{BB962C8B-B14F-4D97-AF65-F5344CB8AC3E}">
        <p14:creationId xmlns:p14="http://schemas.microsoft.com/office/powerpoint/2010/main" val="247553826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100</a:t>
            </a:fld>
            <a:endParaRPr lang="en-US"/>
          </a:p>
        </p:txBody>
      </p:sp>
    </p:spTree>
    <p:extLst>
      <p:ext uri="{BB962C8B-B14F-4D97-AF65-F5344CB8AC3E}">
        <p14:creationId xmlns:p14="http://schemas.microsoft.com/office/powerpoint/2010/main" val="274924581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101</a:t>
            </a:fld>
            <a:endParaRPr lang="en-US"/>
          </a:p>
        </p:txBody>
      </p:sp>
    </p:spTree>
    <p:extLst>
      <p:ext uri="{BB962C8B-B14F-4D97-AF65-F5344CB8AC3E}">
        <p14:creationId xmlns:p14="http://schemas.microsoft.com/office/powerpoint/2010/main" val="171531834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6 Secrets To </a:t>
            </a:r>
            <a:r>
              <a:rPr lang="en-US" sz="1200" kern="1200" dirty="0" smtClean="0">
                <a:solidFill>
                  <a:schemeClr val="tx1"/>
                </a:solidFill>
                <a:latin typeface="+mn-lt"/>
                <a:ea typeface="+mn-ea"/>
                <a:cs typeface="+mn-cs"/>
                <a:hlinkClick r:id="rId3"/>
              </a:rPr>
              <a:t>Success By Arnold Schwarzenegger:</a:t>
            </a:r>
          </a:p>
          <a:p>
            <a:r>
              <a:rPr lang="en-US" sz="1200" b="1" kern="1200" dirty="0" smtClean="0">
                <a:solidFill>
                  <a:schemeClr val="tx1"/>
                </a:solidFill>
                <a:latin typeface="+mn-lt"/>
                <a:ea typeface="+mn-ea"/>
                <a:cs typeface="+mn-cs"/>
              </a:rPr>
              <a:t>1. Trust yourself</a:t>
            </a:r>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Trust yourself, dig deep down and ask yourself: ‘who do you want to be?’. Not what, but who. Not what your parents or teachers wants you to be, but you! Figure out for yourself, </a:t>
            </a:r>
          </a:p>
          <a:p>
            <a:r>
              <a:rPr lang="en-US" sz="1200" b="1" kern="1200" dirty="0" smtClean="0">
                <a:solidFill>
                  <a:schemeClr val="tx1"/>
                </a:solidFill>
                <a:latin typeface="+mn-lt"/>
                <a:ea typeface="+mn-ea"/>
                <a:cs typeface="+mn-cs"/>
              </a:rPr>
              <a:t>2. Break the rules</a:t>
            </a:r>
            <a:endParaRPr lang="en-US" sz="1200" b="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3. Don’t be afraid to fail</a:t>
            </a:r>
            <a:endParaRPr lang="en-US" sz="1200" b="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4. Don’t listen to the naysayer</a:t>
            </a:r>
            <a:endParaRPr lang="en-US" sz="1200" b="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5. Work your butt off!</a:t>
            </a:r>
            <a:endParaRPr lang="en-US" sz="1200" b="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6. Give back</a:t>
            </a:r>
            <a:endParaRPr lang="en-US" sz="1200" b="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102</a:t>
            </a:fld>
            <a:endParaRPr lang="en-US"/>
          </a:p>
        </p:txBody>
      </p:sp>
    </p:spTree>
    <p:extLst>
      <p:ext uri="{BB962C8B-B14F-4D97-AF65-F5344CB8AC3E}">
        <p14:creationId xmlns:p14="http://schemas.microsoft.com/office/powerpoint/2010/main" val="411532938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Large Group- Chain Practices</a:t>
            </a:r>
          </a:p>
          <a:p>
            <a:r>
              <a:rPr lang="en-US" dirty="0" smtClean="0"/>
              <a:t>Small Group- with specialties contained in the practice – maybe you manage</a:t>
            </a:r>
          </a:p>
          <a:p>
            <a:r>
              <a:rPr lang="en-US" dirty="0" smtClean="0"/>
              <a:t>Small</a:t>
            </a:r>
            <a:r>
              <a:rPr lang="en-US" baseline="0" dirty="0" smtClean="0"/>
              <a:t> Group- not just dental, but dental is a component</a:t>
            </a:r>
          </a:p>
          <a:p>
            <a:r>
              <a:rPr lang="en-US" baseline="0" dirty="0" smtClean="0"/>
              <a:t>     Sleep Problems</a:t>
            </a:r>
          </a:p>
          <a:p>
            <a:r>
              <a:rPr lang="en-US" baseline="0" dirty="0" smtClean="0"/>
              <a:t>     Headache Clinics</a:t>
            </a:r>
          </a:p>
          <a:p>
            <a:r>
              <a:rPr lang="en-US" baseline="0" dirty="0" smtClean="0"/>
              <a:t>     Beauty Clinics</a:t>
            </a:r>
          </a:p>
          <a:p>
            <a:r>
              <a:rPr lang="en-US" baseline="0" dirty="0" smtClean="0"/>
              <a:t>     Wellness Clinics</a:t>
            </a:r>
            <a:endParaRPr lang="en-US" dirty="0"/>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103</a:t>
            </a:fld>
            <a:endParaRPr lang="en-US"/>
          </a:p>
        </p:txBody>
      </p:sp>
    </p:spTree>
    <p:extLst>
      <p:ext uri="{BB962C8B-B14F-4D97-AF65-F5344CB8AC3E}">
        <p14:creationId xmlns:p14="http://schemas.microsoft.com/office/powerpoint/2010/main" val="13636880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Large Group- Chain Practices</a:t>
            </a:r>
          </a:p>
          <a:p>
            <a:r>
              <a:rPr lang="en-US" dirty="0" smtClean="0"/>
              <a:t>Small Group- with specialties contained in the practice – maybe you manage</a:t>
            </a:r>
          </a:p>
          <a:p>
            <a:r>
              <a:rPr lang="en-US" dirty="0" smtClean="0"/>
              <a:t>Small</a:t>
            </a:r>
            <a:r>
              <a:rPr lang="en-US" baseline="0" dirty="0" smtClean="0"/>
              <a:t> Group- not just dental, but dental is a component</a:t>
            </a:r>
          </a:p>
          <a:p>
            <a:r>
              <a:rPr lang="en-US" baseline="0" dirty="0" smtClean="0"/>
              <a:t>     Sleep Problems</a:t>
            </a:r>
          </a:p>
          <a:p>
            <a:r>
              <a:rPr lang="en-US" baseline="0" dirty="0" smtClean="0"/>
              <a:t>     Headache Clinics</a:t>
            </a:r>
          </a:p>
          <a:p>
            <a:r>
              <a:rPr lang="en-US" baseline="0" dirty="0" smtClean="0"/>
              <a:t>     Beauty Clinics</a:t>
            </a:r>
          </a:p>
          <a:p>
            <a:r>
              <a:rPr lang="en-US" baseline="0" dirty="0" smtClean="0"/>
              <a:t>     </a:t>
            </a:r>
            <a:r>
              <a:rPr lang="en-US" baseline="0" smtClean="0"/>
              <a:t>Wellness Clinics</a:t>
            </a:r>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104</a:t>
            </a:fld>
            <a:endParaRPr lang="en-US"/>
          </a:p>
        </p:txBody>
      </p:sp>
    </p:spTree>
    <p:extLst>
      <p:ext uri="{BB962C8B-B14F-4D97-AF65-F5344CB8AC3E}">
        <p14:creationId xmlns:p14="http://schemas.microsoft.com/office/powerpoint/2010/main" val="13636880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Expensive</a:t>
            </a:r>
            <a:r>
              <a:rPr lang="en-US" baseline="0" dirty="0" smtClean="0"/>
              <a:t> Equipment and Techniques become affordable</a:t>
            </a:r>
            <a:endParaRPr lang="en-US" dirty="0"/>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105</a:t>
            </a:fld>
            <a:endParaRPr lang="en-US"/>
          </a:p>
        </p:txBody>
      </p:sp>
    </p:spTree>
    <p:extLst>
      <p:ext uri="{BB962C8B-B14F-4D97-AF65-F5344CB8AC3E}">
        <p14:creationId xmlns:p14="http://schemas.microsoft.com/office/powerpoint/2010/main" val="13636880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Least Expensive Professionally Acceptable Alternative Treatment</a:t>
            </a:r>
          </a:p>
          <a:p>
            <a:r>
              <a:rPr lang="en-US" dirty="0" smtClean="0"/>
              <a:t>Treatment Cost</a:t>
            </a:r>
            <a:r>
              <a:rPr lang="en-US" baseline="0" dirty="0" smtClean="0"/>
              <a:t> Units ( not marginal costs)</a:t>
            </a:r>
            <a:endParaRPr lang="en-US" dirty="0"/>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106</a:t>
            </a:fld>
            <a:endParaRPr lang="en-US"/>
          </a:p>
        </p:txBody>
      </p:sp>
    </p:spTree>
    <p:extLst>
      <p:ext uri="{BB962C8B-B14F-4D97-AF65-F5344CB8AC3E}">
        <p14:creationId xmlns:p14="http://schemas.microsoft.com/office/powerpoint/2010/main" val="13636880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107</a:t>
            </a:fld>
            <a:endParaRPr lang="en-US"/>
          </a:p>
        </p:txBody>
      </p:sp>
    </p:spTree>
    <p:extLst>
      <p:ext uri="{BB962C8B-B14F-4D97-AF65-F5344CB8AC3E}">
        <p14:creationId xmlns:p14="http://schemas.microsoft.com/office/powerpoint/2010/main" val="14858524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108</a:t>
            </a:fld>
            <a:endParaRPr lang="en-US"/>
          </a:p>
        </p:txBody>
      </p:sp>
    </p:spTree>
    <p:extLst>
      <p:ext uri="{BB962C8B-B14F-4D97-AF65-F5344CB8AC3E}">
        <p14:creationId xmlns:p14="http://schemas.microsoft.com/office/powerpoint/2010/main" val="160625462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109</a:t>
            </a:fld>
            <a:endParaRPr lang="en-US"/>
          </a:p>
        </p:txBody>
      </p:sp>
    </p:spTree>
    <p:extLst>
      <p:ext uri="{BB962C8B-B14F-4D97-AF65-F5344CB8AC3E}">
        <p14:creationId xmlns:p14="http://schemas.microsoft.com/office/powerpoint/2010/main" val="125573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b="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11</a:t>
            </a:fld>
            <a:endParaRPr lang="en-US" dirty="0"/>
          </a:p>
        </p:txBody>
      </p:sp>
    </p:spTree>
    <p:extLst>
      <p:ext uri="{BB962C8B-B14F-4D97-AF65-F5344CB8AC3E}">
        <p14:creationId xmlns:p14="http://schemas.microsoft.com/office/powerpoint/2010/main" val="411532938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Large Group- Chain Practices</a:t>
            </a:r>
          </a:p>
          <a:p>
            <a:r>
              <a:rPr lang="en-US" dirty="0" smtClean="0"/>
              <a:t>Small Group- with specialties contained in the practice – maybe you manage</a:t>
            </a:r>
          </a:p>
          <a:p>
            <a:r>
              <a:rPr lang="en-US" dirty="0" smtClean="0"/>
              <a:t>Small</a:t>
            </a:r>
            <a:r>
              <a:rPr lang="en-US" baseline="0" dirty="0" smtClean="0"/>
              <a:t> Group- not just dental, but dental is a component</a:t>
            </a:r>
          </a:p>
          <a:p>
            <a:r>
              <a:rPr lang="en-US" baseline="0" dirty="0" smtClean="0"/>
              <a:t>     Sleep Problems</a:t>
            </a:r>
          </a:p>
          <a:p>
            <a:r>
              <a:rPr lang="en-US" baseline="0" dirty="0" smtClean="0"/>
              <a:t>     Headache Clinics</a:t>
            </a:r>
          </a:p>
          <a:p>
            <a:r>
              <a:rPr lang="en-US" baseline="0" dirty="0" smtClean="0"/>
              <a:t>     Beauty Clinics</a:t>
            </a:r>
          </a:p>
          <a:p>
            <a:r>
              <a:rPr lang="en-US" baseline="0" dirty="0" smtClean="0"/>
              <a:t>     </a:t>
            </a:r>
            <a:r>
              <a:rPr lang="en-US" baseline="0" smtClean="0"/>
              <a:t>Wellness Clinics</a:t>
            </a:r>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110</a:t>
            </a:fld>
            <a:endParaRPr lang="en-US"/>
          </a:p>
        </p:txBody>
      </p:sp>
    </p:spTree>
    <p:extLst>
      <p:ext uri="{BB962C8B-B14F-4D97-AF65-F5344CB8AC3E}">
        <p14:creationId xmlns:p14="http://schemas.microsoft.com/office/powerpoint/2010/main" val="13636880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111</a:t>
            </a:fld>
            <a:endParaRPr lang="en-US"/>
          </a:p>
        </p:txBody>
      </p:sp>
    </p:spTree>
    <p:extLst>
      <p:ext uri="{BB962C8B-B14F-4D97-AF65-F5344CB8AC3E}">
        <p14:creationId xmlns:p14="http://schemas.microsoft.com/office/powerpoint/2010/main" val="251867945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112</a:t>
            </a:fld>
            <a:endParaRPr lang="en-US"/>
          </a:p>
        </p:txBody>
      </p:sp>
    </p:spTree>
    <p:extLst>
      <p:ext uri="{BB962C8B-B14F-4D97-AF65-F5344CB8AC3E}">
        <p14:creationId xmlns:p14="http://schemas.microsoft.com/office/powerpoint/2010/main" val="170339110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113</a:t>
            </a:fld>
            <a:endParaRPr lang="en-US"/>
          </a:p>
        </p:txBody>
      </p:sp>
    </p:spTree>
    <p:extLst>
      <p:ext uri="{BB962C8B-B14F-4D97-AF65-F5344CB8AC3E}">
        <p14:creationId xmlns:p14="http://schemas.microsoft.com/office/powerpoint/2010/main" val="258161506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114</a:t>
            </a:fld>
            <a:endParaRPr lang="en-US"/>
          </a:p>
        </p:txBody>
      </p:sp>
    </p:spTree>
    <p:extLst>
      <p:ext uri="{BB962C8B-B14F-4D97-AF65-F5344CB8AC3E}">
        <p14:creationId xmlns:p14="http://schemas.microsoft.com/office/powerpoint/2010/main" val="332972738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115</a:t>
            </a:fld>
            <a:endParaRPr lang="en-US"/>
          </a:p>
        </p:txBody>
      </p:sp>
    </p:spTree>
    <p:extLst>
      <p:ext uri="{BB962C8B-B14F-4D97-AF65-F5344CB8AC3E}">
        <p14:creationId xmlns:p14="http://schemas.microsoft.com/office/powerpoint/2010/main" val="379853210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116</a:t>
            </a:fld>
            <a:endParaRPr lang="en-US"/>
          </a:p>
        </p:txBody>
      </p:sp>
    </p:spTree>
    <p:extLst>
      <p:ext uri="{BB962C8B-B14F-4D97-AF65-F5344CB8AC3E}">
        <p14:creationId xmlns:p14="http://schemas.microsoft.com/office/powerpoint/2010/main" val="309446541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Large Group- Chain Practices</a:t>
            </a:r>
          </a:p>
          <a:p>
            <a:r>
              <a:rPr lang="en-US" dirty="0" smtClean="0"/>
              <a:t>Small Group- with specialties contained in the practice – maybe you manage</a:t>
            </a:r>
          </a:p>
          <a:p>
            <a:r>
              <a:rPr lang="en-US" dirty="0" smtClean="0"/>
              <a:t>Small</a:t>
            </a:r>
            <a:r>
              <a:rPr lang="en-US" baseline="0" dirty="0" smtClean="0"/>
              <a:t> Group- not just dental, but dental is a component</a:t>
            </a:r>
          </a:p>
          <a:p>
            <a:r>
              <a:rPr lang="en-US" baseline="0" dirty="0" smtClean="0"/>
              <a:t>     Sleep Problems</a:t>
            </a:r>
          </a:p>
          <a:p>
            <a:r>
              <a:rPr lang="en-US" baseline="0" dirty="0" smtClean="0"/>
              <a:t>     Headache Clinics</a:t>
            </a:r>
          </a:p>
          <a:p>
            <a:r>
              <a:rPr lang="en-US" baseline="0" dirty="0" smtClean="0"/>
              <a:t>     Beauty Clinics</a:t>
            </a:r>
          </a:p>
          <a:p>
            <a:r>
              <a:rPr lang="en-US" baseline="0" dirty="0" smtClean="0"/>
              <a:t>     </a:t>
            </a:r>
            <a:r>
              <a:rPr lang="en-US" baseline="0" smtClean="0"/>
              <a:t>Wellness Clinics</a:t>
            </a:r>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117</a:t>
            </a:fld>
            <a:endParaRPr lang="en-US"/>
          </a:p>
        </p:txBody>
      </p:sp>
    </p:spTree>
    <p:extLst>
      <p:ext uri="{BB962C8B-B14F-4D97-AF65-F5344CB8AC3E}">
        <p14:creationId xmlns:p14="http://schemas.microsoft.com/office/powerpoint/2010/main" val="13636880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Glengarry Glen Ross</a:t>
            </a:r>
            <a:endParaRPr lang="en-US" dirty="0"/>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118</a:t>
            </a:fld>
            <a:endParaRPr lang="en-US"/>
          </a:p>
        </p:txBody>
      </p:sp>
    </p:spTree>
    <p:extLst>
      <p:ext uri="{BB962C8B-B14F-4D97-AF65-F5344CB8AC3E}">
        <p14:creationId xmlns:p14="http://schemas.microsoft.com/office/powerpoint/2010/main" val="41439029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119</a:t>
            </a:fld>
            <a:endParaRPr lang="en-US"/>
          </a:p>
        </p:txBody>
      </p:sp>
    </p:spTree>
    <p:extLst>
      <p:ext uri="{BB962C8B-B14F-4D97-AF65-F5344CB8AC3E}">
        <p14:creationId xmlns:p14="http://schemas.microsoft.com/office/powerpoint/2010/main" val="2804853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12</a:t>
            </a:fld>
            <a:endParaRPr lang="en-US"/>
          </a:p>
        </p:txBody>
      </p:sp>
    </p:spTree>
    <p:extLst>
      <p:ext uri="{BB962C8B-B14F-4D97-AF65-F5344CB8AC3E}">
        <p14:creationId xmlns:p14="http://schemas.microsoft.com/office/powerpoint/2010/main" val="371445664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120</a:t>
            </a:fld>
            <a:endParaRPr lang="en-US"/>
          </a:p>
        </p:txBody>
      </p:sp>
    </p:spTree>
    <p:extLst>
      <p:ext uri="{BB962C8B-B14F-4D97-AF65-F5344CB8AC3E}">
        <p14:creationId xmlns:p14="http://schemas.microsoft.com/office/powerpoint/2010/main" val="326769292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Large Group- Chain Practices</a:t>
            </a:r>
          </a:p>
          <a:p>
            <a:r>
              <a:rPr lang="en-US" dirty="0" smtClean="0"/>
              <a:t>Small Group- with specialties contained in the practice – maybe you manage</a:t>
            </a:r>
          </a:p>
          <a:p>
            <a:r>
              <a:rPr lang="en-US" dirty="0" smtClean="0"/>
              <a:t>Small</a:t>
            </a:r>
            <a:r>
              <a:rPr lang="en-US" baseline="0" dirty="0" smtClean="0"/>
              <a:t> Group- not just dental, but dental is a component</a:t>
            </a:r>
          </a:p>
          <a:p>
            <a:r>
              <a:rPr lang="en-US" baseline="0" dirty="0" smtClean="0"/>
              <a:t>     Sleep Problems</a:t>
            </a:r>
          </a:p>
          <a:p>
            <a:r>
              <a:rPr lang="en-US" baseline="0" dirty="0" smtClean="0"/>
              <a:t>     Headache Clinics</a:t>
            </a:r>
          </a:p>
          <a:p>
            <a:r>
              <a:rPr lang="en-US" baseline="0" dirty="0" smtClean="0"/>
              <a:t>     Beauty Clinics</a:t>
            </a:r>
          </a:p>
          <a:p>
            <a:r>
              <a:rPr lang="en-US" baseline="0" dirty="0" smtClean="0"/>
              <a:t>     </a:t>
            </a:r>
            <a:r>
              <a:rPr lang="en-US" baseline="0" smtClean="0"/>
              <a:t>Wellness Clinics</a:t>
            </a:r>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121</a:t>
            </a:fld>
            <a:endParaRPr lang="en-US"/>
          </a:p>
        </p:txBody>
      </p:sp>
    </p:spTree>
    <p:extLst>
      <p:ext uri="{BB962C8B-B14F-4D97-AF65-F5344CB8AC3E}">
        <p14:creationId xmlns:p14="http://schemas.microsoft.com/office/powerpoint/2010/main" val="13636880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Large Group- Chain Practices</a:t>
            </a:r>
          </a:p>
          <a:p>
            <a:r>
              <a:rPr lang="en-US" dirty="0" smtClean="0"/>
              <a:t>Small Group- with specialties contained in the practice – maybe you manage</a:t>
            </a:r>
          </a:p>
          <a:p>
            <a:r>
              <a:rPr lang="en-US" dirty="0" smtClean="0"/>
              <a:t>Small</a:t>
            </a:r>
            <a:r>
              <a:rPr lang="en-US" baseline="0" dirty="0" smtClean="0"/>
              <a:t> Group- not just dental, but dental is a component</a:t>
            </a:r>
          </a:p>
          <a:p>
            <a:r>
              <a:rPr lang="en-US" baseline="0" dirty="0" smtClean="0"/>
              <a:t>     Sleep Problems</a:t>
            </a:r>
          </a:p>
          <a:p>
            <a:r>
              <a:rPr lang="en-US" baseline="0" dirty="0" smtClean="0"/>
              <a:t>     Headache Clinics</a:t>
            </a:r>
          </a:p>
          <a:p>
            <a:r>
              <a:rPr lang="en-US" baseline="0" dirty="0" smtClean="0"/>
              <a:t>     Beauty Clinics</a:t>
            </a:r>
          </a:p>
          <a:p>
            <a:r>
              <a:rPr lang="en-US" baseline="0" dirty="0" smtClean="0"/>
              <a:t>     </a:t>
            </a:r>
            <a:r>
              <a:rPr lang="en-US" baseline="0" smtClean="0"/>
              <a:t>Wellness Clinics</a:t>
            </a:r>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122</a:t>
            </a:fld>
            <a:endParaRPr lang="en-US"/>
          </a:p>
        </p:txBody>
      </p:sp>
    </p:spTree>
    <p:extLst>
      <p:ext uri="{BB962C8B-B14F-4D97-AF65-F5344CB8AC3E}">
        <p14:creationId xmlns:p14="http://schemas.microsoft.com/office/powerpoint/2010/main" val="13636880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123</a:t>
            </a:fld>
            <a:endParaRPr lang="en-US"/>
          </a:p>
        </p:txBody>
      </p:sp>
    </p:spTree>
    <p:extLst>
      <p:ext uri="{BB962C8B-B14F-4D97-AF65-F5344CB8AC3E}">
        <p14:creationId xmlns:p14="http://schemas.microsoft.com/office/powerpoint/2010/main" val="74295169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Dr. Lew</a:t>
            </a:r>
            <a:r>
              <a:rPr lang="en-US" baseline="0" dirty="0" smtClean="0"/>
              <a:t> told you everything you need to know.  So let’s bring some of it to life.</a:t>
            </a:r>
            <a:endParaRPr lang="en-US" dirty="0"/>
          </a:p>
        </p:txBody>
      </p:sp>
    </p:spTree>
    <p:extLst>
      <p:ext uri="{BB962C8B-B14F-4D97-AF65-F5344CB8AC3E}">
        <p14:creationId xmlns:p14="http://schemas.microsoft.com/office/powerpoint/2010/main" val="156902180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3347947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6362569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10FE2D33-835E-49DA-96EE-010E3DC8DE98}" type="slidenum">
              <a:rPr lang="en-US"/>
              <a:pPr/>
              <a:t>127</a:t>
            </a:fld>
            <a:endParaRPr lang="en-US"/>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So</a:t>
            </a:r>
            <a:r>
              <a:rPr lang="en-US" baseline="0" dirty="0" smtClean="0"/>
              <a:t>metimes we are just lucky.  I was lucky to get this photo. ….  However, I had to be in the right place for this luck to have happened.</a:t>
            </a:r>
            <a:endParaRPr lang="en-US" dirty="0" smtClean="0"/>
          </a:p>
          <a:p>
            <a:pPr eaLnBrk="1" hangingPunct="1"/>
            <a:endParaRPr lang="en-US" dirty="0" smtClean="0"/>
          </a:p>
        </p:txBody>
      </p:sp>
    </p:spTree>
    <p:extLst>
      <p:ext uri="{BB962C8B-B14F-4D97-AF65-F5344CB8AC3E}">
        <p14:creationId xmlns:p14="http://schemas.microsoft.com/office/powerpoint/2010/main" val="55729739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7694372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3872473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dreams reflect</a:t>
            </a:r>
            <a:r>
              <a:rPr lang="en-US" baseline="0" dirty="0" smtClean="0"/>
              <a:t> your emotions- your desires may stay with you for life. Your emotional desires will power what your logic decides to do.</a:t>
            </a:r>
            <a:endParaRPr lang="en-US" dirty="0"/>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13</a:t>
            </a:fld>
            <a:endParaRPr lang="en-US"/>
          </a:p>
        </p:txBody>
      </p:sp>
    </p:spTree>
    <p:extLst>
      <p:ext uri="{BB962C8B-B14F-4D97-AF65-F5344CB8AC3E}">
        <p14:creationId xmlns:p14="http://schemas.microsoft.com/office/powerpoint/2010/main" val="252272063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70378725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72236549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09253569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96742591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299036014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23D380-C4A3-4432-99B9-3623D5308557}" type="slidenum">
              <a:rPr lang="en-US" smtClean="0"/>
              <a:pPr/>
              <a:t>135</a:t>
            </a:fld>
            <a:endParaRPr lang="en-US"/>
          </a:p>
        </p:txBody>
      </p:sp>
    </p:spTree>
    <p:extLst>
      <p:ext uri="{BB962C8B-B14F-4D97-AF65-F5344CB8AC3E}">
        <p14:creationId xmlns:p14="http://schemas.microsoft.com/office/powerpoint/2010/main" val="117755373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00821812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48933239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48625344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8290951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will be what you have done, what you can put on your headstone</a:t>
            </a:r>
            <a:endParaRPr lang="en-US" dirty="0"/>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14</a:t>
            </a:fld>
            <a:endParaRPr lang="en-US"/>
          </a:p>
        </p:txBody>
      </p:sp>
    </p:spTree>
    <p:extLst>
      <p:ext uri="{BB962C8B-B14F-4D97-AF65-F5344CB8AC3E}">
        <p14:creationId xmlns:p14="http://schemas.microsoft.com/office/powerpoint/2010/main" val="213612422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95901124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2729838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87940722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423578271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63863516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r>
              <a:rPr lang="en-US" dirty="0" smtClean="0"/>
              <a:t>House goes up in</a:t>
            </a:r>
            <a:r>
              <a:rPr lang="en-US" baseline="0" dirty="0" smtClean="0"/>
              <a:t> value and you have to live somewhere</a:t>
            </a:r>
          </a:p>
          <a:p>
            <a:pPr eaLnBrk="1" hangingPunct="1"/>
            <a:r>
              <a:rPr lang="en-US" baseline="0" dirty="0" smtClean="0"/>
              <a:t>Business usually goes up in value and provides income</a:t>
            </a:r>
          </a:p>
          <a:p>
            <a:pPr eaLnBrk="1" hangingPunct="1"/>
            <a:r>
              <a:rPr lang="en-US" baseline="0" dirty="0" err="1" smtClean="0"/>
              <a:t>Xray</a:t>
            </a:r>
            <a:r>
              <a:rPr lang="en-US" baseline="0" dirty="0" smtClean="0"/>
              <a:t> unit produce the largest amount of revenue per time. You hire someone let say that is paid $15/hr to take </a:t>
            </a:r>
            <a:r>
              <a:rPr lang="en-US" baseline="0" dirty="0" err="1" smtClean="0"/>
              <a:t>xrays</a:t>
            </a:r>
            <a:r>
              <a:rPr lang="en-US" baseline="0" dirty="0" smtClean="0"/>
              <a:t> and </a:t>
            </a:r>
            <a:r>
              <a:rPr lang="en-US" baseline="0" dirty="0" err="1" smtClean="0"/>
              <a:t>everytime</a:t>
            </a:r>
            <a:r>
              <a:rPr lang="en-US" baseline="0" dirty="0" smtClean="0"/>
              <a:t> they push that button they generate about $20/min.</a:t>
            </a:r>
          </a:p>
          <a:p>
            <a:pPr eaLnBrk="1" hangingPunct="1"/>
            <a:r>
              <a:rPr lang="en-US" baseline="0" dirty="0" smtClean="0"/>
              <a:t>Car goes down in value from the moment you drive off the lot, and it sucks liquid cash (gas), so buy as little as you can actually get away with.</a:t>
            </a:r>
          </a:p>
          <a:p>
            <a:pPr eaLnBrk="1" hangingPunct="1"/>
            <a:r>
              <a:rPr lang="en-US" baseline="0" dirty="0" smtClean="0"/>
              <a:t>Boat- Cost a lot, requires a lot of </a:t>
            </a:r>
            <a:r>
              <a:rPr lang="en-US" baseline="0" dirty="0" err="1" smtClean="0"/>
              <a:t>maitanance</a:t>
            </a:r>
            <a:r>
              <a:rPr lang="en-US" baseline="0" dirty="0" smtClean="0"/>
              <a:t>, requires storage, and you use it for a few hours on occasional weekends.</a:t>
            </a:r>
          </a:p>
          <a:p>
            <a:pPr eaLnBrk="1" hangingPunct="1"/>
            <a:r>
              <a:rPr lang="en-US" baseline="0" dirty="0" smtClean="0"/>
              <a:t>If you have credit card debt of which some is eating out, you really need to re-</a:t>
            </a:r>
            <a:r>
              <a:rPr lang="en-US" baseline="0" dirty="0" err="1" smtClean="0"/>
              <a:t>eval</a:t>
            </a:r>
            <a:r>
              <a:rPr lang="en-US" baseline="0" dirty="0" smtClean="0"/>
              <a:t> your situation.</a:t>
            </a:r>
          </a:p>
        </p:txBody>
      </p:sp>
    </p:spTree>
    <p:extLst>
      <p:ext uri="{BB962C8B-B14F-4D97-AF65-F5344CB8AC3E}">
        <p14:creationId xmlns:p14="http://schemas.microsoft.com/office/powerpoint/2010/main" val="116939584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398889638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62323395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329376905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Who</a:t>
            </a:r>
            <a:r>
              <a:rPr lang="en-US" baseline="0" dirty="0" smtClean="0"/>
              <a:t> owns the point for business credit card.  Well the business does but if the business saved money, then you can take some extra home, after tax.</a:t>
            </a:r>
            <a:endParaRPr lang="en-US" dirty="0"/>
          </a:p>
        </p:txBody>
      </p:sp>
    </p:spTree>
    <p:extLst>
      <p:ext uri="{BB962C8B-B14F-4D97-AF65-F5344CB8AC3E}">
        <p14:creationId xmlns:p14="http://schemas.microsoft.com/office/powerpoint/2010/main" val="36686144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Audience </a:t>
            </a:r>
            <a:r>
              <a:rPr lang="en-US" dirty="0" err="1" smtClean="0"/>
              <a:t>interacton</a:t>
            </a:r>
            <a:endParaRPr lang="en-US" dirty="0"/>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15</a:t>
            </a:fld>
            <a:endParaRPr lang="en-US"/>
          </a:p>
        </p:txBody>
      </p:sp>
    </p:spTree>
    <p:extLst>
      <p:ext uri="{BB962C8B-B14F-4D97-AF65-F5344CB8AC3E}">
        <p14:creationId xmlns:p14="http://schemas.microsoft.com/office/powerpoint/2010/main" val="368507766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35313496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397510117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58126007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85585847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05605889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43581100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31857352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28583800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57513676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969892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Compare the two restorations</a:t>
            </a:r>
          </a:p>
          <a:p>
            <a:r>
              <a:rPr lang="en-US" dirty="0" smtClean="0"/>
              <a:t>Both are around twenty years old</a:t>
            </a:r>
          </a:p>
          <a:p>
            <a:r>
              <a:rPr lang="en-US" dirty="0" smtClean="0"/>
              <a:t>Dr. Lew’s work</a:t>
            </a:r>
            <a:endParaRPr lang="en-US" dirty="0"/>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16</a:t>
            </a:fld>
            <a:endParaRPr lang="en-US"/>
          </a:p>
        </p:txBody>
      </p:sp>
    </p:spTree>
    <p:extLst>
      <p:ext uri="{BB962C8B-B14F-4D97-AF65-F5344CB8AC3E}">
        <p14:creationId xmlns:p14="http://schemas.microsoft.com/office/powerpoint/2010/main" val="260598945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00280640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268455279"/>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203010667"/>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431584511"/>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059455204"/>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r>
              <a:rPr lang="en-US" smtClean="0"/>
              <a:t>The more profitable we are the more we can be successful at what ever we define as success.</a:t>
            </a:r>
          </a:p>
        </p:txBody>
      </p:sp>
    </p:spTree>
    <p:extLst>
      <p:ext uri="{BB962C8B-B14F-4D97-AF65-F5344CB8AC3E}">
        <p14:creationId xmlns:p14="http://schemas.microsoft.com/office/powerpoint/2010/main" val="2847950755"/>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024678179"/>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990796572"/>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55502415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0958423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always someone better</a:t>
            </a:r>
          </a:p>
          <a:p>
            <a:r>
              <a:rPr lang="en-US" dirty="0" smtClean="0"/>
              <a:t>There is always something not good enough</a:t>
            </a:r>
            <a:endParaRPr lang="en-US" dirty="0"/>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17</a:t>
            </a:fld>
            <a:endParaRPr lang="en-US"/>
          </a:p>
        </p:txBody>
      </p:sp>
    </p:spTree>
    <p:extLst>
      <p:ext uri="{BB962C8B-B14F-4D97-AF65-F5344CB8AC3E}">
        <p14:creationId xmlns:p14="http://schemas.microsoft.com/office/powerpoint/2010/main" val="2393827523"/>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636847205"/>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472867090"/>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79419493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469363771"/>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422630535"/>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817166348"/>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721926059"/>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1925060"/>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922899830"/>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3580093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may be one pathway to great success</a:t>
            </a:r>
          </a:p>
          <a:p>
            <a:r>
              <a:rPr lang="en-US" dirty="0" smtClean="0"/>
              <a:t>No insurance!</a:t>
            </a:r>
          </a:p>
          <a:p>
            <a:endParaRPr lang="en-US" dirty="0"/>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18</a:t>
            </a:fld>
            <a:endParaRPr lang="en-US"/>
          </a:p>
        </p:txBody>
      </p:sp>
    </p:spTree>
    <p:extLst>
      <p:ext uri="{BB962C8B-B14F-4D97-AF65-F5344CB8AC3E}">
        <p14:creationId xmlns:p14="http://schemas.microsoft.com/office/powerpoint/2010/main" val="1585889404"/>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322333594"/>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22107046"/>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614158925"/>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113881800"/>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736118484"/>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662116760"/>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448409513"/>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927809184"/>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972790137"/>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0807232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Being a great dentist and wealthy</a:t>
            </a:r>
            <a:r>
              <a:rPr lang="en-US" baseline="0" dirty="0" smtClean="0"/>
              <a:t> are not exclusive</a:t>
            </a:r>
          </a:p>
          <a:p>
            <a:r>
              <a:rPr lang="en-US" baseline="0" dirty="0" smtClean="0"/>
              <a:t>But they are two different goals, and sometimes exclusive!</a:t>
            </a:r>
            <a:endParaRPr lang="en-US" dirty="0"/>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19</a:t>
            </a:fld>
            <a:endParaRPr lang="en-US"/>
          </a:p>
        </p:txBody>
      </p:sp>
    </p:spTree>
    <p:extLst>
      <p:ext uri="{BB962C8B-B14F-4D97-AF65-F5344CB8AC3E}">
        <p14:creationId xmlns:p14="http://schemas.microsoft.com/office/powerpoint/2010/main" val="1195809"/>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121102240"/>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56663352"/>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361410461"/>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090746674"/>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343314044"/>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790490904"/>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917397306"/>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854006584"/>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251240350"/>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959095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successful dentists- These are our teachers</a:t>
            </a:r>
            <a:r>
              <a:rPr lang="en-US" baseline="0" dirty="0" smtClean="0"/>
              <a:t> in our dental schools</a:t>
            </a:r>
            <a:endParaRPr lang="en-US" dirty="0"/>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2</a:t>
            </a:fld>
            <a:endParaRPr lang="en-US"/>
          </a:p>
        </p:txBody>
      </p:sp>
    </p:spTree>
    <p:extLst>
      <p:ext uri="{BB962C8B-B14F-4D97-AF65-F5344CB8AC3E}">
        <p14:creationId xmlns:p14="http://schemas.microsoft.com/office/powerpoint/2010/main" val="3123905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Thomas</a:t>
            </a:r>
            <a:r>
              <a:rPr lang="en-US" baseline="0" dirty="0" smtClean="0"/>
              <a:t> W. Evans- a great dentist</a:t>
            </a:r>
          </a:p>
          <a:p>
            <a:r>
              <a:rPr lang="en-US" baseline="0" dirty="0" smtClean="0"/>
              <a:t>Made his wealth through lucky investments</a:t>
            </a:r>
            <a:endParaRPr lang="en-US" dirty="0"/>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20</a:t>
            </a:fld>
            <a:endParaRPr lang="en-US"/>
          </a:p>
        </p:txBody>
      </p:sp>
    </p:spTree>
    <p:extLst>
      <p:ext uri="{BB962C8B-B14F-4D97-AF65-F5344CB8AC3E}">
        <p14:creationId xmlns:p14="http://schemas.microsoft.com/office/powerpoint/2010/main" val="4194999599"/>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55099704"/>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78796528"/>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695508590"/>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945943952"/>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can’t answer that.  I can give you some statistics and guidelines.</a:t>
            </a:r>
            <a:endParaRPr lang="en-US" dirty="0"/>
          </a:p>
        </p:txBody>
      </p:sp>
    </p:spTree>
    <p:extLst>
      <p:ext uri="{BB962C8B-B14F-4D97-AF65-F5344CB8AC3E}">
        <p14:creationId xmlns:p14="http://schemas.microsoft.com/office/powerpoint/2010/main" val="164675310"/>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708308969"/>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749623423"/>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609193499"/>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324082282"/>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38548440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21</a:t>
            </a:fld>
            <a:endParaRPr lang="en-US"/>
          </a:p>
        </p:txBody>
      </p:sp>
    </p:spTree>
    <p:extLst>
      <p:ext uri="{BB962C8B-B14F-4D97-AF65-F5344CB8AC3E}">
        <p14:creationId xmlns:p14="http://schemas.microsoft.com/office/powerpoint/2010/main" val="1965836012"/>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753361923"/>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685197508"/>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084690141"/>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213</a:t>
            </a:fld>
            <a:endParaRPr lang="en-US"/>
          </a:p>
        </p:txBody>
      </p:sp>
    </p:spTree>
    <p:extLst>
      <p:ext uri="{BB962C8B-B14F-4D97-AF65-F5344CB8AC3E}">
        <p14:creationId xmlns:p14="http://schemas.microsoft.com/office/powerpoint/2010/main" val="1640918483"/>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375BC3DA-2E63-477E-9EFC-020BC6DCBD0A}" type="slidenum">
              <a:rPr lang="en-US"/>
              <a:pPr/>
              <a:t>214</a:t>
            </a:fld>
            <a:endParaRPr lang="en-US"/>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445362587"/>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0062760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example of “corporate dentistry”</a:t>
            </a:r>
            <a:endParaRPr lang="en-US" dirty="0"/>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22</a:t>
            </a:fld>
            <a:endParaRPr lang="en-US"/>
          </a:p>
        </p:txBody>
      </p:sp>
    </p:spTree>
    <p:extLst>
      <p:ext uri="{BB962C8B-B14F-4D97-AF65-F5344CB8AC3E}">
        <p14:creationId xmlns:p14="http://schemas.microsoft.com/office/powerpoint/2010/main" val="33161593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23</a:t>
            </a:fld>
            <a:endParaRPr lang="en-US"/>
          </a:p>
        </p:txBody>
      </p:sp>
    </p:spTree>
    <p:extLst>
      <p:ext uri="{BB962C8B-B14F-4D97-AF65-F5344CB8AC3E}">
        <p14:creationId xmlns:p14="http://schemas.microsoft.com/office/powerpoint/2010/main" val="41801939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have more personal time</a:t>
            </a:r>
            <a:endParaRPr lang="en-US" dirty="0"/>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24</a:t>
            </a:fld>
            <a:endParaRPr lang="en-US"/>
          </a:p>
        </p:txBody>
      </p:sp>
    </p:spTree>
    <p:extLst>
      <p:ext uri="{BB962C8B-B14F-4D97-AF65-F5344CB8AC3E}">
        <p14:creationId xmlns:p14="http://schemas.microsoft.com/office/powerpoint/2010/main" val="31155972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Personal time</a:t>
            </a:r>
            <a:endParaRPr lang="en-US" dirty="0"/>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25</a:t>
            </a:fld>
            <a:endParaRPr lang="en-US"/>
          </a:p>
        </p:txBody>
      </p:sp>
    </p:spTree>
    <p:extLst>
      <p:ext uri="{BB962C8B-B14F-4D97-AF65-F5344CB8AC3E}">
        <p14:creationId xmlns:p14="http://schemas.microsoft.com/office/powerpoint/2010/main" val="36113243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Balance life</a:t>
            </a:r>
            <a:endParaRPr lang="en-US" dirty="0"/>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26</a:t>
            </a:fld>
            <a:endParaRPr lang="en-US"/>
          </a:p>
        </p:txBody>
      </p:sp>
    </p:spTree>
    <p:extLst>
      <p:ext uri="{BB962C8B-B14F-4D97-AF65-F5344CB8AC3E}">
        <p14:creationId xmlns:p14="http://schemas.microsoft.com/office/powerpoint/2010/main" val="2804064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 Bone will speak more on this model later today</a:t>
            </a:r>
            <a:endParaRPr lang="en-US" dirty="0"/>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27</a:t>
            </a:fld>
            <a:endParaRPr lang="en-US"/>
          </a:p>
        </p:txBody>
      </p:sp>
    </p:spTree>
    <p:extLst>
      <p:ext uri="{BB962C8B-B14F-4D97-AF65-F5344CB8AC3E}">
        <p14:creationId xmlns:p14="http://schemas.microsoft.com/office/powerpoint/2010/main" val="5010192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Audience interaction</a:t>
            </a:r>
            <a:endParaRPr lang="en-US" dirty="0"/>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28</a:t>
            </a:fld>
            <a:endParaRPr lang="en-US"/>
          </a:p>
        </p:txBody>
      </p:sp>
    </p:spTree>
    <p:extLst>
      <p:ext uri="{BB962C8B-B14F-4D97-AF65-F5344CB8AC3E}">
        <p14:creationId xmlns:p14="http://schemas.microsoft.com/office/powerpoint/2010/main" val="3851023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Audience interaction</a:t>
            </a:r>
          </a:p>
          <a:p>
            <a:r>
              <a:rPr lang="en-US" dirty="0" smtClean="0"/>
              <a:t>Mine</a:t>
            </a:r>
          </a:p>
          <a:p>
            <a:r>
              <a:rPr lang="en-US" dirty="0" smtClean="0"/>
              <a:t>Fixing a little ole lady denture that other people </a:t>
            </a:r>
            <a:r>
              <a:rPr lang="en-US" dirty="0" err="1" smtClean="0"/>
              <a:t>couldn</a:t>
            </a:r>
            <a:r>
              <a:rPr lang="fr-FR" dirty="0" smtClean="0"/>
              <a:t>’</a:t>
            </a:r>
            <a:r>
              <a:rPr lang="en-US" dirty="0" smtClean="0"/>
              <a:t>t do</a:t>
            </a:r>
          </a:p>
          <a:p>
            <a:r>
              <a:rPr lang="en-US" dirty="0" smtClean="0"/>
              <a:t>Not a money dream</a:t>
            </a:r>
          </a:p>
          <a:p>
            <a:endParaRPr lang="en-US" dirty="0" smtClean="0"/>
          </a:p>
          <a:p>
            <a:r>
              <a:rPr lang="en-US" dirty="0" smtClean="0"/>
              <a:t>Office so friendly that people would come by just to say hi to the staff</a:t>
            </a:r>
          </a:p>
          <a:p>
            <a:r>
              <a:rPr lang="en-US" dirty="0" smtClean="0"/>
              <a:t>Not a money dream</a:t>
            </a:r>
          </a:p>
          <a:p>
            <a:endParaRPr lang="en-US" dirty="0" smtClean="0"/>
          </a:p>
          <a:p>
            <a:r>
              <a:rPr lang="en-US" dirty="0" smtClean="0"/>
              <a:t>Making a difference to the world of dentistry</a:t>
            </a:r>
            <a:endParaRPr lang="en-US" dirty="0"/>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29</a:t>
            </a:fld>
            <a:endParaRPr lang="en-US"/>
          </a:p>
        </p:txBody>
      </p:sp>
    </p:spTree>
    <p:extLst>
      <p:ext uri="{BB962C8B-B14F-4D97-AF65-F5344CB8AC3E}">
        <p14:creationId xmlns:p14="http://schemas.microsoft.com/office/powerpoint/2010/main" val="3480101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These are successful dentists- These are our teachers</a:t>
            </a:r>
            <a:r>
              <a:rPr lang="en-US" baseline="0" dirty="0" smtClean="0"/>
              <a:t> in after dental school.</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 AGD is about improving our skills and services through continuing education after dental school.</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These dentists have trained hundreds to be the best they could be.</a:t>
            </a:r>
            <a:endParaRPr lang="en-US" dirty="0" smtClean="0"/>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3</a:t>
            </a:fld>
            <a:endParaRPr lang="en-US"/>
          </a:p>
        </p:txBody>
      </p:sp>
    </p:spTree>
    <p:extLst>
      <p:ext uri="{BB962C8B-B14F-4D97-AF65-F5344CB8AC3E}">
        <p14:creationId xmlns:p14="http://schemas.microsoft.com/office/powerpoint/2010/main" val="7938176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30</a:t>
            </a:fld>
            <a:endParaRPr lang="en-US"/>
          </a:p>
        </p:txBody>
      </p:sp>
    </p:spTree>
    <p:extLst>
      <p:ext uri="{BB962C8B-B14F-4D97-AF65-F5344CB8AC3E}">
        <p14:creationId xmlns:p14="http://schemas.microsoft.com/office/powerpoint/2010/main" val="10292483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Books</a:t>
            </a:r>
            <a:r>
              <a:rPr lang="en-US" baseline="0" dirty="0" smtClean="0"/>
              <a:t> on CD</a:t>
            </a:r>
            <a:endParaRPr lang="en-US" dirty="0"/>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31</a:t>
            </a:fld>
            <a:endParaRPr lang="en-US"/>
          </a:p>
        </p:txBody>
      </p:sp>
    </p:spTree>
    <p:extLst>
      <p:ext uri="{BB962C8B-B14F-4D97-AF65-F5344CB8AC3E}">
        <p14:creationId xmlns:p14="http://schemas.microsoft.com/office/powerpoint/2010/main" val="8421556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32</a:t>
            </a:fld>
            <a:endParaRPr lang="en-US"/>
          </a:p>
        </p:txBody>
      </p:sp>
    </p:spTree>
    <p:extLst>
      <p:ext uri="{BB962C8B-B14F-4D97-AF65-F5344CB8AC3E}">
        <p14:creationId xmlns:p14="http://schemas.microsoft.com/office/powerpoint/2010/main" val="8043285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Karate Kid:   Everything is Kung Fu; Work Hard; Be Strong; Be Brave</a:t>
            </a:r>
          </a:p>
          <a:p>
            <a:r>
              <a:rPr lang="en-US" dirty="0" smtClean="0"/>
              <a:t>Inset- Jackie</a:t>
            </a:r>
            <a:r>
              <a:rPr lang="en-US" baseline="0" dirty="0" smtClean="0"/>
              <a:t> Chan as young man- incredible hard work to become a fighter</a:t>
            </a:r>
          </a:p>
          <a:p>
            <a:r>
              <a:rPr lang="en-US" baseline="0" dirty="0" smtClean="0"/>
              <a:t>Larger picture- Jackie Chan as the teacher</a:t>
            </a:r>
            <a:endParaRPr lang="en-US" dirty="0" smtClean="0"/>
          </a:p>
        </p:txBody>
      </p:sp>
      <p:sp>
        <p:nvSpPr>
          <p:cNvPr id="819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3E7AB05-0BD5-4493-9890-F4F68F9FF309}" type="slidenum">
              <a:rPr lang="en-US" smtClean="0"/>
              <a:pPr/>
              <a:t>33</a:t>
            </a:fld>
            <a:endParaRPr lang="en-US" smtClean="0"/>
          </a:p>
        </p:txBody>
      </p:sp>
    </p:spTree>
    <p:extLst>
      <p:ext uri="{BB962C8B-B14F-4D97-AF65-F5344CB8AC3E}">
        <p14:creationId xmlns:p14="http://schemas.microsoft.com/office/powerpoint/2010/main" val="7582786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a:t>
            </a:r>
            <a:r>
              <a:rPr lang="en-US" baseline="0" dirty="0" smtClean="0"/>
              <a:t> story of how the student faces difficulties, he worked harder than the other students, and then achieved his goal.</a:t>
            </a:r>
          </a:p>
          <a:p>
            <a:r>
              <a:rPr lang="en-US" baseline="0" dirty="0" smtClean="0"/>
              <a:t>Allegory for many in overcoming difficulties- including the “test” to show him his weaknesses.</a:t>
            </a:r>
          </a:p>
          <a:p>
            <a:r>
              <a:rPr lang="en-US" baseline="0" dirty="0" smtClean="0"/>
              <a:t>My model for getting through dental school</a:t>
            </a:r>
            <a:endParaRPr lang="en-US" dirty="0"/>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34</a:t>
            </a:fld>
            <a:endParaRPr lang="en-US"/>
          </a:p>
        </p:txBody>
      </p:sp>
    </p:spTree>
    <p:extLst>
      <p:ext uri="{BB962C8B-B14F-4D97-AF65-F5344CB8AC3E}">
        <p14:creationId xmlns:p14="http://schemas.microsoft.com/office/powerpoint/2010/main" val="9468774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Includes Continuing</a:t>
            </a:r>
            <a:r>
              <a:rPr lang="en-US" baseline="0" dirty="0" smtClean="0"/>
              <a:t> Education</a:t>
            </a:r>
          </a:p>
          <a:p>
            <a:r>
              <a:rPr lang="en-US" baseline="0" dirty="0" smtClean="0"/>
              <a:t>Story of  the writer</a:t>
            </a:r>
            <a:endParaRPr lang="en-US" dirty="0"/>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35</a:t>
            </a:fld>
            <a:endParaRPr lang="en-US"/>
          </a:p>
        </p:txBody>
      </p:sp>
    </p:spTree>
    <p:extLst>
      <p:ext uri="{BB962C8B-B14F-4D97-AF65-F5344CB8AC3E}">
        <p14:creationId xmlns:p14="http://schemas.microsoft.com/office/powerpoint/2010/main" val="21183968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Includes Continuing</a:t>
            </a:r>
            <a:r>
              <a:rPr lang="en-US" baseline="0" dirty="0" smtClean="0"/>
              <a:t> Education</a:t>
            </a:r>
            <a:endParaRPr lang="en-US" dirty="0"/>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36</a:t>
            </a:fld>
            <a:endParaRPr lang="en-US"/>
          </a:p>
        </p:txBody>
      </p:sp>
    </p:spTree>
    <p:extLst>
      <p:ext uri="{BB962C8B-B14F-4D97-AF65-F5344CB8AC3E}">
        <p14:creationId xmlns:p14="http://schemas.microsoft.com/office/powerpoint/2010/main" val="21183968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37</a:t>
            </a:fld>
            <a:endParaRPr lang="en-US"/>
          </a:p>
        </p:txBody>
      </p:sp>
    </p:spTree>
    <p:extLst>
      <p:ext uri="{BB962C8B-B14F-4D97-AF65-F5344CB8AC3E}">
        <p14:creationId xmlns:p14="http://schemas.microsoft.com/office/powerpoint/2010/main" val="39928142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End</a:t>
            </a:r>
            <a:r>
              <a:rPr lang="en-US" baseline="0" dirty="0" smtClean="0"/>
              <a:t> in mind</a:t>
            </a:r>
          </a:p>
          <a:p>
            <a:r>
              <a:rPr lang="en-US" baseline="0" dirty="0" smtClean="0"/>
              <a:t>  </a:t>
            </a:r>
            <a:r>
              <a:rPr lang="en-US" sz="1200" kern="1200" dirty="0" smtClean="0">
                <a:solidFill>
                  <a:schemeClr val="tx1"/>
                </a:solidFill>
                <a:latin typeface="+mn-lt"/>
                <a:ea typeface="+mn-ea"/>
                <a:cs typeface="+mn-cs"/>
              </a:rPr>
              <a:t>Lincoln was faced with defeat throughout his life. He lost eight elections, twice failed in business and suffered a nervous breakdown.</a:t>
            </a:r>
          </a:p>
          <a:p>
            <a:r>
              <a:rPr lang="en-US" sz="1200" kern="1200" dirty="0" smtClean="0">
                <a:solidFill>
                  <a:schemeClr val="tx1"/>
                </a:solidFill>
                <a:latin typeface="+mn-lt"/>
                <a:ea typeface="+mn-ea"/>
                <a:cs typeface="+mn-cs"/>
              </a:rPr>
              <a:t>  He could have quit many times – but he didn’t and because he didn’t quit, he became one of the greatest presidents in the United States history.</a:t>
            </a:r>
          </a:p>
          <a:p>
            <a:r>
              <a:rPr lang="en-US" sz="1200" kern="1200" baseline="0" dirty="0" smtClean="0">
                <a:solidFill>
                  <a:schemeClr val="tx1"/>
                </a:solidFill>
                <a:latin typeface="+mn-lt"/>
                <a:ea typeface="+mn-ea"/>
                <a:cs typeface="+mn-cs"/>
              </a:rPr>
              <a:t>Known as “Honest Abe,” a model of integrity</a:t>
            </a:r>
            <a:endParaRPr lang="en-US" baseline="0" dirty="0" smtClean="0"/>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38</a:t>
            </a:fld>
            <a:endParaRPr lang="en-US"/>
          </a:p>
        </p:txBody>
      </p:sp>
    </p:spTree>
    <p:extLst>
      <p:ext uri="{BB962C8B-B14F-4D97-AF65-F5344CB8AC3E}">
        <p14:creationId xmlns:p14="http://schemas.microsoft.com/office/powerpoint/2010/main" val="41449983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b="1" kern="1200" dirty="0" smtClean="0">
                <a:solidFill>
                  <a:schemeClr val="tx1"/>
                </a:solidFill>
                <a:latin typeface="+mn-lt"/>
                <a:ea typeface="+mn-ea"/>
                <a:cs typeface="+mn-cs"/>
              </a:rPr>
              <a:t>See yourself as a brand.</a:t>
            </a:r>
            <a:r>
              <a:rPr lang="en-US" sz="1200" b="0" kern="1200" dirty="0" smtClean="0">
                <a:solidFill>
                  <a:schemeClr val="tx1"/>
                </a:solidFill>
                <a:latin typeface="+mn-lt"/>
                <a:ea typeface="+mn-ea"/>
                <a:cs typeface="+mn-cs"/>
              </a:rPr>
              <a:t> </a:t>
            </a:r>
          </a:p>
          <a:p>
            <a:endParaRPr lang="en-US" sz="1200" b="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hlinkClick r:id="rId3"/>
              </a:rPr>
              <a:t>Success By Arnold Schwarzenegger:</a:t>
            </a:r>
          </a:p>
          <a:p>
            <a:r>
              <a:rPr lang="en-US" sz="1200" b="1" kern="1200" dirty="0" smtClean="0">
                <a:solidFill>
                  <a:schemeClr val="tx1"/>
                </a:solidFill>
                <a:latin typeface="+mn-lt"/>
                <a:ea typeface="+mn-ea"/>
                <a:cs typeface="+mn-cs"/>
              </a:rPr>
              <a:t>1. Trust yourself</a:t>
            </a:r>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Trust yourself, dig deep down and ask yourself: ‘who do you want to be?’. Not what, but who. Not what your parents or teachers wants you to be, but you! Figure out for yourself, </a:t>
            </a:r>
          </a:p>
          <a:p>
            <a:endParaRPr lang="en-US" sz="1200" b="0" kern="1200" dirty="0" smtClean="0">
              <a:solidFill>
                <a:schemeClr val="tx1"/>
              </a:solidFill>
              <a:latin typeface="+mn-lt"/>
              <a:ea typeface="+mn-ea"/>
              <a:cs typeface="+mn-cs"/>
            </a:endParaRPr>
          </a:p>
          <a:p>
            <a:endParaRPr lang="en-US" sz="1200" b="0" u="sng" kern="1200" dirty="0" smtClean="0">
              <a:solidFill>
                <a:schemeClr val="tx1"/>
              </a:solidFill>
              <a:latin typeface="+mn-lt"/>
              <a:ea typeface="+mn-ea"/>
              <a:cs typeface="+mn-cs"/>
              <a:hlinkClick r:id="rId4"/>
            </a:endParaRPr>
          </a:p>
          <a:p>
            <a:r>
              <a:rPr lang="en-US" sz="1200" b="0" u="sng" kern="1200" dirty="0" smtClean="0">
                <a:solidFill>
                  <a:schemeClr val="tx1"/>
                </a:solidFill>
                <a:latin typeface="+mn-lt"/>
                <a:ea typeface="+mn-ea"/>
                <a:cs typeface="+mn-cs"/>
                <a:hlinkClick r:id="rId4"/>
              </a:rPr>
              <a:t> He urged the students to see themselves as a “brand” regardless of their career path. He said that every great brand is run by a leader with vision, the more specific the better. Schwarzenegger’s “vision” was to become the world champion in bodybuilding, which he believed would be his ticket to America. Once here he would become the world’s highest-paid movie actor and a successful businessman. Can you imagine how absurd this goal must have sounded spoken by a young man in a small Austrian village who didn’t speak English? He didn’t just dream big—he dreamed bigger than anybody else. “I refined this vision until it was very specific. I was going to go for the Mr. Universe title; I was going to break records in power lifting; I was going to Hollywood. The vision became so clear in my mind that I felt it had to happen,” he writes in </a:t>
            </a:r>
            <a:r>
              <a:rPr lang="en-US" sz="1200" b="0" i="1" u="sng" kern="1200" dirty="0" smtClean="0">
                <a:solidFill>
                  <a:schemeClr val="tx1"/>
                </a:solidFill>
                <a:latin typeface="+mn-lt"/>
                <a:ea typeface="+mn-ea"/>
                <a:cs typeface="+mn-cs"/>
                <a:hlinkClick r:id="rId4"/>
              </a:rPr>
              <a:t>Total Recall</a:t>
            </a:r>
            <a:r>
              <a:rPr lang="en-US" sz="1200" b="0" i="0" u="sng" kern="1200" dirty="0" smtClean="0">
                <a:solidFill>
                  <a:schemeClr val="tx1"/>
                </a:solidFill>
                <a:latin typeface="+mn-lt"/>
                <a:ea typeface="+mn-ea"/>
                <a:cs typeface="+mn-cs"/>
                <a:hlinkClick r:id="rId4"/>
              </a:rPr>
              <a:t>.</a:t>
            </a:r>
            <a:endParaRPr lang="en-US" dirty="0"/>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39</a:t>
            </a:fld>
            <a:endParaRPr lang="en-US"/>
          </a:p>
        </p:txBody>
      </p:sp>
    </p:spTree>
    <p:extLst>
      <p:ext uri="{BB962C8B-B14F-4D97-AF65-F5344CB8AC3E}">
        <p14:creationId xmlns:p14="http://schemas.microsoft.com/office/powerpoint/2010/main" val="2923808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 </a:t>
            </a:r>
            <a:r>
              <a:rPr lang="en-US" dirty="0" err="1" smtClean="0"/>
              <a:t>Farran</a:t>
            </a:r>
            <a:r>
              <a:rPr lang="en-US" dirty="0" smtClean="0"/>
              <a:t> is a successful dentist and businessman</a:t>
            </a:r>
            <a:r>
              <a:rPr lang="en-US" baseline="0" dirty="0" smtClean="0"/>
              <a:t> and educator</a:t>
            </a:r>
            <a:endParaRPr lang="en-US" dirty="0"/>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4</a:t>
            </a:fld>
            <a:endParaRPr lang="en-US"/>
          </a:p>
        </p:txBody>
      </p:sp>
    </p:spTree>
    <p:extLst>
      <p:ext uri="{BB962C8B-B14F-4D97-AF65-F5344CB8AC3E}">
        <p14:creationId xmlns:p14="http://schemas.microsoft.com/office/powerpoint/2010/main" val="26335493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What</a:t>
            </a:r>
            <a:r>
              <a:rPr lang="en-US" sz="1200" b="1" kern="1200" baseline="0" dirty="0" smtClean="0">
                <a:solidFill>
                  <a:schemeClr val="tx1"/>
                </a:solidFill>
                <a:latin typeface="+mn-lt"/>
                <a:ea typeface="+mn-ea"/>
                <a:cs typeface="+mn-cs"/>
              </a:rPr>
              <a:t> are your strengths? What are your weaknesses?</a:t>
            </a:r>
          </a:p>
          <a:p>
            <a:r>
              <a:rPr lang="en-US" sz="1200" b="1" kern="1200" baseline="0" dirty="0" smtClean="0">
                <a:solidFill>
                  <a:schemeClr val="tx1"/>
                </a:solidFill>
                <a:latin typeface="+mn-lt"/>
                <a:ea typeface="+mn-ea"/>
                <a:cs typeface="+mn-cs"/>
              </a:rPr>
              <a:t>In dentistry, what do you gravitate toward. What do you need to work on?</a:t>
            </a:r>
            <a:endParaRPr lang="en-US" dirty="0"/>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40</a:t>
            </a:fld>
            <a:endParaRPr lang="en-US"/>
          </a:p>
        </p:txBody>
      </p:sp>
    </p:spTree>
    <p:extLst>
      <p:ext uri="{BB962C8B-B14F-4D97-AF65-F5344CB8AC3E}">
        <p14:creationId xmlns:p14="http://schemas.microsoft.com/office/powerpoint/2010/main" val="29238086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Don’t Let others put you down. How you see yourself,</a:t>
            </a:r>
            <a:r>
              <a:rPr lang="en-US" baseline="0" dirty="0" smtClean="0"/>
              <a:t> How you treat yourself is how others will treat you.</a:t>
            </a:r>
          </a:p>
          <a:p>
            <a:r>
              <a:rPr lang="en-US" baseline="0" dirty="0" smtClean="0"/>
              <a:t>Old School Dental School</a:t>
            </a:r>
          </a:p>
          <a:p>
            <a:r>
              <a:rPr lang="en-US" baseline="0" dirty="0" smtClean="0"/>
              <a:t>“New Age dental School”</a:t>
            </a:r>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41</a:t>
            </a:fld>
            <a:endParaRPr lang="en-US"/>
          </a:p>
        </p:txBody>
      </p:sp>
    </p:spTree>
    <p:extLst>
      <p:ext uri="{BB962C8B-B14F-4D97-AF65-F5344CB8AC3E}">
        <p14:creationId xmlns:p14="http://schemas.microsoft.com/office/powerpoint/2010/main" val="29238086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dirty="0" smtClean="0"/>
              <a:t>Steps towards improving self esteem</a:t>
            </a:r>
          </a:p>
          <a:p>
            <a:r>
              <a:rPr lang="en-US" dirty="0" smtClean="0"/>
              <a:t>1-Acknowledge yourself and your accomplishments. Recognize your blessings.</a:t>
            </a:r>
            <a:r>
              <a:rPr lang="en-US" baseline="0" dirty="0" smtClean="0"/>
              <a:t> What are your achievements? Which goals have been completed? What special people do you have in your life? </a:t>
            </a:r>
          </a:p>
          <a:p>
            <a:r>
              <a:rPr lang="en-US" b="1" baseline="0" dirty="0" smtClean="0"/>
              <a:t>Memorize five of these.</a:t>
            </a:r>
          </a:p>
          <a:p>
            <a:r>
              <a:rPr lang="en-US" baseline="0" dirty="0" smtClean="0"/>
              <a:t>2-Treat yourself as you would a good friend or loved one. What would your behavior be like? Would you criticize that friend or give that person your support? Would you do something special for the person? Would you try to meet that person’s needs as best you could? </a:t>
            </a:r>
          </a:p>
          <a:p>
            <a:r>
              <a:rPr lang="en-US" baseline="0" dirty="0" smtClean="0"/>
              <a:t>Make a list of what you can or will do for yourself.</a:t>
            </a:r>
          </a:p>
          <a:p>
            <a:r>
              <a:rPr lang="en-US" b="1" baseline="0" dirty="0" smtClean="0"/>
              <a:t>Schedule It.</a:t>
            </a:r>
          </a:p>
          <a:p>
            <a:r>
              <a:rPr lang="en-US" b="0" dirty="0" smtClean="0"/>
              <a:t>3-</a:t>
            </a:r>
            <a:r>
              <a:rPr lang="en-US" b="1" dirty="0" smtClean="0"/>
              <a:t>Give</a:t>
            </a:r>
            <a:r>
              <a:rPr lang="en-US" b="1" baseline="0" dirty="0" smtClean="0"/>
              <a:t> your body what it needs. </a:t>
            </a:r>
            <a:r>
              <a:rPr lang="en-US" b="0" baseline="0" dirty="0" smtClean="0"/>
              <a:t>These behaviors include such activities as regular exercise, regular meditation, eating properly, giving yourself a vacation, mental rehearsal, and planning. These behaviors are not only stress protectors, but are also a way of showing yourself </a:t>
            </a:r>
            <a:r>
              <a:rPr lang="en-US" b="0" baseline="0" dirty="0" err="1" smtClean="0"/>
              <a:t>appreciatation</a:t>
            </a:r>
            <a:r>
              <a:rPr lang="en-US" b="0" baseline="0" dirty="0" smtClean="0"/>
              <a:t>.</a:t>
            </a:r>
          </a:p>
          <a:p>
            <a:r>
              <a:rPr lang="en-US" b="0" baseline="0" dirty="0" smtClean="0"/>
              <a:t>4-If you are looking for your hidden jewel that’s hiding beneath your fears, angers, guilt, or resentments, then give it away.</a:t>
            </a:r>
          </a:p>
          <a:p>
            <a:r>
              <a:rPr lang="en-US" b="0" baseline="0" dirty="0" smtClean="0"/>
              <a:t>We have a tendency to judge events and people outside of ourselves. Find out what is inside of you by looking at what you see outside of you. </a:t>
            </a:r>
            <a:r>
              <a:rPr lang="en-US" b="0" i="1" baseline="0" dirty="0" smtClean="0"/>
              <a:t>What you see reflects what is going on inside of yourself!</a:t>
            </a:r>
            <a:r>
              <a:rPr lang="en-US" b="0" i="0" baseline="0" dirty="0" smtClean="0"/>
              <a:t> This is the gift once you realize it is true. </a:t>
            </a:r>
          </a:p>
          <a:p>
            <a:r>
              <a:rPr lang="en-US" b="0" i="0" baseline="0" dirty="0" smtClean="0"/>
              <a:t>You can also gain your hidden treasures by giving them away. </a:t>
            </a:r>
          </a:p>
          <a:p>
            <a:r>
              <a:rPr lang="en-US" b="0" i="0" baseline="0" dirty="0" smtClean="0"/>
              <a:t>If you want to make your life more worthwhile, then look around your for worthwhile things.</a:t>
            </a:r>
          </a:p>
          <a:p>
            <a:r>
              <a:rPr lang="en-US" b="0" i="0" baseline="0" dirty="0" smtClean="0"/>
              <a:t>If you want to feel better about yourself, then notice the better things in the world.</a:t>
            </a:r>
          </a:p>
          <a:p>
            <a:r>
              <a:rPr lang="en-US" b="0" i="0" baseline="0" dirty="0" smtClean="0"/>
              <a:t>If you want more love, then give it away.</a:t>
            </a:r>
          </a:p>
          <a:p>
            <a:r>
              <a:rPr lang="en-US" b="0" i="0" baseline="0" dirty="0" smtClean="0"/>
              <a:t>If you want more prosperity, then give some away</a:t>
            </a:r>
          </a:p>
          <a:p>
            <a:r>
              <a:rPr lang="en-US" b="0" i="0" baseline="0" dirty="0" smtClean="0"/>
              <a:t>The process of transformation occurs when you make a </a:t>
            </a:r>
            <a:r>
              <a:rPr lang="en-US" b="0" i="0" baseline="0" dirty="0" err="1" smtClean="0"/>
              <a:t>smal</a:t>
            </a:r>
            <a:r>
              <a:rPr lang="en-US" b="0" i="0" baseline="0" dirty="0" smtClean="0"/>
              <a:t> internal change…</a:t>
            </a:r>
            <a:endParaRPr lang="en-US" b="0" dirty="0"/>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42</a:t>
            </a:fld>
            <a:endParaRPr lang="en-US"/>
          </a:p>
        </p:txBody>
      </p:sp>
    </p:spTree>
    <p:extLst>
      <p:ext uri="{BB962C8B-B14F-4D97-AF65-F5344CB8AC3E}">
        <p14:creationId xmlns:p14="http://schemas.microsoft.com/office/powerpoint/2010/main" val="29238086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43</a:t>
            </a:fld>
            <a:endParaRPr lang="en-US"/>
          </a:p>
        </p:txBody>
      </p:sp>
    </p:spTree>
    <p:extLst>
      <p:ext uri="{BB962C8B-B14F-4D97-AF65-F5344CB8AC3E}">
        <p14:creationId xmlns:p14="http://schemas.microsoft.com/office/powerpoint/2010/main" val="29238086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44</a:t>
            </a:fld>
            <a:endParaRPr lang="en-US"/>
          </a:p>
        </p:txBody>
      </p:sp>
    </p:spTree>
    <p:extLst>
      <p:ext uri="{BB962C8B-B14F-4D97-AF65-F5344CB8AC3E}">
        <p14:creationId xmlns:p14="http://schemas.microsoft.com/office/powerpoint/2010/main" val="40215265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See yourself as a brand.</a:t>
            </a:r>
            <a:r>
              <a:rPr lang="en-US" sz="1200" b="0" kern="1200" dirty="0" smtClean="0">
                <a:solidFill>
                  <a:schemeClr val="tx1"/>
                </a:solidFill>
                <a:latin typeface="+mn-lt"/>
                <a:ea typeface="+mn-ea"/>
                <a:cs typeface="+mn-cs"/>
              </a:rPr>
              <a:t> I was in the audience one day when Schwarzenegger offered advice to California high school students attending a leadership conference in </a:t>
            </a:r>
            <a:r>
              <a:rPr lang="en-US" sz="1200" b="0" u="sng" kern="1200" dirty="0" smtClean="0">
                <a:solidFill>
                  <a:schemeClr val="tx1"/>
                </a:solidFill>
                <a:latin typeface="+mn-lt"/>
                <a:ea typeface="+mn-ea"/>
                <a:cs typeface="+mn-cs"/>
                <a:hlinkClick r:id="rId3"/>
              </a:rPr>
              <a:t>Sacramento. He urged the students to see themselves as a “brand” regardless of their career path. He said that every great brand is run by a leader with vision, the more specific the better. Schwarzenegger’s “vision” was to become the world champion in bodybuilding, which he believed would be his ticket to America. Once here he would become the world’s highest-paid movie actor and a successful businessman. Can you imagine how absurd this goal must have sounded spoken by a young man in a small Austrian village who didn’t speak English? He didn’t just dream big—he dreamed bigger than anybody else. “I refined this vision until it was very specific. I was going to go for the Mr. Universe title; I was going to break records in power lifting; I was going to Hollywood. The vision became so clear in my mind that I felt it had to happen,” he writes in </a:t>
            </a:r>
            <a:r>
              <a:rPr lang="en-US" sz="1200" b="0" i="1" u="sng" kern="1200" dirty="0" smtClean="0">
                <a:solidFill>
                  <a:schemeClr val="tx1"/>
                </a:solidFill>
                <a:latin typeface="+mn-lt"/>
                <a:ea typeface="+mn-ea"/>
                <a:cs typeface="+mn-cs"/>
                <a:hlinkClick r:id="rId3"/>
              </a:rPr>
              <a:t>Total Recall</a:t>
            </a:r>
            <a:r>
              <a:rPr lang="en-US" sz="1200" b="0" i="0" u="sng" kern="1200" dirty="0" smtClean="0">
                <a:solidFill>
                  <a:schemeClr val="tx1"/>
                </a:solidFill>
                <a:latin typeface="+mn-lt"/>
                <a:ea typeface="+mn-ea"/>
                <a:cs typeface="+mn-cs"/>
                <a:hlinkClick r:id="rId3"/>
              </a:rPr>
              <a:t>.</a:t>
            </a:r>
            <a:endParaRPr lang="en-US" dirty="0"/>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45</a:t>
            </a:fld>
            <a:endParaRPr lang="en-US"/>
          </a:p>
        </p:txBody>
      </p:sp>
    </p:spTree>
    <p:extLst>
      <p:ext uri="{BB962C8B-B14F-4D97-AF65-F5344CB8AC3E}">
        <p14:creationId xmlns:p14="http://schemas.microsoft.com/office/powerpoint/2010/main" val="29238086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Daily Meditation on who you want to</a:t>
            </a:r>
            <a:r>
              <a:rPr lang="en-US" baseline="0" dirty="0" smtClean="0"/>
              <a:t> be</a:t>
            </a:r>
          </a:p>
          <a:p>
            <a:r>
              <a:rPr lang="en-US" baseline="0" dirty="0" smtClean="0"/>
              <a:t>Play the movie in your head</a:t>
            </a:r>
          </a:p>
          <a:p>
            <a:r>
              <a:rPr lang="en-US" baseline="0" dirty="0" smtClean="0"/>
              <a:t>Detail</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46</a:t>
            </a:fld>
            <a:endParaRPr lang="en-US"/>
          </a:p>
        </p:txBody>
      </p:sp>
    </p:spTree>
    <p:extLst>
      <p:ext uri="{BB962C8B-B14F-4D97-AF65-F5344CB8AC3E}">
        <p14:creationId xmlns:p14="http://schemas.microsoft.com/office/powerpoint/2010/main" val="32577141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47</a:t>
            </a:fld>
            <a:endParaRPr lang="en-US"/>
          </a:p>
        </p:txBody>
      </p:sp>
    </p:spTree>
    <p:extLst>
      <p:ext uri="{BB962C8B-B14F-4D97-AF65-F5344CB8AC3E}">
        <p14:creationId xmlns:p14="http://schemas.microsoft.com/office/powerpoint/2010/main" val="31614306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48</a:t>
            </a:fld>
            <a:endParaRPr lang="en-US"/>
          </a:p>
        </p:txBody>
      </p:sp>
    </p:spTree>
    <p:extLst>
      <p:ext uri="{BB962C8B-B14F-4D97-AF65-F5344CB8AC3E}">
        <p14:creationId xmlns:p14="http://schemas.microsoft.com/office/powerpoint/2010/main" val="38652271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49</a:t>
            </a:fld>
            <a:endParaRPr lang="en-US"/>
          </a:p>
        </p:txBody>
      </p:sp>
    </p:spTree>
    <p:extLst>
      <p:ext uri="{BB962C8B-B14F-4D97-AF65-F5344CB8AC3E}">
        <p14:creationId xmlns:p14="http://schemas.microsoft.com/office/powerpoint/2010/main" val="884181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two dentists are success businessmen</a:t>
            </a:r>
            <a:endParaRPr lang="en-US" dirty="0"/>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5</a:t>
            </a:fld>
            <a:endParaRPr lang="en-US"/>
          </a:p>
        </p:txBody>
      </p:sp>
    </p:spTree>
    <p:extLst>
      <p:ext uri="{BB962C8B-B14F-4D97-AF65-F5344CB8AC3E}">
        <p14:creationId xmlns:p14="http://schemas.microsoft.com/office/powerpoint/2010/main" val="36409326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50</a:t>
            </a:fld>
            <a:endParaRPr lang="en-US"/>
          </a:p>
        </p:txBody>
      </p:sp>
    </p:spTree>
    <p:extLst>
      <p:ext uri="{BB962C8B-B14F-4D97-AF65-F5344CB8AC3E}">
        <p14:creationId xmlns:p14="http://schemas.microsoft.com/office/powerpoint/2010/main" val="31968135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51</a:t>
            </a:fld>
            <a:endParaRPr lang="en-US"/>
          </a:p>
        </p:txBody>
      </p:sp>
    </p:spTree>
    <p:extLst>
      <p:ext uri="{BB962C8B-B14F-4D97-AF65-F5344CB8AC3E}">
        <p14:creationId xmlns:p14="http://schemas.microsoft.com/office/powerpoint/2010/main" val="6278813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52</a:t>
            </a:fld>
            <a:endParaRPr lang="en-US"/>
          </a:p>
        </p:txBody>
      </p:sp>
    </p:spTree>
    <p:extLst>
      <p:ext uri="{BB962C8B-B14F-4D97-AF65-F5344CB8AC3E}">
        <p14:creationId xmlns:p14="http://schemas.microsoft.com/office/powerpoint/2010/main" val="11041607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53</a:t>
            </a:fld>
            <a:endParaRPr lang="en-US"/>
          </a:p>
        </p:txBody>
      </p:sp>
    </p:spTree>
    <p:extLst>
      <p:ext uri="{BB962C8B-B14F-4D97-AF65-F5344CB8AC3E}">
        <p14:creationId xmlns:p14="http://schemas.microsoft.com/office/powerpoint/2010/main" val="28253735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54</a:t>
            </a:fld>
            <a:endParaRPr lang="en-US"/>
          </a:p>
        </p:txBody>
      </p:sp>
    </p:spTree>
    <p:extLst>
      <p:ext uri="{BB962C8B-B14F-4D97-AF65-F5344CB8AC3E}">
        <p14:creationId xmlns:p14="http://schemas.microsoft.com/office/powerpoint/2010/main" val="32139211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Hate writing notes?</a:t>
            </a:r>
          </a:p>
          <a:p>
            <a:r>
              <a:rPr lang="en-US" dirty="0" smtClean="0"/>
              <a:t>Do it the same </a:t>
            </a:r>
            <a:r>
              <a:rPr lang="en-US" dirty="0" err="1" smtClean="0"/>
              <a:t>everytime</a:t>
            </a:r>
            <a:endParaRPr lang="en-US" dirty="0" smtClean="0"/>
          </a:p>
          <a:p>
            <a:r>
              <a:rPr lang="en-US" dirty="0" smtClean="0"/>
              <a:t>Habits</a:t>
            </a:r>
            <a:endParaRPr lang="en-US" dirty="0"/>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55</a:t>
            </a:fld>
            <a:endParaRPr lang="en-US"/>
          </a:p>
        </p:txBody>
      </p:sp>
    </p:spTree>
    <p:extLst>
      <p:ext uri="{BB962C8B-B14F-4D97-AF65-F5344CB8AC3E}">
        <p14:creationId xmlns:p14="http://schemas.microsoft.com/office/powerpoint/2010/main" val="15192353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 to success between</a:t>
            </a:r>
            <a:r>
              <a:rPr lang="en-US" baseline="0" dirty="0" smtClean="0"/>
              <a:t> different sites?</a:t>
            </a:r>
          </a:p>
          <a:p>
            <a:r>
              <a:rPr lang="en-US" baseline="0" dirty="0" smtClean="0"/>
              <a:t>Working to THEIR habits</a:t>
            </a:r>
            <a:endParaRPr lang="en-US" dirty="0"/>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56</a:t>
            </a:fld>
            <a:endParaRPr lang="en-US"/>
          </a:p>
        </p:txBody>
      </p:sp>
    </p:spTree>
    <p:extLst>
      <p:ext uri="{BB962C8B-B14F-4D97-AF65-F5344CB8AC3E}">
        <p14:creationId xmlns:p14="http://schemas.microsoft.com/office/powerpoint/2010/main" val="374826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Recent California</a:t>
            </a:r>
            <a:r>
              <a:rPr lang="en-US" baseline="0" dirty="0" smtClean="0"/>
              <a:t> AGD Meeting</a:t>
            </a:r>
          </a:p>
          <a:p>
            <a:r>
              <a:rPr lang="en-US" baseline="0" dirty="0" smtClean="0"/>
              <a:t>Key to better success in </a:t>
            </a:r>
            <a:r>
              <a:rPr lang="en-US" baseline="0" dirty="0" err="1" smtClean="0"/>
              <a:t>endo</a:t>
            </a:r>
            <a:endParaRPr lang="en-US" baseline="0" dirty="0" smtClean="0"/>
          </a:p>
          <a:p>
            <a:r>
              <a:rPr lang="en-US" baseline="0" dirty="0" smtClean="0"/>
              <a:t>The technique</a:t>
            </a:r>
          </a:p>
          <a:p>
            <a:r>
              <a:rPr lang="en-US" baseline="0" dirty="0" smtClean="0"/>
              <a:t>The equipment</a:t>
            </a:r>
          </a:p>
          <a:p>
            <a:r>
              <a:rPr lang="en-US" baseline="0" dirty="0" smtClean="0"/>
              <a:t>no</a:t>
            </a:r>
          </a:p>
          <a:p>
            <a:r>
              <a:rPr lang="en-US" dirty="0" smtClean="0"/>
              <a:t>taking the time to make the correct diagnosis and treatment plan</a:t>
            </a:r>
          </a:p>
          <a:p>
            <a:endParaRPr lang="en-US" dirty="0" smtClean="0"/>
          </a:p>
          <a:p>
            <a:r>
              <a:rPr lang="en-US" dirty="0" smtClean="0"/>
              <a:t>This</a:t>
            </a:r>
            <a:r>
              <a:rPr lang="en-US" baseline="0" dirty="0" smtClean="0"/>
              <a:t> must be a habit</a:t>
            </a:r>
            <a:endParaRPr lang="en-US" dirty="0" smtClean="0"/>
          </a:p>
          <a:p>
            <a:endParaRPr lang="en-US" dirty="0" smtClean="0"/>
          </a:p>
          <a:p>
            <a:r>
              <a:rPr lang="en-US" dirty="0" smtClean="0"/>
              <a:t>#30 is the culprit, not #31. take all</a:t>
            </a:r>
            <a:r>
              <a:rPr lang="en-US" baseline="0" dirty="0" smtClean="0"/>
              <a:t> of the steps to pulp test</a:t>
            </a:r>
            <a:endParaRPr lang="en-US" dirty="0"/>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57</a:t>
            </a:fld>
            <a:endParaRPr lang="en-US"/>
          </a:p>
        </p:txBody>
      </p:sp>
    </p:spTree>
    <p:extLst>
      <p:ext uri="{BB962C8B-B14F-4D97-AF65-F5344CB8AC3E}">
        <p14:creationId xmlns:p14="http://schemas.microsoft.com/office/powerpoint/2010/main" val="1228229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58</a:t>
            </a:fld>
            <a:endParaRPr lang="en-US"/>
          </a:p>
        </p:txBody>
      </p:sp>
    </p:spTree>
    <p:extLst>
      <p:ext uri="{BB962C8B-B14F-4D97-AF65-F5344CB8AC3E}">
        <p14:creationId xmlns:p14="http://schemas.microsoft.com/office/powerpoint/2010/main" val="12901184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59</a:t>
            </a:fld>
            <a:endParaRPr lang="en-US"/>
          </a:p>
        </p:txBody>
      </p:sp>
    </p:spTree>
    <p:extLst>
      <p:ext uri="{BB962C8B-B14F-4D97-AF65-F5344CB8AC3E}">
        <p14:creationId xmlns:p14="http://schemas.microsoft.com/office/powerpoint/2010/main" val="4222784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guys are successful dentists</a:t>
            </a:r>
            <a:endParaRPr lang="en-US" dirty="0"/>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6</a:t>
            </a:fld>
            <a:endParaRPr lang="en-US"/>
          </a:p>
        </p:txBody>
      </p:sp>
    </p:spTree>
    <p:extLst>
      <p:ext uri="{BB962C8B-B14F-4D97-AF65-F5344CB8AC3E}">
        <p14:creationId xmlns:p14="http://schemas.microsoft.com/office/powerpoint/2010/main" val="22985971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60</a:t>
            </a:fld>
            <a:endParaRPr lang="en-US"/>
          </a:p>
        </p:txBody>
      </p:sp>
    </p:spTree>
    <p:extLst>
      <p:ext uri="{BB962C8B-B14F-4D97-AF65-F5344CB8AC3E}">
        <p14:creationId xmlns:p14="http://schemas.microsoft.com/office/powerpoint/2010/main" val="327906555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61</a:t>
            </a:fld>
            <a:endParaRPr lang="en-US"/>
          </a:p>
        </p:txBody>
      </p:sp>
    </p:spTree>
    <p:extLst>
      <p:ext uri="{BB962C8B-B14F-4D97-AF65-F5344CB8AC3E}">
        <p14:creationId xmlns:p14="http://schemas.microsoft.com/office/powerpoint/2010/main" val="13009257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62</a:t>
            </a:fld>
            <a:endParaRPr lang="en-US"/>
          </a:p>
        </p:txBody>
      </p:sp>
    </p:spTree>
    <p:extLst>
      <p:ext uri="{BB962C8B-B14F-4D97-AF65-F5344CB8AC3E}">
        <p14:creationId xmlns:p14="http://schemas.microsoft.com/office/powerpoint/2010/main" val="9601258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Old series</a:t>
            </a:r>
          </a:p>
          <a:p>
            <a:r>
              <a:rPr lang="en-US" dirty="0" smtClean="0"/>
              <a:t>I always wondered-</a:t>
            </a:r>
            <a:r>
              <a:rPr lang="en-US" baseline="0" dirty="0" smtClean="0"/>
              <a:t> why wasn’t Spock the </a:t>
            </a:r>
            <a:r>
              <a:rPr lang="en-US" baseline="0" smtClean="0"/>
              <a:t>best commander?</a:t>
            </a:r>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63</a:t>
            </a:fld>
            <a:endParaRPr lang="en-US"/>
          </a:p>
        </p:txBody>
      </p:sp>
    </p:spTree>
    <p:extLst>
      <p:ext uri="{BB962C8B-B14F-4D97-AF65-F5344CB8AC3E}">
        <p14:creationId xmlns:p14="http://schemas.microsoft.com/office/powerpoint/2010/main" val="396210245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7FE3141A-C4D9-4190-9E0C-17AACA83B08E}" type="slidenum">
              <a:rPr lang="en-US" smtClean="0"/>
              <a:pPr/>
              <a:t>64</a:t>
            </a:fld>
            <a:endParaRPr 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7539326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65</a:t>
            </a:fld>
            <a:endParaRPr lang="en-US"/>
          </a:p>
        </p:txBody>
      </p:sp>
    </p:spTree>
    <p:extLst>
      <p:ext uri="{BB962C8B-B14F-4D97-AF65-F5344CB8AC3E}">
        <p14:creationId xmlns:p14="http://schemas.microsoft.com/office/powerpoint/2010/main" val="422966697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66</a:t>
            </a:fld>
            <a:endParaRPr lang="en-US"/>
          </a:p>
        </p:txBody>
      </p:sp>
    </p:spTree>
    <p:extLst>
      <p:ext uri="{BB962C8B-B14F-4D97-AF65-F5344CB8AC3E}">
        <p14:creationId xmlns:p14="http://schemas.microsoft.com/office/powerpoint/2010/main" val="19600028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is important, when prioritizing issues, to parse those we can readily influence from those more difficult.  </a:t>
            </a:r>
          </a:p>
          <a:p>
            <a:pPr marL="228574" indent="-228574">
              <a:buAutoNum type="arabicPeriod"/>
            </a:pPr>
            <a:r>
              <a:rPr lang="en-US" dirty="0" smtClean="0"/>
              <a:t>Third-party issues can only be influenced to a certain degree, either through negotiation (CDBP), legislative advocacy (CGA) or by individual dentists making independent decisions.  NCS example, both good and bad.</a:t>
            </a:r>
          </a:p>
          <a:p>
            <a:pPr marL="228574" indent="-228574"/>
            <a:r>
              <a:rPr lang="en-US" dirty="0" smtClean="0"/>
              <a:t>2.  Regulatory compliance can be influenced through official</a:t>
            </a:r>
            <a:r>
              <a:rPr lang="en-US" baseline="0" dirty="0" smtClean="0"/>
              <a:t> comments, policy and advocacy/relationships with governmental agencies.</a:t>
            </a:r>
          </a:p>
          <a:p>
            <a:pPr marL="228574" indent="-228574">
              <a:buAutoNum type="arabicPeriod" startAt="3"/>
            </a:pPr>
            <a:r>
              <a:rPr lang="en-US" baseline="0" dirty="0" smtClean="0"/>
              <a:t>Midlevel provider issues can be influenced through advocacy and policy to some extent, but complete control may not be possible.</a:t>
            </a:r>
          </a:p>
          <a:p>
            <a:pPr marL="228574" indent="-228574">
              <a:buAutoNum type="arabicPeriod" startAt="3"/>
            </a:pPr>
            <a:r>
              <a:rPr lang="en-US" baseline="0" dirty="0" smtClean="0"/>
              <a:t>The other issues on this chart may be influenced, but to a lesser degree, for instance, </a:t>
            </a:r>
            <a:r>
              <a:rPr lang="en-US" dirty="0" smtClean="0"/>
              <a:t>Health Care Reform Act may still be influenced through advocacy in how it is implemented.</a:t>
            </a:r>
            <a:endParaRPr lang="en-US" dirty="0"/>
          </a:p>
        </p:txBody>
      </p:sp>
      <p:sp>
        <p:nvSpPr>
          <p:cNvPr id="4" name="Slide Number Placeholder 3"/>
          <p:cNvSpPr>
            <a:spLocks noGrp="1"/>
          </p:cNvSpPr>
          <p:nvPr>
            <p:ph type="sldNum" sz="quarter" idx="10"/>
          </p:nvPr>
        </p:nvSpPr>
        <p:spPr/>
        <p:txBody>
          <a:bodyPr/>
          <a:lstStyle/>
          <a:p>
            <a:fld id="{1E7E2BB1-0F56-42D1-B75B-F52A92BF5A53}" type="slidenum">
              <a:rPr lang="en-US" smtClean="0"/>
              <a:pPr/>
              <a:t>67</a:t>
            </a:fld>
            <a:endParaRPr lang="en-US" dirty="0"/>
          </a:p>
        </p:txBody>
      </p:sp>
    </p:spTree>
    <p:extLst>
      <p:ext uri="{BB962C8B-B14F-4D97-AF65-F5344CB8AC3E}">
        <p14:creationId xmlns:p14="http://schemas.microsoft.com/office/powerpoint/2010/main" val="579831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68</a:t>
            </a:fld>
            <a:endParaRPr lang="en-US"/>
          </a:p>
        </p:txBody>
      </p:sp>
    </p:spTree>
    <p:extLst>
      <p:ext uri="{BB962C8B-B14F-4D97-AF65-F5344CB8AC3E}">
        <p14:creationId xmlns:p14="http://schemas.microsoft.com/office/powerpoint/2010/main" val="29350974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Projections of increasing population,</a:t>
            </a:r>
            <a:r>
              <a:rPr lang="en-US" baseline="0" dirty="0" smtClean="0"/>
              <a:t> especially amongst Hispanics</a:t>
            </a:r>
          </a:p>
          <a:p>
            <a:endParaRPr lang="en-US" dirty="0"/>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69</a:t>
            </a:fld>
            <a:endParaRPr lang="en-US"/>
          </a:p>
        </p:txBody>
      </p:sp>
    </p:spTree>
    <p:extLst>
      <p:ext uri="{BB962C8B-B14F-4D97-AF65-F5344CB8AC3E}">
        <p14:creationId xmlns:p14="http://schemas.microsoft.com/office/powerpoint/2010/main" val="431230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7</a:t>
            </a:fld>
            <a:endParaRPr lang="en-US"/>
          </a:p>
        </p:txBody>
      </p:sp>
    </p:spTree>
    <p:extLst>
      <p:ext uri="{BB962C8B-B14F-4D97-AF65-F5344CB8AC3E}">
        <p14:creationId xmlns:p14="http://schemas.microsoft.com/office/powerpoint/2010/main" val="221910267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Harry Dent</a:t>
            </a:r>
          </a:p>
          <a:p>
            <a:r>
              <a:rPr lang="en-US" dirty="0" smtClean="0"/>
              <a:t>Population</a:t>
            </a:r>
            <a:r>
              <a:rPr lang="en-US" baseline="0" dirty="0" smtClean="0"/>
              <a:t> Growth X Consumer Spending</a:t>
            </a:r>
          </a:p>
          <a:p>
            <a:r>
              <a:rPr lang="en-US" baseline="0" dirty="0" smtClean="0"/>
              <a:t>Probably will flatten for the next 5 years</a:t>
            </a:r>
          </a:p>
          <a:p>
            <a:endParaRPr lang="en-US" baseline="0" dirty="0" smtClean="0"/>
          </a:p>
          <a:p>
            <a:r>
              <a:rPr lang="en-US" baseline="0" dirty="0" smtClean="0"/>
              <a:t>Money in children’s dentistry from Obama Care</a:t>
            </a:r>
            <a:endParaRPr lang="en-US" dirty="0"/>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70</a:t>
            </a:fld>
            <a:endParaRPr lang="en-US"/>
          </a:p>
        </p:txBody>
      </p:sp>
    </p:spTree>
    <p:extLst>
      <p:ext uri="{BB962C8B-B14F-4D97-AF65-F5344CB8AC3E}">
        <p14:creationId xmlns:p14="http://schemas.microsoft.com/office/powerpoint/2010/main" val="263929758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71</a:t>
            </a:fld>
            <a:endParaRPr lang="en-US"/>
          </a:p>
        </p:txBody>
      </p:sp>
    </p:spTree>
    <p:extLst>
      <p:ext uri="{BB962C8B-B14F-4D97-AF65-F5344CB8AC3E}">
        <p14:creationId xmlns:p14="http://schemas.microsoft.com/office/powerpoint/2010/main" val="229926153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72</a:t>
            </a:fld>
            <a:endParaRPr lang="en-US"/>
          </a:p>
        </p:txBody>
      </p:sp>
    </p:spTree>
    <p:extLst>
      <p:ext uri="{BB962C8B-B14F-4D97-AF65-F5344CB8AC3E}">
        <p14:creationId xmlns:p14="http://schemas.microsoft.com/office/powerpoint/2010/main" val="107518889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73</a:t>
            </a:fld>
            <a:endParaRPr lang="en-US"/>
          </a:p>
        </p:txBody>
      </p:sp>
    </p:spTree>
    <p:extLst>
      <p:ext uri="{BB962C8B-B14F-4D97-AF65-F5344CB8AC3E}">
        <p14:creationId xmlns:p14="http://schemas.microsoft.com/office/powerpoint/2010/main" val="137587917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74</a:t>
            </a:fld>
            <a:endParaRPr lang="en-US"/>
          </a:p>
        </p:txBody>
      </p:sp>
    </p:spTree>
    <p:extLst>
      <p:ext uri="{BB962C8B-B14F-4D97-AF65-F5344CB8AC3E}">
        <p14:creationId xmlns:p14="http://schemas.microsoft.com/office/powerpoint/2010/main" val="347421770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Ask Dr. Bone about this</a:t>
            </a:r>
            <a:endParaRPr lang="en-US" dirty="0"/>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75</a:t>
            </a:fld>
            <a:endParaRPr lang="en-US"/>
          </a:p>
        </p:txBody>
      </p:sp>
    </p:spTree>
    <p:extLst>
      <p:ext uri="{BB962C8B-B14F-4D97-AF65-F5344CB8AC3E}">
        <p14:creationId xmlns:p14="http://schemas.microsoft.com/office/powerpoint/2010/main" val="401113166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76</a:t>
            </a:fld>
            <a:endParaRPr lang="en-US"/>
          </a:p>
        </p:txBody>
      </p:sp>
    </p:spTree>
    <p:extLst>
      <p:ext uri="{BB962C8B-B14F-4D97-AF65-F5344CB8AC3E}">
        <p14:creationId xmlns:p14="http://schemas.microsoft.com/office/powerpoint/2010/main" val="261911993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77</a:t>
            </a:fld>
            <a:endParaRPr lang="en-US"/>
          </a:p>
        </p:txBody>
      </p:sp>
    </p:spTree>
    <p:extLst>
      <p:ext uri="{BB962C8B-B14F-4D97-AF65-F5344CB8AC3E}">
        <p14:creationId xmlns:p14="http://schemas.microsoft.com/office/powerpoint/2010/main" val="35686419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78</a:t>
            </a:fld>
            <a:endParaRPr lang="en-US"/>
          </a:p>
        </p:txBody>
      </p:sp>
    </p:spTree>
    <p:extLst>
      <p:ext uri="{BB962C8B-B14F-4D97-AF65-F5344CB8AC3E}">
        <p14:creationId xmlns:p14="http://schemas.microsoft.com/office/powerpoint/2010/main" val="208316300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79</a:t>
            </a:fld>
            <a:endParaRPr lang="en-US"/>
          </a:p>
        </p:txBody>
      </p:sp>
    </p:spTree>
    <p:extLst>
      <p:ext uri="{BB962C8B-B14F-4D97-AF65-F5344CB8AC3E}">
        <p14:creationId xmlns:p14="http://schemas.microsoft.com/office/powerpoint/2010/main" val="1325626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b="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8</a:t>
            </a:fld>
            <a:endParaRPr lang="en-US" dirty="0"/>
          </a:p>
        </p:txBody>
      </p:sp>
    </p:spTree>
    <p:extLst>
      <p:ext uri="{BB962C8B-B14F-4D97-AF65-F5344CB8AC3E}">
        <p14:creationId xmlns:p14="http://schemas.microsoft.com/office/powerpoint/2010/main" val="411532938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80</a:t>
            </a:fld>
            <a:endParaRPr lang="en-US"/>
          </a:p>
        </p:txBody>
      </p:sp>
    </p:spTree>
    <p:extLst>
      <p:ext uri="{BB962C8B-B14F-4D97-AF65-F5344CB8AC3E}">
        <p14:creationId xmlns:p14="http://schemas.microsoft.com/office/powerpoint/2010/main" val="108123803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81</a:t>
            </a:fld>
            <a:endParaRPr lang="en-US"/>
          </a:p>
        </p:txBody>
      </p:sp>
    </p:spTree>
    <p:extLst>
      <p:ext uri="{BB962C8B-B14F-4D97-AF65-F5344CB8AC3E}">
        <p14:creationId xmlns:p14="http://schemas.microsoft.com/office/powerpoint/2010/main" val="412904640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82</a:t>
            </a:fld>
            <a:endParaRPr lang="en-US"/>
          </a:p>
        </p:txBody>
      </p:sp>
    </p:spTree>
    <p:extLst>
      <p:ext uri="{BB962C8B-B14F-4D97-AF65-F5344CB8AC3E}">
        <p14:creationId xmlns:p14="http://schemas.microsoft.com/office/powerpoint/2010/main" val="395243153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83</a:t>
            </a:fld>
            <a:endParaRPr lang="en-US" dirty="0"/>
          </a:p>
        </p:txBody>
      </p:sp>
    </p:spTree>
    <p:extLst>
      <p:ext uri="{BB962C8B-B14F-4D97-AF65-F5344CB8AC3E}">
        <p14:creationId xmlns:p14="http://schemas.microsoft.com/office/powerpoint/2010/main" val="166307064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84</a:t>
            </a:fld>
            <a:endParaRPr lang="en-US"/>
          </a:p>
        </p:txBody>
      </p:sp>
    </p:spTree>
    <p:extLst>
      <p:ext uri="{BB962C8B-B14F-4D97-AF65-F5344CB8AC3E}">
        <p14:creationId xmlns:p14="http://schemas.microsoft.com/office/powerpoint/2010/main" val="413739837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road is long</a:t>
            </a:r>
          </a:p>
          <a:p>
            <a:r>
              <a:rPr lang="en-US" baseline="0" dirty="0" smtClean="0"/>
              <a:t>Which road</a:t>
            </a:r>
          </a:p>
          <a:p>
            <a:r>
              <a:rPr lang="en-US" baseline="0" dirty="0" smtClean="0"/>
              <a:t>ADA  become more efficient (so you can do the lower cost models)</a:t>
            </a:r>
          </a:p>
          <a:p>
            <a:r>
              <a:rPr lang="en-US" baseline="0" dirty="0" smtClean="0"/>
              <a:t>Join corporate</a:t>
            </a:r>
          </a:p>
          <a:p>
            <a:r>
              <a:rPr lang="en-US" baseline="0" dirty="0" smtClean="0"/>
              <a:t>Focus on the customer and make the insurance secondary</a:t>
            </a:r>
          </a:p>
          <a:p>
            <a:r>
              <a:rPr lang="en-US" baseline="0" dirty="0" smtClean="0"/>
              <a:t>Become a boutique practice</a:t>
            </a:r>
          </a:p>
          <a:p>
            <a:r>
              <a:rPr lang="en-US" baseline="0" dirty="0" smtClean="0"/>
              <a:t>Go where there is no competition</a:t>
            </a:r>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85</a:t>
            </a:fld>
            <a:endParaRPr lang="en-US"/>
          </a:p>
        </p:txBody>
      </p:sp>
    </p:spTree>
    <p:extLst>
      <p:ext uri="{BB962C8B-B14F-4D97-AF65-F5344CB8AC3E}">
        <p14:creationId xmlns:p14="http://schemas.microsoft.com/office/powerpoint/2010/main" val="60846890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road is long</a:t>
            </a:r>
          </a:p>
          <a:p>
            <a:r>
              <a:rPr lang="en-US" baseline="0" dirty="0" smtClean="0"/>
              <a:t>Which road</a:t>
            </a:r>
          </a:p>
          <a:p>
            <a:r>
              <a:rPr lang="en-US" baseline="0" dirty="0" smtClean="0"/>
              <a:t>ADA  become more efficient (so you can do the lower cost models)</a:t>
            </a:r>
          </a:p>
          <a:p>
            <a:r>
              <a:rPr lang="en-US" baseline="0" dirty="0" smtClean="0"/>
              <a:t>Join corporate</a:t>
            </a:r>
          </a:p>
          <a:p>
            <a:r>
              <a:rPr lang="en-US" baseline="0" dirty="0" smtClean="0"/>
              <a:t>Focus on the customer and make the insurance secondary</a:t>
            </a:r>
          </a:p>
          <a:p>
            <a:r>
              <a:rPr lang="en-US" baseline="0" dirty="0" smtClean="0"/>
              <a:t>Become a boutique practice</a:t>
            </a:r>
          </a:p>
          <a:p>
            <a:r>
              <a:rPr lang="en-US" baseline="0" dirty="0" smtClean="0"/>
              <a:t>Go where there is no competition</a:t>
            </a:r>
          </a:p>
          <a:p>
            <a:endParaRPr lang="en-US" baseline="0" dirty="0" smtClean="0"/>
          </a:p>
          <a:p>
            <a:r>
              <a:rPr lang="en-US" baseline="0" dirty="0" smtClean="0"/>
              <a:t>Big Sur</a:t>
            </a:r>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86</a:t>
            </a:fld>
            <a:endParaRPr lang="en-US"/>
          </a:p>
        </p:txBody>
      </p:sp>
    </p:spTree>
    <p:extLst>
      <p:ext uri="{BB962C8B-B14F-4D97-AF65-F5344CB8AC3E}">
        <p14:creationId xmlns:p14="http://schemas.microsoft.com/office/powerpoint/2010/main" val="60846890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Commute view to Big Sur Health Center</a:t>
            </a:r>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87</a:t>
            </a:fld>
            <a:endParaRPr lang="en-US"/>
          </a:p>
        </p:txBody>
      </p:sp>
    </p:spTree>
    <p:extLst>
      <p:ext uri="{BB962C8B-B14F-4D97-AF65-F5344CB8AC3E}">
        <p14:creationId xmlns:p14="http://schemas.microsoft.com/office/powerpoint/2010/main" val="60846890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88</a:t>
            </a:fld>
            <a:endParaRPr lang="en-US" dirty="0"/>
          </a:p>
        </p:txBody>
      </p:sp>
    </p:spTree>
    <p:extLst>
      <p:ext uri="{BB962C8B-B14F-4D97-AF65-F5344CB8AC3E}">
        <p14:creationId xmlns:p14="http://schemas.microsoft.com/office/powerpoint/2010/main" val="166307064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89</a:t>
            </a:fld>
            <a:endParaRPr lang="en-US"/>
          </a:p>
        </p:txBody>
      </p:sp>
    </p:spTree>
    <p:extLst>
      <p:ext uri="{BB962C8B-B14F-4D97-AF65-F5344CB8AC3E}">
        <p14:creationId xmlns:p14="http://schemas.microsoft.com/office/powerpoint/2010/main" val="1698724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9</a:t>
            </a:fld>
            <a:endParaRPr lang="en-US"/>
          </a:p>
        </p:txBody>
      </p:sp>
    </p:spTree>
    <p:extLst>
      <p:ext uri="{BB962C8B-B14F-4D97-AF65-F5344CB8AC3E}">
        <p14:creationId xmlns:p14="http://schemas.microsoft.com/office/powerpoint/2010/main" val="207529001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Tenn</a:t>
            </a:r>
            <a:r>
              <a:rPr lang="en-US" dirty="0" smtClean="0"/>
              <a:t>- 161k-186k</a:t>
            </a:r>
          </a:p>
          <a:p>
            <a:r>
              <a:rPr lang="en-US" dirty="0" err="1" smtClean="0"/>
              <a:t>Ky</a:t>
            </a:r>
            <a:r>
              <a:rPr lang="en-US" dirty="0" smtClean="0"/>
              <a:t>- 150k-160k</a:t>
            </a:r>
          </a:p>
          <a:p>
            <a:r>
              <a:rPr lang="en-US" dirty="0" smtClean="0"/>
              <a:t>Tx-187k-234k</a:t>
            </a:r>
          </a:p>
          <a:p>
            <a:r>
              <a:rPr lang="en-US" dirty="0" smtClean="0"/>
              <a:t>Ca-46k-149k</a:t>
            </a:r>
            <a:endParaRPr lang="en-US" dirty="0"/>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90</a:t>
            </a:fld>
            <a:endParaRPr lang="en-US"/>
          </a:p>
        </p:txBody>
      </p:sp>
    </p:spTree>
    <p:extLst>
      <p:ext uri="{BB962C8B-B14F-4D97-AF65-F5344CB8AC3E}">
        <p14:creationId xmlns:p14="http://schemas.microsoft.com/office/powerpoint/2010/main" val="235765903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91</a:t>
            </a:fld>
            <a:endParaRPr lang="en-US"/>
          </a:p>
        </p:txBody>
      </p:sp>
    </p:spTree>
    <p:extLst>
      <p:ext uri="{BB962C8B-B14F-4D97-AF65-F5344CB8AC3E}">
        <p14:creationId xmlns:p14="http://schemas.microsoft.com/office/powerpoint/2010/main" val="264058666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92</a:t>
            </a:fld>
            <a:endParaRPr lang="en-US"/>
          </a:p>
        </p:txBody>
      </p:sp>
    </p:spTree>
    <p:extLst>
      <p:ext uri="{BB962C8B-B14F-4D97-AF65-F5344CB8AC3E}">
        <p14:creationId xmlns:p14="http://schemas.microsoft.com/office/powerpoint/2010/main" val="269346422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93</a:t>
            </a:fld>
            <a:endParaRPr lang="en-US"/>
          </a:p>
        </p:txBody>
      </p:sp>
    </p:spTree>
    <p:extLst>
      <p:ext uri="{BB962C8B-B14F-4D97-AF65-F5344CB8AC3E}">
        <p14:creationId xmlns:p14="http://schemas.microsoft.com/office/powerpoint/2010/main" val="192824015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94</a:t>
            </a:fld>
            <a:endParaRPr lang="en-US"/>
          </a:p>
        </p:txBody>
      </p:sp>
    </p:spTree>
    <p:extLst>
      <p:ext uri="{BB962C8B-B14F-4D97-AF65-F5344CB8AC3E}">
        <p14:creationId xmlns:p14="http://schemas.microsoft.com/office/powerpoint/2010/main" val="305671045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95</a:t>
            </a:fld>
            <a:endParaRPr lang="en-US"/>
          </a:p>
        </p:txBody>
      </p:sp>
    </p:spTree>
    <p:extLst>
      <p:ext uri="{BB962C8B-B14F-4D97-AF65-F5344CB8AC3E}">
        <p14:creationId xmlns:p14="http://schemas.microsoft.com/office/powerpoint/2010/main" val="253052040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96</a:t>
            </a:fld>
            <a:endParaRPr lang="en-US"/>
          </a:p>
        </p:txBody>
      </p:sp>
    </p:spTree>
    <p:extLst>
      <p:ext uri="{BB962C8B-B14F-4D97-AF65-F5344CB8AC3E}">
        <p14:creationId xmlns:p14="http://schemas.microsoft.com/office/powerpoint/2010/main" val="16164909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97</a:t>
            </a:fld>
            <a:endParaRPr lang="en-US"/>
          </a:p>
        </p:txBody>
      </p:sp>
    </p:spTree>
    <p:extLst>
      <p:ext uri="{BB962C8B-B14F-4D97-AF65-F5344CB8AC3E}">
        <p14:creationId xmlns:p14="http://schemas.microsoft.com/office/powerpoint/2010/main" val="346326741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98</a:t>
            </a:fld>
            <a:endParaRPr lang="en-US"/>
          </a:p>
        </p:txBody>
      </p:sp>
    </p:spTree>
    <p:extLst>
      <p:ext uri="{BB962C8B-B14F-4D97-AF65-F5344CB8AC3E}">
        <p14:creationId xmlns:p14="http://schemas.microsoft.com/office/powerpoint/2010/main" val="108863884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772D43-3A38-4646-BC1D-0F2E13640077}" type="slidenum">
              <a:rPr lang="en-US" smtClean="0"/>
              <a:pPr>
                <a:defRPr/>
              </a:pPr>
              <a:t>99</a:t>
            </a:fld>
            <a:endParaRPr lang="en-US"/>
          </a:p>
        </p:txBody>
      </p:sp>
    </p:spTree>
    <p:extLst>
      <p:ext uri="{BB962C8B-B14F-4D97-AF65-F5344CB8AC3E}">
        <p14:creationId xmlns:p14="http://schemas.microsoft.com/office/powerpoint/2010/main" val="4020910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E3E7591-505E-4B80-994C-C561095E049F}" type="slidenum">
              <a:rPr lang="en-US" smtClean="0"/>
              <a:pPr>
                <a:defRPr/>
              </a:pPr>
              <a:t>‹#›</a:t>
            </a:fld>
            <a:endParaRPr lang="en-US"/>
          </a:p>
        </p:txBody>
      </p:sp>
    </p:spTree>
    <p:extLst>
      <p:ext uri="{BB962C8B-B14F-4D97-AF65-F5344CB8AC3E}">
        <p14:creationId xmlns:p14="http://schemas.microsoft.com/office/powerpoint/2010/main" val="1777744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A420061-67C0-4435-931C-97BD86BCACA1}" type="slidenum">
              <a:rPr lang="en-US" smtClean="0"/>
              <a:pPr>
                <a:defRPr/>
              </a:pPr>
              <a:t>‹#›</a:t>
            </a:fld>
            <a:endParaRPr lang="en-US"/>
          </a:p>
        </p:txBody>
      </p:sp>
    </p:spTree>
    <p:extLst>
      <p:ext uri="{BB962C8B-B14F-4D97-AF65-F5344CB8AC3E}">
        <p14:creationId xmlns:p14="http://schemas.microsoft.com/office/powerpoint/2010/main" val="3305759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5A8DE40-769B-4C0D-B091-E7EA57D576CE}" type="slidenum">
              <a:rPr lang="en-US" smtClean="0"/>
              <a:pPr>
                <a:defRPr/>
              </a:pPr>
              <a:t>‹#›</a:t>
            </a:fld>
            <a:endParaRPr lang="en-US"/>
          </a:p>
        </p:txBody>
      </p:sp>
    </p:spTree>
    <p:extLst>
      <p:ext uri="{BB962C8B-B14F-4D97-AF65-F5344CB8AC3E}">
        <p14:creationId xmlns:p14="http://schemas.microsoft.com/office/powerpoint/2010/main" val="969128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4AA9728-DFAE-4924-A857-724C818A9D58}" type="slidenum">
              <a:rPr lang="en-US" smtClean="0"/>
              <a:pPr>
                <a:defRPr/>
              </a:pPr>
              <a:t>‹#›</a:t>
            </a:fld>
            <a:endParaRPr lang="en-US"/>
          </a:p>
        </p:txBody>
      </p:sp>
    </p:spTree>
    <p:extLst>
      <p:ext uri="{BB962C8B-B14F-4D97-AF65-F5344CB8AC3E}">
        <p14:creationId xmlns:p14="http://schemas.microsoft.com/office/powerpoint/2010/main" val="396362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2F6AC61-CB16-4D95-824B-1D81ABA4AAB1}" type="slidenum">
              <a:rPr lang="en-US" smtClean="0"/>
              <a:pPr>
                <a:defRPr/>
              </a:pPr>
              <a:t>‹#›</a:t>
            </a:fld>
            <a:endParaRPr lang="en-US"/>
          </a:p>
        </p:txBody>
      </p:sp>
    </p:spTree>
    <p:extLst>
      <p:ext uri="{BB962C8B-B14F-4D97-AF65-F5344CB8AC3E}">
        <p14:creationId xmlns:p14="http://schemas.microsoft.com/office/powerpoint/2010/main" val="3943077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32E57BF-544D-4923-AE80-29BA89CE18C0}" type="slidenum">
              <a:rPr lang="en-US" smtClean="0"/>
              <a:pPr>
                <a:defRPr/>
              </a:pPr>
              <a:t>‹#›</a:t>
            </a:fld>
            <a:endParaRPr lang="en-US"/>
          </a:p>
        </p:txBody>
      </p:sp>
    </p:spTree>
    <p:extLst>
      <p:ext uri="{BB962C8B-B14F-4D97-AF65-F5344CB8AC3E}">
        <p14:creationId xmlns:p14="http://schemas.microsoft.com/office/powerpoint/2010/main" val="45039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3AB0853-E876-4C1F-A31B-6A2382EA1A92}" type="slidenum">
              <a:rPr lang="en-US" smtClean="0"/>
              <a:pPr>
                <a:defRPr/>
              </a:pPr>
              <a:t>‹#›</a:t>
            </a:fld>
            <a:endParaRPr lang="en-US"/>
          </a:p>
        </p:txBody>
      </p:sp>
    </p:spTree>
    <p:extLst>
      <p:ext uri="{BB962C8B-B14F-4D97-AF65-F5344CB8AC3E}">
        <p14:creationId xmlns:p14="http://schemas.microsoft.com/office/powerpoint/2010/main" val="2674222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86D8F40-388D-47FE-BE13-E649062D841D}" type="slidenum">
              <a:rPr lang="en-US" smtClean="0"/>
              <a:pPr>
                <a:defRPr/>
              </a:pPr>
              <a:t>‹#›</a:t>
            </a:fld>
            <a:endParaRPr lang="en-US"/>
          </a:p>
        </p:txBody>
      </p:sp>
    </p:spTree>
    <p:extLst>
      <p:ext uri="{BB962C8B-B14F-4D97-AF65-F5344CB8AC3E}">
        <p14:creationId xmlns:p14="http://schemas.microsoft.com/office/powerpoint/2010/main" val="1520611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F8F7ACC-7FB6-4FC5-8D4F-0193F33E2885}" type="slidenum">
              <a:rPr lang="en-US" smtClean="0"/>
              <a:pPr>
                <a:defRPr/>
              </a:pPr>
              <a:t>‹#›</a:t>
            </a:fld>
            <a:endParaRPr lang="en-US"/>
          </a:p>
        </p:txBody>
      </p:sp>
    </p:spTree>
    <p:extLst>
      <p:ext uri="{BB962C8B-B14F-4D97-AF65-F5344CB8AC3E}">
        <p14:creationId xmlns:p14="http://schemas.microsoft.com/office/powerpoint/2010/main" val="10548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F6F8B49-11A6-492B-8922-826DB0885E2F}" type="slidenum">
              <a:rPr lang="en-US" smtClean="0"/>
              <a:pPr>
                <a:defRPr/>
              </a:pPr>
              <a:t>‹#›</a:t>
            </a:fld>
            <a:endParaRPr lang="en-US"/>
          </a:p>
        </p:txBody>
      </p:sp>
    </p:spTree>
    <p:extLst>
      <p:ext uri="{BB962C8B-B14F-4D97-AF65-F5344CB8AC3E}">
        <p14:creationId xmlns:p14="http://schemas.microsoft.com/office/powerpoint/2010/main" val="1419650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EDEF08B-0BCA-4D2E-8466-F226E3C3D2F0}" type="slidenum">
              <a:rPr lang="en-US" smtClean="0"/>
              <a:pPr>
                <a:defRPr/>
              </a:pPr>
              <a:t>‹#›</a:t>
            </a:fld>
            <a:endParaRPr lang="en-US"/>
          </a:p>
        </p:txBody>
      </p:sp>
    </p:spTree>
    <p:extLst>
      <p:ext uri="{BB962C8B-B14F-4D97-AF65-F5344CB8AC3E}">
        <p14:creationId xmlns:p14="http://schemas.microsoft.com/office/powerpoint/2010/main" val="1127576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71C458EC-B378-4F69-9F12-B6997CB1AE3A}"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Lst>
  <p:txStyles>
    <p:titleStyle>
      <a:lvl1pPr algn="ctr" rtl="0" eaLnBrk="1" fontAlgn="base" hangingPunct="1">
        <a:spcBef>
          <a:spcPct val="0"/>
        </a:spcBef>
        <a:spcAft>
          <a:spcPct val="0"/>
        </a:spcAft>
        <a:defRPr sz="4400" kern="1200">
          <a:solidFill>
            <a:schemeClr val="tx1"/>
          </a:solidFill>
          <a:latin typeface="+mj-lt"/>
          <a:ea typeface="ＭＳ Ｐゴシック" charset="0"/>
          <a:cs typeface="+mj-cs"/>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5.tiff"/><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05.xml"/><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11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jpeg"/><Relationship Id="rId7" Type="http://schemas.openxmlformats.org/officeDocument/2006/relationships/image" Target="../media/image101.png"/><Relationship Id="rId2" Type="http://schemas.openxmlformats.org/officeDocument/2006/relationships/notesSlide" Target="../notesSlides/notesSlide119.xml"/><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image" Target="../media/image10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28.xml"/><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30.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13.gif"/><Relationship Id="rId2" Type="http://schemas.openxmlformats.org/officeDocument/2006/relationships/notesSlide" Target="../notesSlides/notesSlide135.xml"/><Relationship Id="rId1" Type="http://schemas.openxmlformats.org/officeDocument/2006/relationships/slideLayout" Target="../slideLayouts/slideLayout1.xml"/><Relationship Id="rId5" Type="http://schemas.openxmlformats.org/officeDocument/2006/relationships/image" Target="../media/image115.png"/><Relationship Id="rId4" Type="http://schemas.openxmlformats.org/officeDocument/2006/relationships/image" Target="../media/image114.wmf"/></Relationships>
</file>

<file path=ppt/slides/_rels/slide136.xml.rels><?xml version="1.0" encoding="UTF-8" standalone="yes"?>
<Relationships xmlns="http://schemas.openxmlformats.org/package/2006/relationships"><Relationship Id="rId3" Type="http://schemas.openxmlformats.org/officeDocument/2006/relationships/image" Target="../media/image114.wmf"/><Relationship Id="rId2" Type="http://schemas.openxmlformats.org/officeDocument/2006/relationships/notesSlide" Target="../notesSlides/notesSlide136.xml"/><Relationship Id="rId1" Type="http://schemas.openxmlformats.org/officeDocument/2006/relationships/slideLayout" Target="../slideLayouts/slideLayout7.xml"/><Relationship Id="rId5" Type="http://schemas.openxmlformats.org/officeDocument/2006/relationships/image" Target="../media/image116.jpeg"/><Relationship Id="rId4" Type="http://schemas.openxmlformats.org/officeDocument/2006/relationships/image" Target="../media/image115.png"/></Relationships>
</file>

<file path=ppt/slides/_rels/slide13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19.wmf"/><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51.xml"/><Relationship Id="rId1" Type="http://schemas.openxmlformats.org/officeDocument/2006/relationships/slideLayout" Target="../slideLayouts/slideLayout4.xml"/><Relationship Id="rId4" Type="http://schemas.openxmlformats.org/officeDocument/2006/relationships/image" Target="../media/image122.jpeg"/></Relationships>
</file>

<file path=ppt/slides/_rels/slide15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52.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124.wmf"/><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125.wmf"/><Relationship Id="rId2" Type="http://schemas.openxmlformats.org/officeDocument/2006/relationships/notesSlide" Target="../notesSlides/notesSlide156.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125.wmf"/><Relationship Id="rId2" Type="http://schemas.openxmlformats.org/officeDocument/2006/relationships/notesSlide" Target="../notesSlides/notesSlide15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6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60.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61.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62.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63.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64.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65.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131.wmf"/><Relationship Id="rId2" Type="http://schemas.openxmlformats.org/officeDocument/2006/relationships/notesSlide" Target="../notesSlides/notesSlide166.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67.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68.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134.wmf"/><Relationship Id="rId2" Type="http://schemas.openxmlformats.org/officeDocument/2006/relationships/notesSlide" Target="../notesSlides/notesSlide16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35.wmf"/><Relationship Id="rId2" Type="http://schemas.openxmlformats.org/officeDocument/2006/relationships/notesSlide" Target="../notesSlides/notesSlide170.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136.wmf"/><Relationship Id="rId2" Type="http://schemas.openxmlformats.org/officeDocument/2006/relationships/notesSlide" Target="../notesSlides/notesSlide171.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72.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73.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74.xml"/><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image" Target="../media/image140.wmf"/><Relationship Id="rId2" Type="http://schemas.openxmlformats.org/officeDocument/2006/relationships/notesSlide" Target="../notesSlides/notesSlide175.xm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76.xml"/><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77.xml"/><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78.xm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82.xml"/><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84.xml"/><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85.xml"/><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86.xml"/><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88.xml"/><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8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25.jpeg"/></Relationships>
</file>

<file path=ppt/slides/_rels/slide19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90.xml"/><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91.xml"/><Relationship Id="rId1" Type="http://schemas.openxmlformats.org/officeDocument/2006/relationships/slideLayout" Target="../slideLayouts/slideLayout7.xml"/><Relationship Id="rId4" Type="http://schemas.openxmlformats.org/officeDocument/2006/relationships/image" Target="../media/image151.jpeg"/></Relationships>
</file>

<file path=ppt/slides/_rels/slide192.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92.xml"/><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93.xml"/><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94.xml"/><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95.xml"/><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96.xml"/><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200.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57.emf"/><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202.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58.emf"/><Relationship Id="rId5" Type="http://schemas.openxmlformats.org/officeDocument/2006/relationships/oleObject" Target="../embeddings/Microsoft_Excel_97-2003_Worksheet2.xls"/><Relationship Id="rId4" Type="http://schemas.openxmlformats.org/officeDocument/2006/relationships/oleObject" Target="../embeddings/oleObject2.bin"/></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3" Type="http://schemas.openxmlformats.org/officeDocument/2006/relationships/image" Target="../media/image159.wmf"/><Relationship Id="rId2" Type="http://schemas.openxmlformats.org/officeDocument/2006/relationships/notesSlide" Target="../notesSlides/notesSlide204.xml"/><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205.xml"/><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206.xml"/><Relationship Id="rId1" Type="http://schemas.openxmlformats.org/officeDocument/2006/relationships/slideLayout" Target="../slideLayouts/slideLayout4.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210.xml"/><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211.xml"/><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notesSlide" Target="../notesSlides/notesSlide212.xml"/><Relationship Id="rId7" Type="http://schemas.openxmlformats.org/officeDocument/2006/relationships/image" Target="../media/image166.jpeg"/><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164.emf"/><Relationship Id="rId5" Type="http://schemas.openxmlformats.org/officeDocument/2006/relationships/oleObject" Target="../embeddings/oleObject3.bin"/><Relationship Id="rId4" Type="http://schemas.openxmlformats.org/officeDocument/2006/relationships/image" Target="../media/image165.png"/><Relationship Id="rId9" Type="http://schemas.openxmlformats.org/officeDocument/2006/relationships/image" Target="../media/image168.png"/></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6.xml"/></Relationships>
</file>

<file path=ppt/slides/_rels/slide214.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214.xml"/><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2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76.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7.tiff"/><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8.xml"/><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png"/></Relationships>
</file>

<file path=ppt/slides/_rels/slide9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8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81000" y="533400"/>
            <a:ext cx="8382000" cy="1295400"/>
          </a:xfrm>
        </p:spPr>
        <p:txBody>
          <a:bodyPr>
            <a:noAutofit/>
          </a:bodyPr>
          <a:lstStyle/>
          <a:p>
            <a:pPr eaLnBrk="1" hangingPunct="1">
              <a:defRPr/>
            </a:pPr>
            <a:r>
              <a:rPr lang="en-US" sz="4500" b="1" dirty="0" smtClean="0"/>
              <a:t>How to be a Success </a:t>
            </a:r>
            <a:br>
              <a:rPr lang="en-US" sz="4500" b="1" dirty="0" smtClean="0"/>
            </a:br>
            <a:r>
              <a:rPr lang="en-US" sz="4500" b="1" dirty="0" smtClean="0"/>
              <a:t>(in Dentistry)</a:t>
            </a:r>
            <a:endParaRPr lang="en-US" sz="4500" b="1" dirty="0"/>
          </a:p>
        </p:txBody>
      </p:sp>
      <p:sp>
        <p:nvSpPr>
          <p:cNvPr id="5" name="Rectangle 2"/>
          <p:cNvSpPr txBox="1">
            <a:spLocks noChangeArrowheads="1"/>
          </p:cNvSpPr>
          <p:nvPr/>
        </p:nvSpPr>
        <p:spPr bwMode="auto">
          <a:xfrm>
            <a:off x="762000" y="2057400"/>
            <a:ext cx="76200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rmAutofit fontScale="60000" lnSpcReduction="20000"/>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500" b="1" i="0" u="none" strike="noStrike" kern="1200" cap="none" spc="0" normalizeH="0" baseline="0" noProof="0" dirty="0" smtClean="0">
                <a:ln>
                  <a:noFill/>
                </a:ln>
                <a:solidFill>
                  <a:schemeClr val="tx1"/>
                </a:solidFill>
                <a:effectLst/>
                <a:uLnTx/>
                <a:uFillTx/>
                <a:latin typeface="+mn-lt"/>
                <a:ea typeface="ＭＳ Ｐゴシック" charset="0"/>
                <a:cs typeface="+mj-cs"/>
              </a:rPr>
              <a:t>Michael W. Lew, </a:t>
            </a:r>
            <a:r>
              <a:rPr kumimoji="0" lang="en-US" sz="3600" b="1" i="0" u="none" strike="noStrike" kern="1200" cap="none" spc="0" normalizeH="0" baseline="0" noProof="0" dirty="0" smtClean="0">
                <a:ln>
                  <a:noFill/>
                </a:ln>
                <a:solidFill>
                  <a:schemeClr val="tx1"/>
                </a:solidFill>
                <a:effectLst/>
                <a:uLnTx/>
                <a:uFillTx/>
                <a:latin typeface="+mn-lt"/>
                <a:ea typeface="ＭＳ Ｐゴシック" charset="0"/>
                <a:cs typeface="+mj-cs"/>
              </a:rPr>
              <a:t>BA, DMD,</a:t>
            </a:r>
            <a:r>
              <a:rPr kumimoji="0" lang="en-US" sz="3600" b="1" i="0" u="none" strike="noStrike" kern="1200" cap="none" spc="0" normalizeH="0" noProof="0" dirty="0" smtClean="0">
                <a:ln>
                  <a:noFill/>
                </a:ln>
                <a:solidFill>
                  <a:schemeClr val="tx1"/>
                </a:solidFill>
                <a:effectLst/>
                <a:uLnTx/>
                <a:uFillTx/>
                <a:latin typeface="+mn-lt"/>
                <a:ea typeface="ＭＳ Ｐゴシック" charset="0"/>
                <a:cs typeface="+mj-cs"/>
              </a:rPr>
              <a:t> FICOI, FPFA, FACD,  FICD, MAGD</a:t>
            </a:r>
            <a:endParaRPr kumimoji="0" lang="en-US" sz="3600" b="1" i="0" u="none" strike="noStrike" kern="1200" cap="none" spc="0" normalizeH="0" baseline="0" noProof="0" dirty="0">
              <a:ln>
                <a:noFill/>
              </a:ln>
              <a:solidFill>
                <a:schemeClr val="tx1"/>
              </a:solidFill>
              <a:effectLst/>
              <a:uLnTx/>
              <a:uFillTx/>
              <a:latin typeface="+mn-lt"/>
              <a:ea typeface="ＭＳ Ｐゴシック" charset="0"/>
              <a:cs typeface="+mj-cs"/>
            </a:endParaRPr>
          </a:p>
        </p:txBody>
      </p:sp>
      <p:pic>
        <p:nvPicPr>
          <p:cNvPr id="6" name="Picture 2" descr="D:\2002 10 14 Lassen\DSCN1128.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 y="2895601"/>
            <a:ext cx="7882919" cy="335280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bwMode="auto">
          <a:xfrm>
            <a:off x="381000" y="609600"/>
            <a:ext cx="83820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rmAutofit fontScale="82500" lnSpcReduction="20000"/>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smtClean="0">
                <a:ln>
                  <a:noFill/>
                </a:ln>
                <a:solidFill>
                  <a:schemeClr val="tx1"/>
                </a:solidFill>
                <a:effectLst/>
                <a:uLnTx/>
                <a:uFillTx/>
                <a:latin typeface="+mj-lt"/>
                <a:ea typeface="ＭＳ Ｐゴシック" charset="0"/>
                <a:cs typeface="+mj-cs"/>
              </a:rPr>
              <a:t>How to be a Success </a:t>
            </a:r>
            <a:br>
              <a:rPr kumimoji="0" lang="en-US" sz="5400" b="1" i="0" u="none" strike="noStrike" kern="1200" cap="none" spc="0" normalizeH="0" baseline="0" noProof="0" dirty="0" smtClean="0">
                <a:ln>
                  <a:noFill/>
                </a:ln>
                <a:solidFill>
                  <a:schemeClr val="tx1"/>
                </a:solidFill>
                <a:effectLst/>
                <a:uLnTx/>
                <a:uFillTx/>
                <a:latin typeface="+mj-lt"/>
                <a:ea typeface="ＭＳ Ｐゴシック" charset="0"/>
                <a:cs typeface="+mj-cs"/>
              </a:rPr>
            </a:br>
            <a:r>
              <a:rPr kumimoji="0" lang="en-US" sz="5400" b="1" i="0" u="none" strike="noStrike" kern="1200" cap="none" spc="0" normalizeH="0" baseline="0" noProof="0" dirty="0" smtClean="0">
                <a:ln>
                  <a:noFill/>
                </a:ln>
                <a:solidFill>
                  <a:schemeClr val="tx1"/>
                </a:solidFill>
                <a:effectLst/>
                <a:uLnTx/>
                <a:uFillTx/>
                <a:latin typeface="+mj-lt"/>
                <a:ea typeface="ＭＳ Ｐゴシック" charset="0"/>
                <a:cs typeface="+mj-cs"/>
              </a:rPr>
              <a:t>(in Dentistry)</a:t>
            </a:r>
            <a:endParaRPr kumimoji="0" lang="en-US" sz="5400" b="1" i="0" u="none" strike="noStrike" kern="1200" cap="none" spc="0" normalizeH="0" baseline="0" noProof="0" dirty="0">
              <a:ln>
                <a:noFill/>
              </a:ln>
              <a:solidFill>
                <a:schemeClr val="tx1"/>
              </a:solidFill>
              <a:effectLst/>
              <a:uLnTx/>
              <a:uFillTx/>
              <a:latin typeface="+mj-lt"/>
              <a:ea typeface="ＭＳ Ｐゴシック" charset="0"/>
              <a:cs typeface="+mj-cs"/>
            </a:endParaRPr>
          </a:p>
        </p:txBody>
      </p:sp>
      <p:sp>
        <p:nvSpPr>
          <p:cNvPr id="11" name="Rectangle 10"/>
          <p:cNvSpPr/>
          <p:nvPr/>
        </p:nvSpPr>
        <p:spPr>
          <a:xfrm>
            <a:off x="762000" y="2590800"/>
            <a:ext cx="8001000" cy="2708434"/>
          </a:xfrm>
          <a:prstGeom prst="rect">
            <a:avLst/>
          </a:prstGeom>
        </p:spPr>
        <p:txBody>
          <a:bodyPr wrap="square">
            <a:spAutoFit/>
          </a:bodyPr>
          <a:lstStyle/>
          <a:p>
            <a:pPr marL="548640" indent="-411480" fontAlgn="auto">
              <a:spcAft>
                <a:spcPts val="0"/>
              </a:spcAft>
              <a:buClr>
                <a:schemeClr val="tx1">
                  <a:shade val="95000"/>
                </a:schemeClr>
              </a:buClr>
              <a:buFont typeface="Wingdings 2"/>
              <a:buChar char=""/>
              <a:defRPr/>
            </a:pPr>
            <a:r>
              <a:rPr lang="en-US" sz="4200" b="1" dirty="0" smtClean="0">
                <a:latin typeface="+mn-lt"/>
              </a:rPr>
              <a:t>Begin with the End in Mind</a:t>
            </a:r>
          </a:p>
          <a:p>
            <a:pPr marL="548640" indent="-411480" eaLnBrk="1" fontAlgn="auto" hangingPunct="1">
              <a:spcAft>
                <a:spcPts val="0"/>
              </a:spcAft>
              <a:buClr>
                <a:schemeClr val="tx1">
                  <a:shade val="95000"/>
                </a:schemeClr>
              </a:buClr>
              <a:buSzPct val="75000"/>
              <a:buFont typeface="Wingdings 2"/>
              <a:buChar char=""/>
              <a:defRPr/>
            </a:pPr>
            <a:r>
              <a:rPr lang="en-US" sz="3200" dirty="0" smtClean="0">
                <a:latin typeface="+mn-lt"/>
              </a:rPr>
              <a:t>Work Diligently</a:t>
            </a:r>
          </a:p>
          <a:p>
            <a:pPr marL="548640" indent="-411480" eaLnBrk="1" fontAlgn="auto" hangingPunct="1">
              <a:spcAft>
                <a:spcPts val="0"/>
              </a:spcAft>
              <a:buClr>
                <a:schemeClr val="tx1">
                  <a:shade val="95000"/>
                </a:schemeClr>
              </a:buClr>
              <a:buSzPct val="75000"/>
              <a:buFont typeface="Wingdings 2"/>
              <a:buChar char=""/>
              <a:defRPr/>
            </a:pPr>
            <a:r>
              <a:rPr lang="en-US" sz="3200" dirty="0" smtClean="0">
                <a:latin typeface="+mn-lt"/>
              </a:rPr>
              <a:t>Keep Your Integrity</a:t>
            </a:r>
          </a:p>
          <a:p>
            <a:pPr marL="548640" indent="-411480" eaLnBrk="1" fontAlgn="auto" hangingPunct="1">
              <a:spcAft>
                <a:spcPts val="0"/>
              </a:spcAft>
              <a:buClr>
                <a:schemeClr val="tx1">
                  <a:shade val="95000"/>
                </a:schemeClr>
              </a:buClr>
              <a:buSzPct val="75000"/>
              <a:buFont typeface="Wingdings 2"/>
              <a:buChar char=""/>
              <a:defRPr/>
            </a:pPr>
            <a:r>
              <a:rPr lang="en-US" sz="3200" dirty="0" smtClean="0">
                <a:latin typeface="+mn-lt"/>
              </a:rPr>
              <a:t>Habits</a:t>
            </a:r>
          </a:p>
          <a:p>
            <a:pPr marL="548640" indent="-411480" eaLnBrk="1" fontAlgn="auto" hangingPunct="1">
              <a:spcAft>
                <a:spcPts val="0"/>
              </a:spcAft>
              <a:buClr>
                <a:schemeClr val="tx1">
                  <a:shade val="95000"/>
                </a:schemeClr>
              </a:buClr>
              <a:buSzPct val="75000"/>
              <a:buFont typeface="Wingdings 2"/>
              <a:buChar char=""/>
              <a:defRPr/>
            </a:pPr>
            <a:r>
              <a:rPr lang="en-US" sz="3200" dirty="0" smtClean="0">
                <a:latin typeface="+mn-lt"/>
              </a:rPr>
              <a:t>Don’t Do it Alone</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4800600" y="4495800"/>
            <a:ext cx="2819400" cy="646331"/>
          </a:xfrm>
          <a:prstGeom prst="rect">
            <a:avLst/>
          </a:prstGeom>
          <a:noFill/>
        </p:spPr>
        <p:txBody>
          <a:bodyPr wrap="square" rtlCol="0">
            <a:spAutoFit/>
          </a:bodyPr>
          <a:lstStyle/>
          <a:p>
            <a:r>
              <a:rPr lang="en-US" i="1" dirty="0" smtClean="0">
                <a:latin typeface="+mn-lt"/>
              </a:rPr>
              <a:t>Internet ads shown are not</a:t>
            </a:r>
          </a:p>
          <a:p>
            <a:r>
              <a:rPr lang="en-US" i="1" dirty="0" smtClean="0">
                <a:latin typeface="+mn-lt"/>
              </a:rPr>
              <a:t>endorsements by the AGD.</a:t>
            </a:r>
            <a:endParaRPr lang="en-US" i="1" dirty="0">
              <a:latin typeface="+mn-lt"/>
            </a:endParaRPr>
          </a:p>
        </p:txBody>
      </p:sp>
      <p:pic>
        <p:nvPicPr>
          <p:cNvPr id="4" name="Picture 3" descr="access II.tif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67000" y="-942079"/>
            <a:ext cx="15397492" cy="10086079"/>
          </a:xfrm>
          <a:prstGeom prst="rect">
            <a:avLst/>
          </a:prstGeom>
        </p:spPr>
      </p:pic>
    </p:spTree>
    <p:extLst>
      <p:ext uri="{BB962C8B-B14F-4D97-AF65-F5344CB8AC3E}">
        <p14:creationId xmlns:p14="http://schemas.microsoft.com/office/powerpoint/2010/main" val="385566305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artland Dental.tif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0999" y="533400"/>
            <a:ext cx="8478119" cy="4876800"/>
          </a:xfrm>
          <a:prstGeom prst="rect">
            <a:avLst/>
          </a:prstGeom>
        </p:spPr>
      </p:pic>
    </p:spTree>
    <p:extLst>
      <p:ext uri="{BB962C8B-B14F-4D97-AF65-F5344CB8AC3E}">
        <p14:creationId xmlns:p14="http://schemas.microsoft.com/office/powerpoint/2010/main" val="221168233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User\Pictures\kings canyon\IMG_3103.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0746" y="0"/>
            <a:ext cx="11440717" cy="6858000"/>
          </a:xfrm>
          <a:prstGeom prst="rect">
            <a:avLst/>
          </a:prstGeom>
          <a:noFill/>
          <a:ln w="9525">
            <a:noFill/>
            <a:miter lim="800000"/>
            <a:headEnd/>
            <a:tailEnd/>
          </a:ln>
        </p:spPr>
      </p:pic>
    </p:spTree>
    <p:extLst>
      <p:ext uri="{BB962C8B-B14F-4D97-AF65-F5344CB8AC3E}">
        <p14:creationId xmlns:p14="http://schemas.microsoft.com/office/powerpoint/2010/main" val="319382458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096963"/>
          </a:xfrm>
        </p:spPr>
        <p:txBody>
          <a:bodyPr>
            <a:normAutofit/>
          </a:bodyPr>
          <a:lstStyle/>
          <a:p>
            <a:r>
              <a:rPr lang="en-US" dirty="0" smtClean="0"/>
              <a:t>Conclusions?</a:t>
            </a:r>
            <a:endParaRPr lang="en-US" dirty="0"/>
          </a:p>
        </p:txBody>
      </p:sp>
      <p:sp>
        <p:nvSpPr>
          <p:cNvPr id="3" name="Content Placeholder 2"/>
          <p:cNvSpPr>
            <a:spLocks noGrp="1"/>
          </p:cNvSpPr>
          <p:nvPr>
            <p:ph idx="1"/>
          </p:nvPr>
        </p:nvSpPr>
        <p:spPr>
          <a:xfrm>
            <a:off x="457200" y="1828800"/>
            <a:ext cx="8229600" cy="3518431"/>
          </a:xfrm>
        </p:spPr>
        <p:txBody>
          <a:bodyPr>
            <a:normAutofit/>
          </a:bodyPr>
          <a:lstStyle/>
          <a:p>
            <a:r>
              <a:rPr lang="en-US" dirty="0" smtClean="0"/>
              <a:t>Large Group Practices</a:t>
            </a:r>
          </a:p>
          <a:p>
            <a:r>
              <a:rPr lang="en-US" dirty="0" smtClean="0"/>
              <a:t>Small Group Practice</a:t>
            </a:r>
          </a:p>
          <a:p>
            <a:r>
              <a:rPr lang="en-US" dirty="0" smtClean="0"/>
              <a:t>Purchase </a:t>
            </a:r>
            <a:r>
              <a:rPr lang="en-US" dirty="0"/>
              <a:t>your </a:t>
            </a:r>
            <a:r>
              <a:rPr lang="en-US" dirty="0" smtClean="0"/>
              <a:t>practice</a:t>
            </a:r>
          </a:p>
          <a:p>
            <a:r>
              <a:rPr lang="en-US" dirty="0" smtClean="0"/>
              <a:t>Niche Practice</a:t>
            </a:r>
          </a:p>
          <a:p>
            <a:r>
              <a:rPr lang="en-US" dirty="0" smtClean="0"/>
              <a:t>Focused “Lean and Mean” Practice</a:t>
            </a:r>
          </a:p>
          <a:p>
            <a:r>
              <a:rPr lang="en-US" dirty="0" smtClean="0"/>
              <a:t>Small Office with 45% overhead</a:t>
            </a:r>
            <a:endParaRPr lang="en-US" dirty="0"/>
          </a:p>
        </p:txBody>
      </p:sp>
    </p:spTree>
    <p:extLst>
      <p:ext uri="{BB962C8B-B14F-4D97-AF65-F5344CB8AC3E}">
        <p14:creationId xmlns:p14="http://schemas.microsoft.com/office/powerpoint/2010/main" val="150751869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533400"/>
            <a:ext cx="8229600" cy="838200"/>
          </a:xfrm>
        </p:spPr>
        <p:txBody>
          <a:bodyPr>
            <a:normAutofit/>
          </a:bodyPr>
          <a:lstStyle/>
          <a:p>
            <a:r>
              <a:rPr lang="en-US" dirty="0" smtClean="0"/>
              <a:t>Large Group Practices</a:t>
            </a:r>
          </a:p>
        </p:txBody>
      </p:sp>
      <p:sp>
        <p:nvSpPr>
          <p:cNvPr id="4" name="TextBox 3"/>
          <p:cNvSpPr txBox="1"/>
          <p:nvPr/>
        </p:nvSpPr>
        <p:spPr>
          <a:xfrm>
            <a:off x="914400" y="2667000"/>
            <a:ext cx="4980851" cy="1200328"/>
          </a:xfrm>
          <a:prstGeom prst="rect">
            <a:avLst/>
          </a:prstGeom>
          <a:noFill/>
        </p:spPr>
        <p:txBody>
          <a:bodyPr wrap="none" rtlCol="0">
            <a:spAutoFit/>
          </a:bodyPr>
          <a:lstStyle/>
          <a:p>
            <a:r>
              <a:rPr lang="en-US" sz="2400" dirty="0" smtClean="0"/>
              <a:t>Chain Practices/Corporate Practices</a:t>
            </a:r>
          </a:p>
          <a:p>
            <a:r>
              <a:rPr lang="en-US" sz="2400" dirty="0" smtClean="0"/>
              <a:t>Government/Military</a:t>
            </a:r>
          </a:p>
          <a:p>
            <a:r>
              <a:rPr lang="en-US" sz="2400" dirty="0" smtClean="0"/>
              <a:t>DHMO Clinics</a:t>
            </a:r>
          </a:p>
        </p:txBody>
      </p:sp>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117283432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ypical_prep_bruxzir.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04108" y="3810000"/>
            <a:ext cx="3450740" cy="2564415"/>
          </a:xfrm>
          <a:prstGeom prst="rect">
            <a:avLst/>
          </a:prstGeom>
        </p:spPr>
      </p:pic>
      <p:cxnSp>
        <p:nvCxnSpPr>
          <p:cNvPr id="11" name="Straight Connector 10"/>
          <p:cNvCxnSpPr/>
          <p:nvPr/>
        </p:nvCxnSpPr>
        <p:spPr>
          <a:xfrm flipV="1">
            <a:off x="4648200" y="4953000"/>
            <a:ext cx="838200" cy="1066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flipV="1">
            <a:off x="6019800" y="4953000"/>
            <a:ext cx="762000" cy="990600"/>
          </a:xfrm>
          <a:prstGeom prst="line">
            <a:avLst/>
          </a:prstGeom>
        </p:spPr>
        <p:style>
          <a:lnRef idx="2">
            <a:schemeClr val="accent1"/>
          </a:lnRef>
          <a:fillRef idx="0">
            <a:schemeClr val="accent1"/>
          </a:fillRef>
          <a:effectRef idx="1">
            <a:schemeClr val="accent1"/>
          </a:effectRef>
          <a:fontRef idx="minor">
            <a:schemeClr val="tx1"/>
          </a:fontRef>
        </p:style>
      </p:cxnSp>
      <p:pic>
        <p:nvPicPr>
          <p:cNvPr id="2" name="Picture 1" descr="Cerac.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2000" y="1066800"/>
            <a:ext cx="3276600" cy="1936008"/>
          </a:xfrm>
          <a:prstGeom prst="rect">
            <a:avLst/>
          </a:prstGeom>
        </p:spPr>
      </p:pic>
      <p:pic>
        <p:nvPicPr>
          <p:cNvPr id="10" name="Picture 9" descr="cbct-cone-beam-computed-tomography-21243459.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95800" y="1066800"/>
            <a:ext cx="3743226" cy="2105278"/>
          </a:xfrm>
          <a:prstGeom prst="rect">
            <a:avLst/>
          </a:prstGeom>
        </p:spPr>
      </p:pic>
      <p:pic>
        <p:nvPicPr>
          <p:cNvPr id="14" name="Picture 13" descr="Periodontal-Regenerative-Surgery-1.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8200" y="4267200"/>
            <a:ext cx="2362200" cy="1806388"/>
          </a:xfrm>
          <a:prstGeom prst="rect">
            <a:avLst/>
          </a:prstGeom>
        </p:spPr>
      </p:pic>
    </p:spTree>
    <p:extLst>
      <p:ext uri="{BB962C8B-B14F-4D97-AF65-F5344CB8AC3E}">
        <p14:creationId xmlns:p14="http://schemas.microsoft.com/office/powerpoint/2010/main" val="165109832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838200"/>
          </a:xfrm>
        </p:spPr>
        <p:txBody>
          <a:bodyPr>
            <a:normAutofit/>
          </a:bodyPr>
          <a:lstStyle/>
          <a:p>
            <a:r>
              <a:rPr lang="en-US" dirty="0" smtClean="0"/>
              <a:t>Large Group Practices</a:t>
            </a:r>
          </a:p>
        </p:txBody>
      </p:sp>
      <p:sp>
        <p:nvSpPr>
          <p:cNvPr id="4" name="TextBox 3"/>
          <p:cNvSpPr txBox="1"/>
          <p:nvPr/>
        </p:nvSpPr>
        <p:spPr>
          <a:xfrm>
            <a:off x="914400" y="1524000"/>
            <a:ext cx="2005677" cy="461665"/>
          </a:xfrm>
          <a:prstGeom prst="rect">
            <a:avLst/>
          </a:prstGeom>
          <a:noFill/>
        </p:spPr>
        <p:txBody>
          <a:bodyPr wrap="none" rtlCol="0">
            <a:spAutoFit/>
          </a:bodyPr>
          <a:lstStyle/>
          <a:p>
            <a:r>
              <a:rPr lang="en-US" sz="2400" dirty="0" smtClean="0"/>
              <a:t>DHMO Clinics</a:t>
            </a:r>
          </a:p>
        </p:txBody>
      </p:sp>
      <p:sp>
        <p:nvSpPr>
          <p:cNvPr id="5" name="TextBox 4"/>
          <p:cNvSpPr txBox="1"/>
          <p:nvPr/>
        </p:nvSpPr>
        <p:spPr>
          <a:xfrm>
            <a:off x="914400" y="2057400"/>
            <a:ext cx="2702236" cy="461665"/>
          </a:xfrm>
          <a:prstGeom prst="rect">
            <a:avLst/>
          </a:prstGeom>
          <a:noFill/>
        </p:spPr>
        <p:txBody>
          <a:bodyPr wrap="square" rtlCol="0">
            <a:spAutoFit/>
          </a:bodyPr>
          <a:lstStyle/>
          <a:p>
            <a:r>
              <a:rPr lang="en-US" sz="2400" dirty="0" smtClean="0"/>
              <a:t>LEPAAT</a:t>
            </a:r>
            <a:endParaRPr lang="en-US" sz="2400" dirty="0"/>
          </a:p>
        </p:txBody>
      </p:sp>
      <p:sp>
        <p:nvSpPr>
          <p:cNvPr id="6" name="TextBox 5"/>
          <p:cNvSpPr txBox="1"/>
          <p:nvPr/>
        </p:nvSpPr>
        <p:spPr>
          <a:xfrm>
            <a:off x="381000" y="2514600"/>
            <a:ext cx="8458200" cy="2677656"/>
          </a:xfrm>
          <a:prstGeom prst="rect">
            <a:avLst/>
          </a:prstGeom>
          <a:noFill/>
        </p:spPr>
        <p:txBody>
          <a:bodyPr wrap="square" rtlCol="0">
            <a:spAutoFit/>
          </a:bodyPr>
          <a:lstStyle/>
          <a:p>
            <a:r>
              <a:rPr lang="en-US" sz="2400" dirty="0" smtClean="0"/>
              <a:t>Capitation Payment + </a:t>
            </a:r>
            <a:r>
              <a:rPr lang="en-US" sz="2400" dirty="0" err="1" smtClean="0"/>
              <a:t>Co-payment+CoPay</a:t>
            </a:r>
            <a:r>
              <a:rPr lang="en-US" sz="2400" dirty="0" smtClean="0"/>
              <a:t> + “Bonus”</a:t>
            </a:r>
          </a:p>
          <a:p>
            <a:r>
              <a:rPr lang="en-US" sz="2400" dirty="0" smtClean="0"/>
              <a:t>-(Utilization Rate/ Total Office hours)* Total office Expenses</a:t>
            </a:r>
          </a:p>
          <a:p>
            <a:r>
              <a:rPr lang="en-US" sz="2400" dirty="0" smtClean="0"/>
              <a:t>PROFIT</a:t>
            </a:r>
          </a:p>
          <a:p>
            <a:endParaRPr lang="en-US" sz="2400" dirty="0"/>
          </a:p>
          <a:p>
            <a:endParaRPr lang="en-US" sz="2400" dirty="0" smtClean="0"/>
          </a:p>
          <a:p>
            <a:r>
              <a:rPr lang="en-US" sz="2400" i="1" dirty="0" smtClean="0"/>
              <a:t>Is it enough for you?</a:t>
            </a:r>
          </a:p>
          <a:p>
            <a:endParaRPr lang="en-US" sz="2400" dirty="0"/>
          </a:p>
        </p:txBody>
      </p:sp>
      <p:sp>
        <p:nvSpPr>
          <p:cNvPr id="7" name="Title 6"/>
          <p:cNvSpPr>
            <a:spLocks noGrp="1"/>
          </p:cNvSpPr>
          <p:nvPr>
            <p:ph type="title"/>
          </p:nvPr>
        </p:nvSpPr>
        <p:spPr/>
        <p:txBody>
          <a:bodyPr/>
          <a:lstStyle/>
          <a:p>
            <a:endParaRPr lang="en-US"/>
          </a:p>
        </p:txBody>
      </p:sp>
    </p:spTree>
    <p:extLst>
      <p:ext uri="{BB962C8B-B14F-4D97-AF65-F5344CB8AC3E}">
        <p14:creationId xmlns:p14="http://schemas.microsoft.com/office/powerpoint/2010/main" val="188330464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533400"/>
            <a:ext cx="7620000" cy="5632310"/>
          </a:xfrm>
          <a:prstGeom prst="rect">
            <a:avLst/>
          </a:prstGeom>
        </p:spPr>
        <p:txBody>
          <a:bodyPr wrap="square">
            <a:spAutoFit/>
          </a:bodyPr>
          <a:lstStyle/>
          <a:p>
            <a:r>
              <a:rPr lang="en-US" sz="2400" dirty="0"/>
              <a:t>Cover Letter </a:t>
            </a:r>
            <a:r>
              <a:rPr lang="en-US" sz="2400" dirty="0" smtClean="0"/>
              <a:t>Tips</a:t>
            </a:r>
            <a:br>
              <a:rPr lang="en-US" sz="2400" dirty="0" smtClean="0"/>
            </a:br>
            <a:endParaRPr lang="en-US" sz="2400" dirty="0"/>
          </a:p>
          <a:p>
            <a:r>
              <a:rPr lang="en-US" sz="2400" dirty="0" smtClean="0"/>
              <a:t>1</a:t>
            </a:r>
            <a:r>
              <a:rPr lang="en-US" sz="2400" dirty="0"/>
              <a:t>. Research the </a:t>
            </a:r>
            <a:r>
              <a:rPr lang="en-US" sz="2400" dirty="0" smtClean="0"/>
              <a:t>practice </a:t>
            </a:r>
            <a:r>
              <a:rPr lang="en-US" sz="2400" dirty="0"/>
              <a:t>that is offering the </a:t>
            </a:r>
            <a:r>
              <a:rPr lang="en-US" sz="2400" dirty="0" smtClean="0"/>
              <a:t>job, </a:t>
            </a:r>
            <a:r>
              <a:rPr lang="en-US" sz="2400" dirty="0"/>
              <a:t>then customize </a:t>
            </a:r>
            <a:r>
              <a:rPr lang="en-US" sz="2400" dirty="0" smtClean="0"/>
              <a:t>your cover </a:t>
            </a:r>
            <a:r>
              <a:rPr lang="en-US" sz="2400" dirty="0"/>
              <a:t>letters specifically to each job you are applying for rather than using a generic cover letter for all opportunities</a:t>
            </a:r>
            <a:r>
              <a:rPr lang="en-US" sz="2400" dirty="0" smtClean="0"/>
              <a:t>.</a:t>
            </a:r>
            <a:br>
              <a:rPr lang="en-US" sz="2400" dirty="0" smtClean="0"/>
            </a:br>
            <a:endParaRPr lang="en-US" sz="2400" dirty="0"/>
          </a:p>
          <a:p>
            <a:r>
              <a:rPr lang="en-US" sz="2400" dirty="0"/>
              <a:t>2. Always include the names and contact information for </a:t>
            </a:r>
            <a:r>
              <a:rPr lang="en-US" sz="2400" dirty="0" smtClean="0"/>
              <a:t>professional </a:t>
            </a:r>
            <a:r>
              <a:rPr lang="en-US" sz="2400" dirty="0"/>
              <a:t>references and give permission for them to be contacted by the prospective employer. </a:t>
            </a:r>
            <a:r>
              <a:rPr lang="en-US" sz="2400" dirty="0" smtClean="0"/>
              <a:t/>
            </a:r>
            <a:br>
              <a:rPr lang="en-US" sz="2400" dirty="0" smtClean="0"/>
            </a:br>
            <a:r>
              <a:rPr lang="en-US" sz="2400" dirty="0" smtClean="0"/>
              <a:t>Just </a:t>
            </a:r>
            <a:r>
              <a:rPr lang="en-US" sz="2400" dirty="0"/>
              <a:t>writing “references available upon request” creates a barrier in the process of getting your foot in the door when the prospective employer has to then take an </a:t>
            </a:r>
            <a:r>
              <a:rPr lang="en-US" sz="2400" dirty="0" smtClean="0"/>
              <a:t>extra </a:t>
            </a:r>
            <a:r>
              <a:rPr lang="en-US" sz="2400" dirty="0"/>
              <a:t>step to find out more about you by asking for your references.</a:t>
            </a:r>
          </a:p>
        </p:txBody>
      </p:sp>
    </p:spTree>
    <p:extLst>
      <p:ext uri="{BB962C8B-B14F-4D97-AF65-F5344CB8AC3E}">
        <p14:creationId xmlns:p14="http://schemas.microsoft.com/office/powerpoint/2010/main" val="310356163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685800"/>
            <a:ext cx="7924800" cy="4524315"/>
          </a:xfrm>
          <a:prstGeom prst="rect">
            <a:avLst/>
          </a:prstGeom>
        </p:spPr>
        <p:txBody>
          <a:bodyPr wrap="square">
            <a:spAutoFit/>
          </a:bodyPr>
          <a:lstStyle/>
          <a:p>
            <a:r>
              <a:rPr lang="en-US" sz="2400" dirty="0" smtClean="0"/>
              <a:t>3</a:t>
            </a:r>
            <a:r>
              <a:rPr lang="en-US" sz="2400" dirty="0"/>
              <a:t>. Highlight important aspects of the job that will pertain to your job as a dentist, such as your ability to work with others and how reliable you are</a:t>
            </a:r>
            <a:r>
              <a:rPr lang="en-US" sz="2400" dirty="0" smtClean="0"/>
              <a:t>.</a:t>
            </a:r>
            <a:br>
              <a:rPr lang="en-US" sz="2400" dirty="0" smtClean="0"/>
            </a:br>
            <a:endParaRPr lang="en-US" sz="2400" dirty="0"/>
          </a:p>
          <a:p>
            <a:r>
              <a:rPr lang="en-US" sz="2400" dirty="0"/>
              <a:t>4. Know that many dentists refer </a:t>
            </a:r>
            <a:r>
              <a:rPr lang="en-US" sz="2400" dirty="0" err="1"/>
              <a:t>pedo</a:t>
            </a:r>
            <a:r>
              <a:rPr lang="en-US" sz="2400" dirty="0"/>
              <a:t>, </a:t>
            </a:r>
            <a:r>
              <a:rPr lang="en-US" sz="2400" dirty="0" err="1"/>
              <a:t>endo</a:t>
            </a:r>
            <a:r>
              <a:rPr lang="en-US" sz="2400" dirty="0"/>
              <a:t> and oral surgery out to </a:t>
            </a:r>
            <a:r>
              <a:rPr lang="en-US" sz="2400" dirty="0" smtClean="0"/>
              <a:t>specialists, </a:t>
            </a:r>
            <a:r>
              <a:rPr lang="en-US" sz="2400" dirty="0"/>
              <a:t>offer these skills and interests to a potential employer</a:t>
            </a:r>
            <a:r>
              <a:rPr lang="en-US" sz="2400" dirty="0" smtClean="0"/>
              <a:t>.</a:t>
            </a:r>
            <a:br>
              <a:rPr lang="en-US" sz="2400" dirty="0" smtClean="0"/>
            </a:br>
            <a:endParaRPr lang="en-US" sz="2400" dirty="0"/>
          </a:p>
          <a:p>
            <a:r>
              <a:rPr lang="en-US" sz="2400" dirty="0"/>
              <a:t>5. Put some personality in your cover letter. Be professional of course, but remember, you are selling </a:t>
            </a:r>
            <a:r>
              <a:rPr lang="en-US" sz="2400" dirty="0" smtClean="0"/>
              <a:t>you.</a:t>
            </a:r>
            <a:br>
              <a:rPr lang="en-US" sz="2400" dirty="0" smtClean="0"/>
            </a:br>
            <a:endParaRPr lang="en-US" sz="2400" dirty="0"/>
          </a:p>
        </p:txBody>
      </p:sp>
    </p:spTree>
    <p:extLst>
      <p:ext uri="{BB962C8B-B14F-4D97-AF65-F5344CB8AC3E}">
        <p14:creationId xmlns:p14="http://schemas.microsoft.com/office/powerpoint/2010/main" val="204900680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685800"/>
            <a:ext cx="7924800" cy="2677656"/>
          </a:xfrm>
          <a:prstGeom prst="rect">
            <a:avLst/>
          </a:prstGeom>
        </p:spPr>
        <p:txBody>
          <a:bodyPr wrap="square">
            <a:spAutoFit/>
          </a:bodyPr>
          <a:lstStyle/>
          <a:p>
            <a:r>
              <a:rPr lang="en-US" sz="2400" dirty="0" smtClean="0"/>
              <a:t>6</a:t>
            </a:r>
            <a:r>
              <a:rPr lang="en-US" sz="2400" dirty="0"/>
              <a:t>. Find </a:t>
            </a:r>
            <a:r>
              <a:rPr lang="en-US" sz="2400" dirty="0" smtClean="0"/>
              <a:t>someone </a:t>
            </a:r>
            <a:r>
              <a:rPr lang="en-US" sz="2400" dirty="0"/>
              <a:t>who has been on the hiring end of employment opportunities in the past will be able to give you perspective that you may lack as a new dentist looking for a job, </a:t>
            </a:r>
            <a:r>
              <a:rPr lang="en-US" sz="2400" dirty="0" smtClean="0"/>
              <a:t>someone who </a:t>
            </a:r>
            <a:r>
              <a:rPr lang="en-US" sz="2400" dirty="0"/>
              <a:t>is willing to read and help you edit your résumé and cover letter</a:t>
            </a:r>
            <a:r>
              <a:rPr lang="en-US" sz="2400" dirty="0" smtClean="0"/>
              <a:t>.</a:t>
            </a:r>
            <a:br>
              <a:rPr lang="en-US" sz="2400" dirty="0" smtClean="0"/>
            </a:br>
            <a:endParaRPr lang="en-US" sz="2400" dirty="0"/>
          </a:p>
          <a:p>
            <a:r>
              <a:rPr lang="en-US" sz="2400" dirty="0"/>
              <a:t>7. Always spell-check your work.</a:t>
            </a:r>
          </a:p>
        </p:txBody>
      </p:sp>
    </p:spTree>
    <p:extLst>
      <p:ext uri="{BB962C8B-B14F-4D97-AF65-F5344CB8AC3E}">
        <p14:creationId xmlns:p14="http://schemas.microsoft.com/office/powerpoint/2010/main" val="26870835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4"/>
          <p:cNvSpPr>
            <a:spLocks noChangeArrowheads="1"/>
          </p:cNvSpPr>
          <p:nvPr/>
        </p:nvSpPr>
        <p:spPr bwMode="auto">
          <a:xfrm>
            <a:off x="304800" y="685800"/>
            <a:ext cx="8382000" cy="646331"/>
          </a:xfrm>
          <a:prstGeom prst="rect">
            <a:avLst/>
          </a:prstGeom>
          <a:noFill/>
          <a:ln w="9525">
            <a:noFill/>
            <a:miter lim="800000"/>
            <a:headEnd/>
            <a:tailEnd/>
          </a:ln>
        </p:spPr>
        <p:txBody>
          <a:bodyPr wrap="square">
            <a:spAutoFit/>
          </a:bodyPr>
          <a:lstStyle/>
          <a:p>
            <a:pPr algn="ctr"/>
            <a:r>
              <a:rPr lang="en-US" sz="3600" dirty="0" smtClean="0">
                <a:latin typeface="+mn-lt"/>
              </a:rPr>
              <a:t>Is he a success</a:t>
            </a:r>
            <a:r>
              <a:rPr lang="en-US" sz="3600" dirty="0">
                <a:latin typeface="+mn-lt"/>
              </a:rPr>
              <a:t>?</a:t>
            </a:r>
          </a:p>
        </p:txBody>
      </p:sp>
      <p:pic>
        <p:nvPicPr>
          <p:cNvPr id="4" name="Picture 3" descr="2008-08-08-Arnold_Schwarzenegge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95400" y="1600200"/>
            <a:ext cx="2971800" cy="4359672"/>
          </a:xfrm>
          <a:prstGeom prst="rect">
            <a:avLst/>
          </a:prstGeom>
        </p:spPr>
      </p:pic>
    </p:spTree>
    <p:extLst>
      <p:ext uri="{BB962C8B-B14F-4D97-AF65-F5344CB8AC3E}">
        <p14:creationId xmlns:p14="http://schemas.microsoft.com/office/powerpoint/2010/main" val="249739830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838200"/>
          </a:xfrm>
        </p:spPr>
        <p:txBody>
          <a:bodyPr>
            <a:normAutofit/>
          </a:bodyPr>
          <a:lstStyle/>
          <a:p>
            <a:r>
              <a:rPr lang="en-US" dirty="0" smtClean="0"/>
              <a:t>Small Group Practice</a:t>
            </a:r>
          </a:p>
        </p:txBody>
      </p:sp>
      <p:sp>
        <p:nvSpPr>
          <p:cNvPr id="4" name="TextBox 3"/>
          <p:cNvSpPr txBox="1"/>
          <p:nvPr/>
        </p:nvSpPr>
        <p:spPr>
          <a:xfrm>
            <a:off x="914400" y="1981200"/>
            <a:ext cx="7848600" cy="3416320"/>
          </a:xfrm>
          <a:prstGeom prst="rect">
            <a:avLst/>
          </a:prstGeom>
          <a:noFill/>
        </p:spPr>
        <p:txBody>
          <a:bodyPr wrap="square" rtlCol="0">
            <a:spAutoFit/>
          </a:bodyPr>
          <a:lstStyle/>
          <a:p>
            <a:r>
              <a:rPr lang="en-US" sz="2400" dirty="0" smtClean="0"/>
              <a:t>Public Health</a:t>
            </a:r>
            <a:br>
              <a:rPr lang="en-US" sz="2400" dirty="0" smtClean="0"/>
            </a:br>
            <a:endParaRPr lang="en-US" sz="2400" dirty="0" smtClean="0"/>
          </a:p>
          <a:p>
            <a:r>
              <a:rPr lang="en-US" sz="2400" dirty="0" smtClean="0"/>
              <a:t>Small Group-Shared Space</a:t>
            </a:r>
            <a:br>
              <a:rPr lang="en-US" sz="2400" dirty="0" smtClean="0"/>
            </a:br>
            <a:endParaRPr lang="en-US" sz="2400" dirty="0" smtClean="0"/>
          </a:p>
          <a:p>
            <a:r>
              <a:rPr lang="en-US" sz="2400" dirty="0" smtClean="0"/>
              <a:t>Small Group- Dental Specialties under one roof</a:t>
            </a:r>
            <a:br>
              <a:rPr lang="en-US" sz="2400" dirty="0" smtClean="0"/>
            </a:br>
            <a:endParaRPr lang="en-US" sz="2400" dirty="0" smtClean="0"/>
          </a:p>
          <a:p>
            <a:r>
              <a:rPr lang="en-US" sz="2400" dirty="0" smtClean="0"/>
              <a:t>Small Group-theme clinics </a:t>
            </a:r>
            <a:br>
              <a:rPr lang="en-US" sz="2400" dirty="0" smtClean="0"/>
            </a:br>
            <a:r>
              <a:rPr lang="en-US" sz="2400" dirty="0" smtClean="0"/>
              <a:t>(Sleep Clinics; Headache Clinics; Beauty Clinics; Wellness Clinics; Diabetes Clinics) </a:t>
            </a:r>
            <a:endParaRPr lang="en-US" sz="2400" dirty="0"/>
          </a:p>
        </p:txBody>
      </p:sp>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427126808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tiuational Leadership 1.jpg"/>
          <p:cNvPicPr>
            <a:picLocks noGrp="1" noChangeAspect="1"/>
          </p:cNvPicPr>
          <p:nvPr>
            <p:ph idx="1"/>
          </p:nvPr>
        </p:nvPicPr>
        <p:blipFill>
          <a:blip r:embed="rId3" cstate="print"/>
          <a:stretch>
            <a:fillRect/>
          </a:stretch>
        </p:blipFill>
        <p:spPr>
          <a:xfrm>
            <a:off x="533400" y="485775"/>
            <a:ext cx="3886200" cy="6315075"/>
          </a:xfrm>
        </p:spPr>
      </p:pic>
      <p:pic>
        <p:nvPicPr>
          <p:cNvPr id="2" name="Picture 1"/>
          <p:cNvPicPr>
            <a:picLocks noChangeAspect="1"/>
          </p:cNvPicPr>
          <p:nvPr/>
        </p:nvPicPr>
        <p:blipFill>
          <a:blip r:embed="rId4"/>
          <a:stretch>
            <a:fillRect/>
          </a:stretch>
        </p:blipFill>
        <p:spPr>
          <a:xfrm>
            <a:off x="5410200" y="1371600"/>
            <a:ext cx="2743200" cy="3863663"/>
          </a:xfrm>
          <a:prstGeom prst="rect">
            <a:avLst/>
          </a:prstGeom>
        </p:spPr>
      </p:pic>
    </p:spTree>
    <p:extLst>
      <p:ext uri="{BB962C8B-B14F-4D97-AF65-F5344CB8AC3E}">
        <p14:creationId xmlns:p14="http://schemas.microsoft.com/office/powerpoint/2010/main" val="396172139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leadershipchamps.files.wordpress.com/2008/02/situational-leadership1.jpg?w=540&amp;h=43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2905"/>
            <a:ext cx="8610600" cy="68713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4797624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www.1000ventures.com/design_elements/selfmade/leadership_situational_styles_6x4.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304800"/>
            <a:ext cx="8331200"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5367183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http://www.1000ventures.com/design_elements/selfmade/leadership_situational_ts-model_6x4.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457200"/>
            <a:ext cx="822960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9626902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a:t>
            </a:r>
            <a:endParaRPr lang="en-US" dirty="0"/>
          </a:p>
        </p:txBody>
      </p:sp>
      <p:sp>
        <p:nvSpPr>
          <p:cNvPr id="3" name="Content Placeholder 2"/>
          <p:cNvSpPr>
            <a:spLocks noGrp="1"/>
          </p:cNvSpPr>
          <p:nvPr>
            <p:ph idx="1"/>
          </p:nvPr>
        </p:nvSpPr>
        <p:spPr/>
        <p:txBody>
          <a:bodyPr/>
          <a:lstStyle/>
          <a:p>
            <a:r>
              <a:rPr lang="en-US" dirty="0" smtClean="0"/>
              <a:t>Inspect what you Expect</a:t>
            </a:r>
          </a:p>
          <a:p>
            <a:r>
              <a:rPr lang="en-US" dirty="0" smtClean="0"/>
              <a:t>Exemplify what you want others to do</a:t>
            </a:r>
          </a:p>
          <a:p>
            <a:r>
              <a:rPr lang="en-US" dirty="0" smtClean="0"/>
              <a:t>Communication </a:t>
            </a:r>
          </a:p>
          <a:p>
            <a:r>
              <a:rPr lang="en-US" dirty="0" smtClean="0"/>
              <a:t>Emotional IQ (EQ)</a:t>
            </a:r>
          </a:p>
          <a:p>
            <a:endParaRPr lang="en-US" dirty="0"/>
          </a:p>
        </p:txBody>
      </p:sp>
    </p:spTree>
    <p:extLst>
      <p:ext uri="{BB962C8B-B14F-4D97-AF65-F5344CB8AC3E}">
        <p14:creationId xmlns:p14="http://schemas.microsoft.com/office/powerpoint/2010/main" val="51889485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a:t>
            </a:r>
            <a:endParaRPr lang="en-US" dirty="0"/>
          </a:p>
        </p:txBody>
      </p:sp>
      <p:sp>
        <p:nvSpPr>
          <p:cNvPr id="3" name="Content Placeholder 2"/>
          <p:cNvSpPr>
            <a:spLocks noGrp="1"/>
          </p:cNvSpPr>
          <p:nvPr>
            <p:ph idx="1"/>
          </p:nvPr>
        </p:nvSpPr>
        <p:spPr/>
        <p:txBody>
          <a:bodyPr/>
          <a:lstStyle/>
          <a:p>
            <a:r>
              <a:rPr lang="en-US" dirty="0" smtClean="0"/>
              <a:t>Train, Train, train, train, </a:t>
            </a:r>
            <a:r>
              <a:rPr lang="en-US" i="1" dirty="0" smtClean="0"/>
              <a:t>train some more</a:t>
            </a:r>
            <a:endParaRPr lang="en-US" dirty="0" smtClean="0"/>
          </a:p>
          <a:p>
            <a:endParaRPr lang="en-US" dirty="0"/>
          </a:p>
        </p:txBody>
      </p:sp>
    </p:spTree>
    <p:extLst>
      <p:ext uri="{BB962C8B-B14F-4D97-AF65-F5344CB8AC3E}">
        <p14:creationId xmlns:p14="http://schemas.microsoft.com/office/powerpoint/2010/main" val="86200168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762000"/>
          </a:xfrm>
        </p:spPr>
        <p:txBody>
          <a:bodyPr>
            <a:normAutofit/>
          </a:bodyPr>
          <a:lstStyle/>
          <a:p>
            <a:r>
              <a:rPr lang="en-US" dirty="0" smtClean="0"/>
              <a:t>Niche Practice</a:t>
            </a:r>
          </a:p>
        </p:txBody>
      </p:sp>
      <p:sp>
        <p:nvSpPr>
          <p:cNvPr id="4" name="TextBox 3"/>
          <p:cNvSpPr txBox="1"/>
          <p:nvPr/>
        </p:nvSpPr>
        <p:spPr>
          <a:xfrm>
            <a:off x="1066800" y="2743200"/>
            <a:ext cx="5410200" cy="1569660"/>
          </a:xfrm>
          <a:prstGeom prst="rect">
            <a:avLst/>
          </a:prstGeom>
          <a:noFill/>
        </p:spPr>
        <p:txBody>
          <a:bodyPr wrap="square" rtlCol="0">
            <a:spAutoFit/>
          </a:bodyPr>
          <a:lstStyle/>
          <a:p>
            <a:r>
              <a:rPr lang="en-US" sz="2400" dirty="0" smtClean="0"/>
              <a:t>Boutique Practice</a:t>
            </a:r>
          </a:p>
          <a:p>
            <a:r>
              <a:rPr lang="en-US" sz="2400" dirty="0" smtClean="0"/>
              <a:t>Personalize Service Practice</a:t>
            </a:r>
          </a:p>
          <a:p>
            <a:r>
              <a:rPr lang="en-US" sz="2400" dirty="0" smtClean="0"/>
              <a:t>High Service</a:t>
            </a:r>
          </a:p>
          <a:p>
            <a:endParaRPr lang="en-US" sz="2400" dirty="0"/>
          </a:p>
        </p:txBody>
      </p:sp>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304982630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1200" y="838200"/>
            <a:ext cx="3334366" cy="769441"/>
          </a:xfrm>
          <a:prstGeom prst="rect">
            <a:avLst/>
          </a:prstGeom>
          <a:noFill/>
        </p:spPr>
        <p:txBody>
          <a:bodyPr wrap="none" rtlCol="0">
            <a:spAutoFit/>
          </a:bodyPr>
          <a:lstStyle/>
          <a:p>
            <a:r>
              <a:rPr lang="en-US" sz="4400" dirty="0" smtClean="0">
                <a:latin typeface="+mj-lt"/>
              </a:rPr>
              <a:t>ABC of Selling</a:t>
            </a:r>
            <a:endParaRPr lang="en-US" sz="4400" dirty="0">
              <a:latin typeface="+mj-lt"/>
            </a:endParaRPr>
          </a:p>
        </p:txBody>
      </p:sp>
      <p:sp>
        <p:nvSpPr>
          <p:cNvPr id="3" name="TextBox 2"/>
          <p:cNvSpPr txBox="1"/>
          <p:nvPr/>
        </p:nvSpPr>
        <p:spPr>
          <a:xfrm>
            <a:off x="2743200" y="1752600"/>
            <a:ext cx="2611562" cy="461665"/>
          </a:xfrm>
          <a:prstGeom prst="rect">
            <a:avLst/>
          </a:prstGeom>
          <a:noFill/>
        </p:spPr>
        <p:txBody>
          <a:bodyPr wrap="none" rtlCol="0">
            <a:spAutoFit/>
          </a:bodyPr>
          <a:lstStyle/>
          <a:p>
            <a:r>
              <a:rPr lang="en-US" sz="2400" dirty="0" smtClean="0"/>
              <a:t>Always be Closing</a:t>
            </a:r>
            <a:endParaRPr lang="en-US" sz="2400" dirty="0"/>
          </a:p>
        </p:txBody>
      </p:sp>
      <p:sp>
        <p:nvSpPr>
          <p:cNvPr id="4" name="TextBox 3"/>
          <p:cNvSpPr txBox="1"/>
          <p:nvPr/>
        </p:nvSpPr>
        <p:spPr>
          <a:xfrm>
            <a:off x="3810000" y="2743200"/>
            <a:ext cx="4437483" cy="461665"/>
          </a:xfrm>
          <a:prstGeom prst="rect">
            <a:avLst/>
          </a:prstGeom>
          <a:noFill/>
        </p:spPr>
        <p:txBody>
          <a:bodyPr wrap="none" rtlCol="0">
            <a:spAutoFit/>
          </a:bodyPr>
          <a:lstStyle/>
          <a:p>
            <a:r>
              <a:rPr lang="en-US" sz="2400" dirty="0" smtClean="0"/>
              <a:t>Find their Pain – and answer it!</a:t>
            </a:r>
            <a:endParaRPr lang="en-US" sz="2400" dirty="0"/>
          </a:p>
        </p:txBody>
      </p:sp>
      <p:sp>
        <p:nvSpPr>
          <p:cNvPr id="5" name="TextBox 4"/>
          <p:cNvSpPr txBox="1"/>
          <p:nvPr/>
        </p:nvSpPr>
        <p:spPr>
          <a:xfrm>
            <a:off x="5486400" y="3886200"/>
            <a:ext cx="2980303" cy="461665"/>
          </a:xfrm>
          <a:prstGeom prst="rect">
            <a:avLst/>
          </a:prstGeom>
          <a:noFill/>
        </p:spPr>
        <p:txBody>
          <a:bodyPr wrap="none" rtlCol="0">
            <a:spAutoFit/>
          </a:bodyPr>
          <a:lstStyle/>
          <a:p>
            <a:r>
              <a:rPr lang="en-US" sz="2400" dirty="0" smtClean="0"/>
              <a:t>A No is okay in sales</a:t>
            </a:r>
          </a:p>
        </p:txBody>
      </p:sp>
    </p:spTree>
    <p:extLst>
      <p:ext uri="{BB962C8B-B14F-4D97-AF65-F5344CB8AC3E}">
        <p14:creationId xmlns:p14="http://schemas.microsoft.com/office/powerpoint/2010/main" val="247105647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out-dr-jim-prid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0600" y="990600"/>
            <a:ext cx="1841287" cy="2705100"/>
          </a:xfrm>
          <a:prstGeom prst="rect">
            <a:avLst/>
          </a:prstGeom>
        </p:spPr>
      </p:pic>
      <p:pic>
        <p:nvPicPr>
          <p:cNvPr id="3" name="Picture 2"/>
          <p:cNvPicPr>
            <a:picLocks noChangeAspect="1"/>
          </p:cNvPicPr>
          <p:nvPr/>
        </p:nvPicPr>
        <p:blipFill>
          <a:blip r:embed="rId4"/>
          <a:stretch>
            <a:fillRect/>
          </a:stretch>
        </p:blipFill>
        <p:spPr>
          <a:xfrm>
            <a:off x="5562600" y="3825959"/>
            <a:ext cx="1752600" cy="2422441"/>
          </a:xfrm>
          <a:prstGeom prst="rect">
            <a:avLst/>
          </a:prstGeom>
        </p:spPr>
      </p:pic>
      <p:pic>
        <p:nvPicPr>
          <p:cNvPr id="6" name="Picture 5"/>
          <p:cNvPicPr>
            <a:picLocks noChangeAspect="1"/>
          </p:cNvPicPr>
          <p:nvPr/>
        </p:nvPicPr>
        <p:blipFill>
          <a:blip r:embed="rId5"/>
          <a:stretch>
            <a:fillRect/>
          </a:stretch>
        </p:blipFill>
        <p:spPr>
          <a:xfrm>
            <a:off x="1676400" y="3048000"/>
            <a:ext cx="2552700" cy="3187700"/>
          </a:xfrm>
          <a:prstGeom prst="rect">
            <a:avLst/>
          </a:prstGeom>
        </p:spPr>
      </p:pic>
      <p:pic>
        <p:nvPicPr>
          <p:cNvPr id="7" name="Picture 6"/>
          <p:cNvPicPr>
            <a:picLocks noChangeAspect="1"/>
          </p:cNvPicPr>
          <p:nvPr/>
        </p:nvPicPr>
        <p:blipFill>
          <a:blip r:embed="rId6"/>
          <a:stretch>
            <a:fillRect/>
          </a:stretch>
        </p:blipFill>
        <p:spPr>
          <a:xfrm>
            <a:off x="3962400" y="1219200"/>
            <a:ext cx="1169581" cy="1397000"/>
          </a:xfrm>
          <a:prstGeom prst="rect">
            <a:avLst/>
          </a:prstGeom>
        </p:spPr>
      </p:pic>
      <p:pic>
        <p:nvPicPr>
          <p:cNvPr id="8" name="Picture 7"/>
          <p:cNvPicPr>
            <a:picLocks noChangeAspect="1"/>
          </p:cNvPicPr>
          <p:nvPr/>
        </p:nvPicPr>
        <p:blipFill>
          <a:blip r:embed="rId7"/>
          <a:stretch>
            <a:fillRect/>
          </a:stretch>
        </p:blipFill>
        <p:spPr>
          <a:xfrm>
            <a:off x="4507732" y="2476500"/>
            <a:ext cx="1097484" cy="1409700"/>
          </a:xfrm>
          <a:prstGeom prst="rect">
            <a:avLst/>
          </a:prstGeom>
        </p:spPr>
      </p:pic>
      <p:pic>
        <p:nvPicPr>
          <p:cNvPr id="9" name="Picture 8"/>
          <p:cNvPicPr>
            <a:picLocks noChangeAspect="1"/>
          </p:cNvPicPr>
          <p:nvPr/>
        </p:nvPicPr>
        <p:blipFill>
          <a:blip r:embed="rId8"/>
          <a:stretch>
            <a:fillRect/>
          </a:stretch>
        </p:blipFill>
        <p:spPr>
          <a:xfrm>
            <a:off x="2362200" y="533400"/>
            <a:ext cx="1302160" cy="1485900"/>
          </a:xfrm>
          <a:prstGeom prst="rect">
            <a:avLst/>
          </a:prstGeom>
        </p:spPr>
      </p:pic>
      <p:pic>
        <p:nvPicPr>
          <p:cNvPr id="12" name="Picture 11"/>
          <p:cNvPicPr>
            <a:picLocks noChangeAspect="1"/>
          </p:cNvPicPr>
          <p:nvPr/>
        </p:nvPicPr>
        <p:blipFill>
          <a:blip r:embed="rId9"/>
          <a:stretch>
            <a:fillRect/>
          </a:stretch>
        </p:blipFill>
        <p:spPr>
          <a:xfrm>
            <a:off x="6553200" y="1066800"/>
            <a:ext cx="1625600" cy="2442842"/>
          </a:xfrm>
          <a:prstGeom prst="rect">
            <a:avLst/>
          </a:prstGeom>
        </p:spPr>
      </p:pic>
    </p:spTree>
    <p:extLst>
      <p:ext uri="{BB962C8B-B14F-4D97-AF65-F5344CB8AC3E}">
        <p14:creationId xmlns:p14="http://schemas.microsoft.com/office/powerpoint/2010/main" val="5274504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1219200"/>
            <a:ext cx="8229600" cy="685800"/>
          </a:xfrm>
        </p:spPr>
        <p:txBody>
          <a:bodyPr>
            <a:normAutofit fontScale="90000"/>
          </a:bodyPr>
          <a:lstStyle/>
          <a:p>
            <a:pPr eaLnBrk="1" fontAlgn="auto" hangingPunct="1">
              <a:spcAft>
                <a:spcPts val="0"/>
              </a:spcAft>
              <a:defRPr/>
            </a:pPr>
            <a:r>
              <a:rPr lang="en-US" dirty="0" smtClean="0"/>
              <a:t/>
            </a:r>
            <a:br>
              <a:rPr lang="en-US" dirty="0" smtClean="0"/>
            </a:br>
            <a:endParaRPr lang="en-US" dirty="0"/>
          </a:p>
        </p:txBody>
      </p:sp>
      <p:sp>
        <p:nvSpPr>
          <p:cNvPr id="22531" name="Rectangle 3"/>
          <p:cNvSpPr>
            <a:spLocks noGrp="1" noChangeArrowheads="1"/>
          </p:cNvSpPr>
          <p:nvPr>
            <p:ph idx="1"/>
          </p:nvPr>
        </p:nvSpPr>
        <p:spPr>
          <a:xfrm>
            <a:off x="457200" y="609600"/>
            <a:ext cx="8229600" cy="4038600"/>
          </a:xfrm>
        </p:spPr>
        <p:txBody>
          <a:bodyPr>
            <a:normAutofit/>
          </a:bodyPr>
          <a:lstStyle/>
          <a:p>
            <a:pPr marL="0" indent="0" algn="ctr" eaLnBrk="1" fontAlgn="auto" hangingPunct="1">
              <a:spcAft>
                <a:spcPts val="0"/>
              </a:spcAft>
              <a:buClr>
                <a:schemeClr val="accent3"/>
              </a:buClr>
              <a:buNone/>
              <a:defRPr/>
            </a:pPr>
            <a:r>
              <a:rPr lang="en-US" sz="4500" b="1" dirty="0" smtClean="0"/>
              <a:t>Begin with the End in Mind</a:t>
            </a:r>
            <a:br>
              <a:rPr lang="en-US" sz="4500" b="1" dirty="0" smtClean="0"/>
            </a:br>
            <a:r>
              <a:rPr lang="en-US" sz="2400" b="1" dirty="0" smtClean="0"/>
              <a:t/>
            </a:r>
            <a:br>
              <a:rPr lang="en-US" sz="2400" b="1" dirty="0" smtClean="0"/>
            </a:br>
            <a:r>
              <a:rPr lang="en-US" sz="2400" b="1" dirty="0" smtClean="0"/>
              <a:t/>
            </a:r>
            <a:br>
              <a:rPr lang="en-US" sz="2400" b="1" dirty="0" smtClean="0"/>
            </a:br>
            <a:r>
              <a:rPr lang="en-US" sz="2400" b="1" dirty="0" smtClean="0"/>
              <a:t/>
            </a:r>
            <a:br>
              <a:rPr lang="en-US" sz="2400" b="1" dirty="0" smtClean="0"/>
            </a:br>
            <a:endParaRPr lang="en-US" b="1" i="1" dirty="0" smtClean="0"/>
          </a:p>
          <a:p>
            <a:pPr marL="392113" indent="-273050" fontAlgn="auto">
              <a:spcAft>
                <a:spcPts val="0"/>
              </a:spcAft>
              <a:buClr>
                <a:schemeClr val="accent3"/>
              </a:buClr>
              <a:buFont typeface="Wingdings 2"/>
              <a:buChar char=""/>
              <a:defRPr/>
            </a:pPr>
            <a:r>
              <a:rPr lang="en-US" sz="2400" b="1" dirty="0" smtClean="0">
                <a:ea typeface="Times New Roman" pitchFamily="18" charset="0"/>
                <a:cs typeface="Arial" pitchFamily="34" charset="0"/>
              </a:rPr>
              <a:t>“If you board the wrong train, it is no use running along the corridor in the other direction.”</a:t>
            </a:r>
            <a:r>
              <a:rPr lang="en-US" sz="2400" b="1" dirty="0" smtClean="0">
                <a:ea typeface="Times New Roman" pitchFamily="18" charset="0"/>
              </a:rPr>
              <a:t/>
            </a:r>
            <a:br>
              <a:rPr lang="en-US" sz="2400" b="1" dirty="0" smtClean="0">
                <a:ea typeface="Times New Roman" pitchFamily="18" charset="0"/>
              </a:rPr>
            </a:br>
            <a:r>
              <a:rPr lang="en-US" sz="2400" b="1" dirty="0" smtClean="0">
                <a:ea typeface="Times New Roman" pitchFamily="18" charset="0"/>
              </a:rPr>
              <a:t>				                      </a:t>
            </a:r>
            <a:r>
              <a:rPr lang="en-US" sz="2400" dirty="0" smtClean="0"/>
              <a:t> –</a:t>
            </a:r>
            <a:r>
              <a:rPr lang="en-US" sz="2400" b="1" i="1" dirty="0" smtClean="0">
                <a:ea typeface="Times New Roman" pitchFamily="18" charset="0"/>
              </a:rPr>
              <a:t>Dietrich </a:t>
            </a:r>
            <a:r>
              <a:rPr lang="en-US" sz="2400" b="1" i="1" dirty="0" err="1" smtClean="0">
                <a:ea typeface="Times New Roman" pitchFamily="18" charset="0"/>
              </a:rPr>
              <a:t>Bonhoeffer</a:t>
            </a:r>
            <a:r>
              <a:rPr lang="en-US" sz="2400" b="1" i="1" dirty="0" smtClean="0">
                <a:ea typeface="Times New Roman" pitchFamily="18" charset="0"/>
              </a:rPr>
              <a:t> </a:t>
            </a:r>
            <a:endParaRPr lang="en-US" sz="2400" b="1" dirty="0" smtClean="0"/>
          </a:p>
          <a:p>
            <a:pPr marL="274320" indent="-274320" eaLnBrk="1" fontAlgn="auto" hangingPunct="1">
              <a:spcAft>
                <a:spcPts val="0"/>
              </a:spcAft>
              <a:buClr>
                <a:schemeClr val="accent3"/>
              </a:buClr>
              <a:buFont typeface="Wingdings 2"/>
              <a:buChar char=""/>
              <a:defRPr/>
            </a:pPr>
            <a:endParaRPr lang="en-US" dirty="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09800" y="1981200"/>
            <a:ext cx="4572000" cy="3785652"/>
          </a:xfrm>
          <a:prstGeom prst="rect">
            <a:avLst/>
          </a:prstGeom>
        </p:spPr>
        <p:txBody>
          <a:bodyPr>
            <a:spAutoFit/>
          </a:bodyPr>
          <a:lstStyle/>
          <a:p>
            <a:r>
              <a:rPr lang="en-US" sz="2400" b="1" dirty="0">
                <a:latin typeface="+mn-lt"/>
              </a:rPr>
              <a:t>A</a:t>
            </a:r>
            <a:r>
              <a:rPr lang="en-US" sz="2400" dirty="0">
                <a:latin typeface="+mn-lt"/>
              </a:rPr>
              <a:t> – Availability for your customers is essential, so they can reach </a:t>
            </a:r>
            <a:r>
              <a:rPr lang="en-US" sz="2400" dirty="0" smtClean="0">
                <a:latin typeface="+mn-lt"/>
              </a:rPr>
              <a:t>you.</a:t>
            </a:r>
          </a:p>
          <a:p>
            <a:endParaRPr lang="en-US" sz="2400" dirty="0">
              <a:latin typeface="+mn-lt"/>
            </a:endParaRPr>
          </a:p>
          <a:p>
            <a:r>
              <a:rPr lang="en-US" sz="2400" b="1" dirty="0">
                <a:latin typeface="+mn-lt"/>
              </a:rPr>
              <a:t>B</a:t>
            </a:r>
            <a:r>
              <a:rPr lang="en-US" sz="2400" dirty="0">
                <a:latin typeface="+mn-lt"/>
              </a:rPr>
              <a:t> – Believe in yourself and your </a:t>
            </a:r>
            <a:r>
              <a:rPr lang="en-US" sz="2400" dirty="0" smtClean="0">
                <a:latin typeface="+mn-lt"/>
              </a:rPr>
              <a:t>product.</a:t>
            </a:r>
          </a:p>
          <a:p>
            <a:endParaRPr lang="en-US" sz="2400" dirty="0">
              <a:latin typeface="+mn-lt"/>
            </a:endParaRPr>
          </a:p>
          <a:p>
            <a:r>
              <a:rPr lang="en-US" sz="2400" b="1" dirty="0">
                <a:latin typeface="+mn-lt"/>
              </a:rPr>
              <a:t>C</a:t>
            </a:r>
            <a:r>
              <a:rPr lang="en-US" sz="2400" dirty="0">
                <a:latin typeface="+mn-lt"/>
              </a:rPr>
              <a:t> – Customers aren’t always right, but if you want to keep them as your customers, find a way to make them right</a:t>
            </a:r>
            <a:r>
              <a:rPr lang="en-US" sz="2400" dirty="0" smtClean="0">
                <a:latin typeface="+mn-lt"/>
              </a:rPr>
              <a:t>.</a:t>
            </a:r>
            <a:endParaRPr lang="en-US" sz="2400" dirty="0">
              <a:latin typeface="+mn-lt"/>
            </a:endParaRPr>
          </a:p>
        </p:txBody>
      </p:sp>
      <p:sp>
        <p:nvSpPr>
          <p:cNvPr id="4" name="TextBox 3"/>
          <p:cNvSpPr txBox="1"/>
          <p:nvPr/>
        </p:nvSpPr>
        <p:spPr>
          <a:xfrm>
            <a:off x="2133600" y="914400"/>
            <a:ext cx="3334366" cy="769441"/>
          </a:xfrm>
          <a:prstGeom prst="rect">
            <a:avLst/>
          </a:prstGeom>
          <a:noFill/>
        </p:spPr>
        <p:txBody>
          <a:bodyPr wrap="none" rtlCol="0">
            <a:spAutoFit/>
          </a:bodyPr>
          <a:lstStyle/>
          <a:p>
            <a:r>
              <a:rPr lang="en-US" sz="4400" dirty="0" smtClean="0">
                <a:latin typeface="+mj-lt"/>
              </a:rPr>
              <a:t>ABC of Selling</a:t>
            </a:r>
            <a:endParaRPr lang="en-US" sz="4400" dirty="0">
              <a:latin typeface="+mj-lt"/>
            </a:endParaRPr>
          </a:p>
        </p:txBody>
      </p:sp>
    </p:spTree>
    <p:extLst>
      <p:ext uri="{BB962C8B-B14F-4D97-AF65-F5344CB8AC3E}">
        <p14:creationId xmlns:p14="http://schemas.microsoft.com/office/powerpoint/2010/main" val="2304819277"/>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685800"/>
          </a:xfrm>
        </p:spPr>
        <p:txBody>
          <a:bodyPr>
            <a:normAutofit/>
          </a:bodyPr>
          <a:lstStyle/>
          <a:p>
            <a:r>
              <a:rPr lang="en-US" dirty="0" smtClean="0"/>
              <a:t>Focused “Lean and Mean” Practice</a:t>
            </a:r>
          </a:p>
        </p:txBody>
      </p:sp>
      <p:sp>
        <p:nvSpPr>
          <p:cNvPr id="4" name="Title 3"/>
          <p:cNvSpPr>
            <a:spLocks noGrp="1"/>
          </p:cNvSpPr>
          <p:nvPr>
            <p:ph type="title"/>
          </p:nvPr>
        </p:nvSpPr>
        <p:spPr/>
        <p:txBody>
          <a:bodyPr/>
          <a:lstStyle/>
          <a:p>
            <a:endParaRPr lang="en-US"/>
          </a:p>
        </p:txBody>
      </p:sp>
      <p:sp>
        <p:nvSpPr>
          <p:cNvPr id="5" name="TextBox 4"/>
          <p:cNvSpPr txBox="1"/>
          <p:nvPr/>
        </p:nvSpPr>
        <p:spPr>
          <a:xfrm>
            <a:off x="762000" y="1752600"/>
            <a:ext cx="7802487" cy="4524315"/>
          </a:xfrm>
          <a:prstGeom prst="rect">
            <a:avLst/>
          </a:prstGeom>
          <a:noFill/>
        </p:spPr>
        <p:txBody>
          <a:bodyPr wrap="none" rtlCol="0">
            <a:spAutoFit/>
          </a:bodyPr>
          <a:lstStyle/>
          <a:p>
            <a:r>
              <a:rPr lang="en-US" sz="2400" dirty="0" smtClean="0"/>
              <a:t>“</a:t>
            </a:r>
            <a:r>
              <a:rPr lang="en-US" sz="2400" dirty="0" err="1" smtClean="0"/>
              <a:t>McDonaldization</a:t>
            </a:r>
            <a:r>
              <a:rPr lang="en-US" sz="2400" dirty="0" smtClean="0"/>
              <a:t/>
            </a:r>
            <a:br>
              <a:rPr lang="en-US" sz="2400" dirty="0" smtClean="0"/>
            </a:br>
            <a:endParaRPr lang="en-US" sz="2400" dirty="0" smtClean="0"/>
          </a:p>
          <a:p>
            <a:r>
              <a:rPr lang="en-US" sz="2400" dirty="0" smtClean="0"/>
              <a:t>A focus on operations</a:t>
            </a:r>
            <a:br>
              <a:rPr lang="en-US" sz="2400" dirty="0" smtClean="0"/>
            </a:br>
            <a:endParaRPr lang="en-US" sz="2400" dirty="0" smtClean="0"/>
          </a:p>
          <a:p>
            <a:r>
              <a:rPr lang="en-US" sz="2400" dirty="0" smtClean="0"/>
              <a:t>Just a few basic procedure, but done well and done fast</a:t>
            </a:r>
            <a:br>
              <a:rPr lang="en-US" sz="2400" dirty="0" smtClean="0"/>
            </a:br>
            <a:endParaRPr lang="en-US" sz="2400" dirty="0" smtClean="0"/>
          </a:p>
          <a:p>
            <a:r>
              <a:rPr lang="en-US" sz="2400" dirty="0"/>
              <a:t> </a:t>
            </a:r>
            <a:r>
              <a:rPr lang="en-US" sz="2400" dirty="0" smtClean="0"/>
              <a:t>  perhaps the best model for the upcoming Winter</a:t>
            </a:r>
            <a:br>
              <a:rPr lang="en-US" sz="2400" dirty="0" smtClean="0"/>
            </a:br>
            <a:r>
              <a:rPr lang="en-US" sz="2400" dirty="0" smtClean="0"/>
              <a:t/>
            </a:r>
            <a:br>
              <a:rPr lang="en-US" sz="2400" dirty="0" smtClean="0"/>
            </a:br>
            <a:endParaRPr lang="en-US" sz="2400" dirty="0" smtClean="0"/>
          </a:p>
          <a:p>
            <a:r>
              <a:rPr lang="en-US" sz="2400" dirty="0" smtClean="0"/>
              <a:t>Refer out a lot</a:t>
            </a:r>
            <a:br>
              <a:rPr lang="en-US" sz="2400" dirty="0" smtClean="0"/>
            </a:br>
            <a:r>
              <a:rPr lang="en-US" sz="2400" dirty="0" smtClean="0"/>
              <a:t/>
            </a:r>
            <a:br>
              <a:rPr lang="en-US" sz="2400" dirty="0" smtClean="0"/>
            </a:br>
            <a:endParaRPr lang="en-US" sz="2400" dirty="0"/>
          </a:p>
        </p:txBody>
      </p:sp>
    </p:spTree>
    <p:extLst>
      <p:ext uri="{BB962C8B-B14F-4D97-AF65-F5344CB8AC3E}">
        <p14:creationId xmlns:p14="http://schemas.microsoft.com/office/powerpoint/2010/main" val="26783818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685800"/>
          </a:xfrm>
        </p:spPr>
        <p:txBody>
          <a:bodyPr>
            <a:normAutofit/>
          </a:bodyPr>
          <a:lstStyle/>
          <a:p>
            <a:r>
              <a:rPr lang="en-US" dirty="0" smtClean="0"/>
              <a:t>Small Office with 45% overhead</a:t>
            </a:r>
            <a:endParaRPr lang="en-US" dirty="0"/>
          </a:p>
        </p:txBody>
      </p:sp>
      <p:sp>
        <p:nvSpPr>
          <p:cNvPr id="4" name="Title 3"/>
          <p:cNvSpPr>
            <a:spLocks noGrp="1"/>
          </p:cNvSpPr>
          <p:nvPr>
            <p:ph type="title"/>
          </p:nvPr>
        </p:nvSpPr>
        <p:spPr/>
        <p:txBody>
          <a:bodyPr/>
          <a:lstStyle/>
          <a:p>
            <a:endParaRPr lang="en-US"/>
          </a:p>
        </p:txBody>
      </p:sp>
      <p:sp>
        <p:nvSpPr>
          <p:cNvPr id="5" name="TextBox 4"/>
          <p:cNvSpPr txBox="1"/>
          <p:nvPr/>
        </p:nvSpPr>
        <p:spPr>
          <a:xfrm>
            <a:off x="914400" y="2891135"/>
            <a:ext cx="5451432" cy="461665"/>
          </a:xfrm>
          <a:prstGeom prst="rect">
            <a:avLst/>
          </a:prstGeom>
          <a:noFill/>
        </p:spPr>
        <p:txBody>
          <a:bodyPr wrap="none" rtlCol="0">
            <a:spAutoFit/>
          </a:bodyPr>
          <a:lstStyle/>
          <a:p>
            <a:r>
              <a:rPr lang="en-US" sz="2400" dirty="0" smtClean="0"/>
              <a:t>Your patients are there because of you</a:t>
            </a:r>
            <a:endParaRPr lang="en-US" sz="2400" dirty="0"/>
          </a:p>
        </p:txBody>
      </p:sp>
      <p:pic>
        <p:nvPicPr>
          <p:cNvPr id="6" name="Picture 5" descr="Burkholde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54274" y="4687069"/>
            <a:ext cx="1270000" cy="1270000"/>
          </a:xfrm>
          <a:prstGeom prst="rect">
            <a:avLst/>
          </a:prstGeom>
        </p:spPr>
      </p:pic>
    </p:spTree>
    <p:extLst>
      <p:ext uri="{BB962C8B-B14F-4D97-AF65-F5344CB8AC3E}">
        <p14:creationId xmlns:p14="http://schemas.microsoft.com/office/powerpoint/2010/main" val="16142245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293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57200" y="1981200"/>
            <a:ext cx="8057515" cy="4419600"/>
          </a:xfrm>
          <a:prstGeom prst="rect">
            <a:avLst/>
          </a:prstGeom>
          <a:scene3d>
            <a:camera prst="orthographicFront">
              <a:rot lat="2400000" lon="0" rev="0"/>
            </a:camera>
            <a:lightRig rig="threePt" dir="t"/>
          </a:scene3d>
        </p:spPr>
      </p:pic>
      <p:sp>
        <p:nvSpPr>
          <p:cNvPr id="40963" name="Rectangle 7"/>
          <p:cNvSpPr>
            <a:spLocks noChangeArrowheads="1"/>
          </p:cNvSpPr>
          <p:nvPr/>
        </p:nvSpPr>
        <p:spPr bwMode="auto">
          <a:xfrm>
            <a:off x="914400" y="1143000"/>
            <a:ext cx="3995738" cy="369888"/>
          </a:xfrm>
          <a:prstGeom prst="rect">
            <a:avLst/>
          </a:prstGeom>
          <a:noFill/>
          <a:ln w="9525">
            <a:noFill/>
            <a:miter lim="800000"/>
            <a:headEnd/>
            <a:tailEnd/>
          </a:ln>
        </p:spPr>
        <p:txBody>
          <a:bodyPr wrap="none">
            <a:spAutoFit/>
          </a:bodyPr>
          <a:lstStyle/>
          <a:p>
            <a:r>
              <a:rPr lang="en-US" b="1"/>
              <a:t>“be careful what you wish for” …</a:t>
            </a:r>
          </a:p>
        </p:txBody>
      </p:sp>
      <p:sp>
        <p:nvSpPr>
          <p:cNvPr id="40964" name="Content Placeholder 5"/>
          <p:cNvSpPr>
            <a:spLocks noGrp="1"/>
          </p:cNvSpPr>
          <p:nvPr>
            <p:ph idx="1"/>
          </p:nvPr>
        </p:nvSpPr>
        <p:spPr/>
        <p:txBody>
          <a:bodyPr/>
          <a:lstStyle/>
          <a:p>
            <a:endParaRPr lang="en-US" smtClean="0"/>
          </a:p>
        </p:txBody>
      </p:sp>
    </p:spTree>
    <p:extLst>
      <p:ext uri="{BB962C8B-B14F-4D97-AF65-F5344CB8AC3E}">
        <p14:creationId xmlns:p14="http://schemas.microsoft.com/office/powerpoint/2010/main" val="111304649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7"/>
          <p:cNvSpPr>
            <a:spLocks noChangeArrowheads="1"/>
          </p:cNvSpPr>
          <p:nvPr/>
        </p:nvSpPr>
        <p:spPr bwMode="auto">
          <a:xfrm>
            <a:off x="518160" y="609600"/>
            <a:ext cx="8153400" cy="784830"/>
          </a:xfrm>
          <a:prstGeom prst="rect">
            <a:avLst/>
          </a:prstGeom>
          <a:noFill/>
          <a:ln w="9525">
            <a:noFill/>
            <a:miter lim="800000"/>
            <a:headEnd/>
            <a:tailEnd/>
          </a:ln>
        </p:spPr>
        <p:txBody>
          <a:bodyPr wrap="square">
            <a:spAutoFit/>
          </a:bodyPr>
          <a:lstStyle/>
          <a:p>
            <a:pPr algn="ctr"/>
            <a:r>
              <a:rPr lang="en-US" sz="4500" b="1" dirty="0" smtClean="0">
                <a:latin typeface="+mn-lt"/>
              </a:rPr>
              <a:t>So Where Do You Begin!</a:t>
            </a:r>
            <a:endParaRPr lang="en-US" sz="4500" b="1" dirty="0">
              <a:latin typeface="+mn-lt"/>
            </a:endParaRPr>
          </a:p>
        </p:txBody>
      </p:sp>
      <p:pic>
        <p:nvPicPr>
          <p:cNvPr id="269315" name="Picture 3" descr="C:\Documents and Settings\James Bone\Local Settings\Temporary Internet Files\Content.IE5\D9Z8Z2SY\MP900341368[1].jpg"/>
          <p:cNvPicPr>
            <a:picLocks noChangeAspect="1" noChangeArrowheads="1"/>
          </p:cNvPicPr>
          <p:nvPr/>
        </p:nvPicPr>
        <p:blipFill>
          <a:blip r:embed="rId3"/>
          <a:srcRect/>
          <a:stretch>
            <a:fillRect/>
          </a:stretch>
        </p:blipFill>
        <p:spPr bwMode="auto">
          <a:xfrm>
            <a:off x="2400300" y="1524000"/>
            <a:ext cx="4343400" cy="3098292"/>
          </a:xfrm>
          <a:prstGeom prst="rect">
            <a:avLst/>
          </a:prstGeom>
          <a:noFill/>
        </p:spPr>
      </p:pic>
      <p:sp>
        <p:nvSpPr>
          <p:cNvPr id="4" name="TextBox 3"/>
          <p:cNvSpPr txBox="1"/>
          <p:nvPr/>
        </p:nvSpPr>
        <p:spPr>
          <a:xfrm>
            <a:off x="1143000" y="4876800"/>
            <a:ext cx="6667500" cy="1631216"/>
          </a:xfrm>
          <a:prstGeom prst="rect">
            <a:avLst/>
          </a:prstGeom>
          <a:noFill/>
        </p:spPr>
        <p:txBody>
          <a:bodyPr wrap="square" rtlCol="0">
            <a:spAutoFit/>
          </a:bodyPr>
          <a:lstStyle/>
          <a:p>
            <a:pPr algn="ctr"/>
            <a:r>
              <a:rPr lang="en-US" sz="2000" b="1" dirty="0" smtClean="0"/>
              <a:t>James S. Bone, MS, DDS, MAGD</a:t>
            </a:r>
          </a:p>
          <a:p>
            <a:pPr algn="ctr"/>
            <a:r>
              <a:rPr lang="en-US" sz="1600" b="1" dirty="0" smtClean="0"/>
              <a:t>AGD Dental Education Council</a:t>
            </a:r>
          </a:p>
          <a:p>
            <a:pPr algn="ctr"/>
            <a:r>
              <a:rPr lang="en-US" sz="1600" b="1" dirty="0" smtClean="0"/>
              <a:t>Private Practice</a:t>
            </a:r>
          </a:p>
          <a:p>
            <a:pPr algn="ctr"/>
            <a:r>
              <a:rPr lang="en-US" sz="1600" b="1" dirty="0" smtClean="0"/>
              <a:t>Part-time faculty AEGD Residency</a:t>
            </a:r>
          </a:p>
          <a:p>
            <a:pPr algn="ctr"/>
            <a:r>
              <a:rPr lang="en-US" sz="1600" b="1" dirty="0" smtClean="0"/>
              <a:t>University of Texas Health Science Center</a:t>
            </a:r>
          </a:p>
          <a:p>
            <a:pPr algn="ctr"/>
            <a:r>
              <a:rPr lang="en-US" sz="1600" b="1" dirty="0" smtClean="0"/>
              <a:t>San Antonio</a:t>
            </a:r>
            <a:endParaRPr lang="en-US" sz="1600" b="1" dirty="0"/>
          </a:p>
        </p:txBody>
      </p:sp>
    </p:spTree>
    <p:extLst>
      <p:ext uri="{BB962C8B-B14F-4D97-AF65-F5344CB8AC3E}">
        <p14:creationId xmlns:p14="http://schemas.microsoft.com/office/powerpoint/2010/main" val="2441819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40963"/>
                                        </p:tgtEl>
                                        <p:attrNameLst>
                                          <p:attrName>style.visibility</p:attrName>
                                        </p:attrNameLst>
                                      </p:cBhvr>
                                      <p:to>
                                        <p:strVal val="visible"/>
                                      </p:to>
                                    </p:set>
                                    <p:anim calcmode="lin" valueType="num">
                                      <p:cBhvr>
                                        <p:cTn id="7" dur="2000" fill="hold"/>
                                        <p:tgtEl>
                                          <p:spTgt spid="40963"/>
                                        </p:tgtEl>
                                        <p:attrNameLst>
                                          <p:attrName>ppt_w</p:attrName>
                                        </p:attrNameLst>
                                      </p:cBhvr>
                                      <p:tavLst>
                                        <p:tav tm="0">
                                          <p:val>
                                            <p:fltVal val="0"/>
                                          </p:val>
                                        </p:tav>
                                        <p:tav tm="100000">
                                          <p:val>
                                            <p:strVal val="#ppt_w"/>
                                          </p:val>
                                        </p:tav>
                                      </p:tavLst>
                                    </p:anim>
                                    <p:anim calcmode="lin" valueType="num">
                                      <p:cBhvr>
                                        <p:cTn id="8" dur="2000" fill="hold"/>
                                        <p:tgtEl>
                                          <p:spTgt spid="40963"/>
                                        </p:tgtEl>
                                        <p:attrNameLst>
                                          <p:attrName>ppt_h</p:attrName>
                                        </p:attrNameLst>
                                      </p:cBhvr>
                                      <p:tavLst>
                                        <p:tav tm="0">
                                          <p:val>
                                            <p:fltVal val="0"/>
                                          </p:val>
                                        </p:tav>
                                        <p:tav tm="100000">
                                          <p:val>
                                            <p:strVal val="#ppt_h"/>
                                          </p:val>
                                        </p:tav>
                                      </p:tavLst>
                                    </p:anim>
                                    <p:animEffect transition="in" filter="fade">
                                      <p:cBhvr>
                                        <p:cTn id="9" dur="2000"/>
                                        <p:tgtEl>
                                          <p:spTgt spid="40963"/>
                                        </p:tgtEl>
                                      </p:cBhvr>
                                    </p:animEffect>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269315"/>
                                        </p:tgtEl>
                                        <p:attrNameLst>
                                          <p:attrName>style.visibility</p:attrName>
                                        </p:attrNameLst>
                                      </p:cBhvr>
                                      <p:to>
                                        <p:strVal val="visible"/>
                                      </p:to>
                                    </p:set>
                                    <p:animEffect transition="in" filter="fade">
                                      <p:cBhvr>
                                        <p:cTn id="13" dur="2000"/>
                                        <p:tgtEl>
                                          <p:spTgt spid="269315"/>
                                        </p:tgtEl>
                                      </p:cBhvr>
                                    </p:animEffect>
                                  </p:childTnLst>
                                </p:cTn>
                              </p:par>
                            </p:childTnLst>
                          </p:cTn>
                        </p:par>
                        <p:par>
                          <p:cTn id="14" fill="hold">
                            <p:stCondLst>
                              <p:cond delay="4000"/>
                            </p:stCondLst>
                            <p:childTnLst>
                              <p:par>
                                <p:cTn id="15" presetID="53"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2000" fill="hold"/>
                                        <p:tgtEl>
                                          <p:spTgt spid="4"/>
                                        </p:tgtEl>
                                        <p:attrNameLst>
                                          <p:attrName>ppt_w</p:attrName>
                                        </p:attrNameLst>
                                      </p:cBhvr>
                                      <p:tavLst>
                                        <p:tav tm="0">
                                          <p:val>
                                            <p:fltVal val="0"/>
                                          </p:val>
                                        </p:tav>
                                        <p:tav tm="100000">
                                          <p:val>
                                            <p:strVal val="#ppt_w"/>
                                          </p:val>
                                        </p:tav>
                                      </p:tavLst>
                                    </p:anim>
                                    <p:anim calcmode="lin" valueType="num">
                                      <p:cBhvr>
                                        <p:cTn id="18" dur="2000" fill="hold"/>
                                        <p:tgtEl>
                                          <p:spTgt spid="4"/>
                                        </p:tgtEl>
                                        <p:attrNameLst>
                                          <p:attrName>ppt_h</p:attrName>
                                        </p:attrNameLst>
                                      </p:cBhvr>
                                      <p:tavLst>
                                        <p:tav tm="0">
                                          <p:val>
                                            <p:fltVal val="0"/>
                                          </p:val>
                                        </p:tav>
                                        <p:tav tm="100000">
                                          <p:val>
                                            <p:strVal val="#ppt_h"/>
                                          </p:val>
                                        </p:tav>
                                      </p:tavLst>
                                    </p:anim>
                                    <p:animEffect transition="in" filter="fade">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p:bldP spid="4"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ChangeArrowheads="1"/>
          </p:cNvSpPr>
          <p:nvPr/>
        </p:nvSpPr>
        <p:spPr bwMode="auto">
          <a:xfrm>
            <a:off x="518160" y="609600"/>
            <a:ext cx="8153400" cy="784830"/>
          </a:xfrm>
          <a:prstGeom prst="rect">
            <a:avLst/>
          </a:prstGeom>
          <a:noFill/>
          <a:ln w="9525">
            <a:noFill/>
            <a:miter lim="800000"/>
            <a:headEnd/>
            <a:tailEnd/>
          </a:ln>
        </p:spPr>
        <p:txBody>
          <a:bodyPr wrap="square">
            <a:spAutoFit/>
          </a:bodyPr>
          <a:lstStyle/>
          <a:p>
            <a:pPr algn="ctr"/>
            <a:r>
              <a:rPr lang="en-US" sz="4500" b="1" dirty="0" smtClean="0">
                <a:latin typeface="+mn-lt"/>
              </a:rPr>
              <a:t>A Plan</a:t>
            </a:r>
            <a:endParaRPr lang="en-US" sz="4500" b="1" dirty="0">
              <a:latin typeface="+mn-lt"/>
            </a:endParaRPr>
          </a:p>
        </p:txBody>
      </p:sp>
      <p:sp>
        <p:nvSpPr>
          <p:cNvPr id="6" name="Content Placeholder 5"/>
          <p:cNvSpPr>
            <a:spLocks noGrp="1"/>
          </p:cNvSpPr>
          <p:nvPr>
            <p:ph idx="1"/>
          </p:nvPr>
        </p:nvSpPr>
        <p:spPr/>
        <p:txBody>
          <a:bodyPr/>
          <a:lstStyle/>
          <a:p>
            <a:r>
              <a:rPr lang="en-US" dirty="0" smtClean="0"/>
              <a:t>Write down where you are today</a:t>
            </a:r>
          </a:p>
          <a:p>
            <a:pPr lvl="1"/>
            <a:r>
              <a:rPr lang="en-US" dirty="0" smtClean="0"/>
              <a:t>Associateship, partner, sole practitioner, student</a:t>
            </a:r>
          </a:p>
          <a:p>
            <a:pPr lvl="1"/>
            <a:r>
              <a:rPr lang="en-US" dirty="0" smtClean="0"/>
              <a:t>All Debt (student loan, home, practice, auto)</a:t>
            </a:r>
          </a:p>
          <a:p>
            <a:r>
              <a:rPr lang="en-US" dirty="0" smtClean="0"/>
              <a:t>Write down where you want to be in the future</a:t>
            </a:r>
          </a:p>
          <a:p>
            <a:pPr lvl="1"/>
            <a:r>
              <a:rPr lang="en-US" dirty="0" smtClean="0"/>
              <a:t>Associateship, partner, sole practitioner, student</a:t>
            </a:r>
          </a:p>
          <a:p>
            <a:pPr lvl="1"/>
            <a:r>
              <a:rPr lang="en-US" dirty="0" smtClean="0"/>
              <a:t>All Debt (student loan, home, practice, auto)</a:t>
            </a:r>
          </a:p>
          <a:p>
            <a:r>
              <a:rPr lang="en-US" dirty="0" smtClean="0"/>
              <a:t>Connect the Dots!</a:t>
            </a:r>
          </a:p>
          <a:p>
            <a:pPr lvl="1">
              <a:buNone/>
            </a:pPr>
            <a:r>
              <a:rPr lang="en-US" dirty="0" smtClean="0"/>
              <a:t>	</a:t>
            </a:r>
          </a:p>
          <a:p>
            <a:pPr lvl="1">
              <a:buNone/>
            </a:pPr>
            <a:endParaRPr lang="en-US" dirty="0"/>
          </a:p>
        </p:txBody>
      </p:sp>
    </p:spTree>
    <p:extLst>
      <p:ext uri="{BB962C8B-B14F-4D97-AF65-F5344CB8AC3E}">
        <p14:creationId xmlns:p14="http://schemas.microsoft.com/office/powerpoint/2010/main" val="303457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18" presetClass="entr" presetSubtype="12" fill="hold"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strips(downLeft)">
                                      <p:cBhvr>
                                        <p:cTn id="13" dur="1000"/>
                                        <p:tgtEl>
                                          <p:spTgt spid="6">
                                            <p:txEl>
                                              <p:pRg st="0" end="0"/>
                                            </p:txEl>
                                          </p:spTgt>
                                        </p:tgtEl>
                                      </p:cBhvr>
                                    </p:animEffect>
                                  </p:childTnLst>
                                </p:cTn>
                              </p:par>
                              <p:par>
                                <p:cTn id="14" presetID="18" presetClass="entr" presetSubtype="12" fill="hold" nodeType="with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strips(downLeft)">
                                      <p:cBhvr>
                                        <p:cTn id="16" dur="1000"/>
                                        <p:tgtEl>
                                          <p:spTgt spid="6">
                                            <p:txEl>
                                              <p:pRg st="1" end="1"/>
                                            </p:txEl>
                                          </p:spTgt>
                                        </p:tgtEl>
                                      </p:cBhvr>
                                    </p:animEffect>
                                  </p:childTnLst>
                                </p:cTn>
                              </p:par>
                              <p:par>
                                <p:cTn id="17" presetID="18" presetClass="entr" presetSubtype="12" fill="hold" nodeType="with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strips(downLeft)">
                                      <p:cBhvr>
                                        <p:cTn id="19" dur="1000"/>
                                        <p:tgtEl>
                                          <p:spTgt spid="6">
                                            <p:txEl>
                                              <p:pRg st="2" end="2"/>
                                            </p:txEl>
                                          </p:spTgt>
                                        </p:tgtEl>
                                      </p:cBhvr>
                                    </p:animEffect>
                                  </p:childTnLst>
                                </p:cTn>
                              </p:par>
                            </p:childTnLst>
                          </p:cTn>
                        </p:par>
                        <p:par>
                          <p:cTn id="20" fill="hold">
                            <p:stCondLst>
                              <p:cond delay="2000"/>
                            </p:stCondLst>
                            <p:childTnLst>
                              <p:par>
                                <p:cTn id="21" presetID="18" presetClass="entr" presetSubtype="12" fill="hold" nodeType="after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strips(downLeft)">
                                      <p:cBhvr>
                                        <p:cTn id="23" dur="1000"/>
                                        <p:tgtEl>
                                          <p:spTgt spid="6">
                                            <p:txEl>
                                              <p:pRg st="3" end="3"/>
                                            </p:txEl>
                                          </p:spTgt>
                                        </p:tgtEl>
                                      </p:cBhvr>
                                    </p:animEffect>
                                  </p:childTnLst>
                                </p:cTn>
                              </p:par>
                              <p:par>
                                <p:cTn id="24" presetID="18" presetClass="entr" presetSubtype="12" fill="hold" nodeType="withEffect">
                                  <p:stCondLst>
                                    <p:cond delay="0"/>
                                  </p:stCondLst>
                                  <p:childTnLst>
                                    <p:set>
                                      <p:cBhvr>
                                        <p:cTn id="25" dur="1" fill="hold">
                                          <p:stCondLst>
                                            <p:cond delay="0"/>
                                          </p:stCondLst>
                                        </p:cTn>
                                        <p:tgtEl>
                                          <p:spTgt spid="6">
                                            <p:txEl>
                                              <p:pRg st="4" end="4"/>
                                            </p:txEl>
                                          </p:spTgt>
                                        </p:tgtEl>
                                        <p:attrNameLst>
                                          <p:attrName>style.visibility</p:attrName>
                                        </p:attrNameLst>
                                      </p:cBhvr>
                                      <p:to>
                                        <p:strVal val="visible"/>
                                      </p:to>
                                    </p:set>
                                    <p:animEffect transition="in" filter="strips(downLeft)">
                                      <p:cBhvr>
                                        <p:cTn id="26" dur="1000"/>
                                        <p:tgtEl>
                                          <p:spTgt spid="6">
                                            <p:txEl>
                                              <p:pRg st="4" end="4"/>
                                            </p:txEl>
                                          </p:spTgt>
                                        </p:tgtEl>
                                      </p:cBhvr>
                                    </p:animEffect>
                                  </p:childTnLst>
                                </p:cTn>
                              </p:par>
                              <p:par>
                                <p:cTn id="27" presetID="18" presetClass="entr" presetSubtype="12" fill="hold" nodeType="with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animEffect transition="in" filter="strips(downLeft)">
                                      <p:cBhvr>
                                        <p:cTn id="29" dur="1000"/>
                                        <p:tgtEl>
                                          <p:spTgt spid="6">
                                            <p:txEl>
                                              <p:pRg st="5" end="5"/>
                                            </p:txEl>
                                          </p:spTgt>
                                        </p:tgtEl>
                                      </p:cBhvr>
                                    </p:animEffect>
                                  </p:childTnLst>
                                </p:cTn>
                              </p:par>
                            </p:childTnLst>
                          </p:cTn>
                        </p:par>
                        <p:par>
                          <p:cTn id="30" fill="hold">
                            <p:stCondLst>
                              <p:cond delay="3000"/>
                            </p:stCondLst>
                            <p:childTnLst>
                              <p:par>
                                <p:cTn id="31" presetID="18" presetClass="entr" presetSubtype="12" fill="hold" nodeType="afterEffect">
                                  <p:stCondLst>
                                    <p:cond delay="0"/>
                                  </p:stCondLst>
                                  <p:childTnLst>
                                    <p:set>
                                      <p:cBhvr>
                                        <p:cTn id="32" dur="1" fill="hold">
                                          <p:stCondLst>
                                            <p:cond delay="0"/>
                                          </p:stCondLst>
                                        </p:cTn>
                                        <p:tgtEl>
                                          <p:spTgt spid="6">
                                            <p:txEl>
                                              <p:pRg st="6" end="6"/>
                                            </p:txEl>
                                          </p:spTgt>
                                        </p:tgtEl>
                                        <p:attrNameLst>
                                          <p:attrName>style.visibility</p:attrName>
                                        </p:attrNameLst>
                                      </p:cBhvr>
                                      <p:to>
                                        <p:strVal val="visible"/>
                                      </p:to>
                                    </p:set>
                                    <p:animEffect transition="in" filter="strips(downLeft)">
                                      <p:cBhvr>
                                        <p:cTn id="33" dur="10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a:spLocks noChangeArrowheads="1"/>
          </p:cNvSpPr>
          <p:nvPr/>
        </p:nvSpPr>
        <p:spPr bwMode="auto">
          <a:xfrm>
            <a:off x="518160" y="609600"/>
            <a:ext cx="8153400" cy="784830"/>
          </a:xfrm>
          <a:prstGeom prst="rect">
            <a:avLst/>
          </a:prstGeom>
          <a:noFill/>
          <a:ln w="9525">
            <a:noFill/>
            <a:miter lim="800000"/>
            <a:headEnd/>
            <a:tailEnd/>
          </a:ln>
        </p:spPr>
        <p:txBody>
          <a:bodyPr wrap="square">
            <a:spAutoFit/>
          </a:bodyPr>
          <a:lstStyle/>
          <a:p>
            <a:pPr algn="ctr"/>
            <a:r>
              <a:rPr lang="en-US" sz="4500" b="1" dirty="0" smtClean="0">
                <a:latin typeface="+mn-lt"/>
              </a:rPr>
              <a:t>A Written Plan</a:t>
            </a:r>
            <a:endParaRPr lang="en-US" sz="4500" b="1" dirty="0">
              <a:latin typeface="+mn-lt"/>
            </a:endParaRPr>
          </a:p>
        </p:txBody>
      </p:sp>
      <p:sp>
        <p:nvSpPr>
          <p:cNvPr id="5" name="Content Placeholder 4"/>
          <p:cNvSpPr>
            <a:spLocks noGrp="1"/>
          </p:cNvSpPr>
          <p:nvPr>
            <p:ph idx="1"/>
          </p:nvPr>
        </p:nvSpPr>
        <p:spPr/>
        <p:txBody>
          <a:bodyPr/>
          <a:lstStyle/>
          <a:p>
            <a:r>
              <a:rPr lang="en-US" dirty="0" smtClean="0"/>
              <a:t>You are more likely to follow through if it is in writing</a:t>
            </a:r>
          </a:p>
          <a:p>
            <a:r>
              <a:rPr lang="en-US" dirty="0" smtClean="0"/>
              <a:t>It allows you to more easily evaluate your progress</a:t>
            </a:r>
          </a:p>
          <a:p>
            <a:r>
              <a:rPr lang="en-US" dirty="0" smtClean="0"/>
              <a:t>It can be adjusted as needed</a:t>
            </a:r>
          </a:p>
          <a:p>
            <a:r>
              <a:rPr lang="en-US" dirty="0" smtClean="0"/>
              <a:t>It should have defined milestones and deadlines</a:t>
            </a:r>
          </a:p>
          <a:p>
            <a:r>
              <a:rPr lang="en-US" dirty="0" smtClean="0"/>
              <a:t>It solidifies your commitment</a:t>
            </a:r>
            <a:endParaRPr lang="en-US" dirty="0"/>
          </a:p>
        </p:txBody>
      </p:sp>
    </p:spTree>
    <p:extLst>
      <p:ext uri="{BB962C8B-B14F-4D97-AF65-F5344CB8AC3E}">
        <p14:creationId xmlns:p14="http://schemas.microsoft.com/office/powerpoint/2010/main" val="32060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18" presetClass="entr" presetSubtype="12" fill="hold"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strips(downLeft)">
                                      <p:cBhvr>
                                        <p:cTn id="13" dur="1000"/>
                                        <p:tgtEl>
                                          <p:spTgt spid="5">
                                            <p:txEl>
                                              <p:pRg st="0" end="0"/>
                                            </p:txEl>
                                          </p:spTgt>
                                        </p:tgtEl>
                                      </p:cBhvr>
                                    </p:animEffect>
                                  </p:childTnLst>
                                </p:cTn>
                              </p:par>
                            </p:childTnLst>
                          </p:cTn>
                        </p:par>
                        <p:par>
                          <p:cTn id="14" fill="hold">
                            <p:stCondLst>
                              <p:cond delay="2000"/>
                            </p:stCondLst>
                            <p:childTnLst>
                              <p:par>
                                <p:cTn id="15" presetID="18" presetClass="entr" presetSubtype="12" fill="hold" nodeType="after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strips(downLeft)">
                                      <p:cBhvr>
                                        <p:cTn id="17" dur="1000"/>
                                        <p:tgtEl>
                                          <p:spTgt spid="5">
                                            <p:txEl>
                                              <p:pRg st="1" end="1"/>
                                            </p:txEl>
                                          </p:spTgt>
                                        </p:tgtEl>
                                      </p:cBhvr>
                                    </p:animEffect>
                                  </p:childTnLst>
                                </p:cTn>
                              </p:par>
                            </p:childTnLst>
                          </p:cTn>
                        </p:par>
                        <p:par>
                          <p:cTn id="18" fill="hold">
                            <p:stCondLst>
                              <p:cond delay="3000"/>
                            </p:stCondLst>
                            <p:childTnLst>
                              <p:par>
                                <p:cTn id="19" presetID="18" presetClass="entr" presetSubtype="12" fill="hold" nodeType="after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strips(downLeft)">
                                      <p:cBhvr>
                                        <p:cTn id="21" dur="1000"/>
                                        <p:tgtEl>
                                          <p:spTgt spid="5">
                                            <p:txEl>
                                              <p:pRg st="2" end="2"/>
                                            </p:txEl>
                                          </p:spTgt>
                                        </p:tgtEl>
                                      </p:cBhvr>
                                    </p:animEffect>
                                  </p:childTnLst>
                                </p:cTn>
                              </p:par>
                            </p:childTnLst>
                          </p:cTn>
                        </p:par>
                        <p:par>
                          <p:cTn id="22" fill="hold">
                            <p:stCondLst>
                              <p:cond delay="4000"/>
                            </p:stCondLst>
                            <p:childTnLst>
                              <p:par>
                                <p:cTn id="23" presetID="18" presetClass="entr" presetSubtype="12" fill="hold" nodeType="after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strips(downLeft)">
                                      <p:cBhvr>
                                        <p:cTn id="25" dur="1000"/>
                                        <p:tgtEl>
                                          <p:spTgt spid="5">
                                            <p:txEl>
                                              <p:pRg st="3" end="3"/>
                                            </p:txEl>
                                          </p:spTgt>
                                        </p:tgtEl>
                                      </p:cBhvr>
                                    </p:animEffect>
                                  </p:childTnLst>
                                </p:cTn>
                              </p:par>
                            </p:childTnLst>
                          </p:cTn>
                        </p:par>
                        <p:par>
                          <p:cTn id="26" fill="hold">
                            <p:stCondLst>
                              <p:cond delay="5000"/>
                            </p:stCondLst>
                            <p:childTnLst>
                              <p:par>
                                <p:cTn id="27" presetID="18" presetClass="entr" presetSubtype="12" fill="hold" nodeType="after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strips(downLeft)">
                                      <p:cBhvr>
                                        <p:cTn id="29" dur="1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pic>
          <p:nvPicPr>
            <p:cNvPr id="44035" name="Picture 3" descr="DSC0001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760" cy="4320"/>
            </a:xfrm>
            <a:prstGeom prst="rect">
              <a:avLst/>
            </a:prstGeom>
            <a:noFill/>
            <a:ln w="9525">
              <a:noFill/>
              <a:miter lim="800000"/>
              <a:headEnd/>
              <a:tailEnd/>
            </a:ln>
          </p:spPr>
        </p:pic>
        <p:sp>
          <p:nvSpPr>
            <p:cNvPr id="44036" name="Text Box 4"/>
            <p:cNvSpPr txBox="1">
              <a:spLocks noChangeArrowheads="1"/>
            </p:cNvSpPr>
            <p:nvPr/>
          </p:nvSpPr>
          <p:spPr bwMode="auto">
            <a:xfrm>
              <a:off x="336" y="3457"/>
              <a:ext cx="5184" cy="848"/>
            </a:xfrm>
            <a:prstGeom prst="rect">
              <a:avLst/>
            </a:prstGeom>
            <a:noFill/>
            <a:ln w="9525">
              <a:noFill/>
              <a:miter lim="800000"/>
              <a:headEnd/>
              <a:tailEnd/>
            </a:ln>
          </p:spPr>
          <p:txBody>
            <a:bodyPr wrap="square" lIns="91435" tIns="45718" rIns="91435" bIns="45718">
              <a:spAutoFit/>
            </a:bodyPr>
            <a:lstStyle/>
            <a:p>
              <a:pPr eaLnBrk="0" hangingPunct="0"/>
              <a:r>
                <a:rPr lang="en-US" sz="2800" b="1" dirty="0">
                  <a:solidFill>
                    <a:srgbClr val="FFFF00"/>
                  </a:solidFill>
                  <a:latin typeface="Times New Roman" pitchFamily="18" charset="0"/>
                </a:rPr>
                <a:t>Education is not filling a bucket, but lighting a fire</a:t>
              </a:r>
              <a:r>
                <a:rPr lang="en-US" sz="2800" b="1" dirty="0" smtClean="0">
                  <a:solidFill>
                    <a:srgbClr val="FFFF00"/>
                  </a:solidFill>
                  <a:latin typeface="Times New Roman" pitchFamily="18" charset="0"/>
                </a:rPr>
                <a:t>.</a:t>
              </a:r>
            </a:p>
            <a:p>
              <a:pPr eaLnBrk="0" hangingPunct="0"/>
              <a:r>
                <a:rPr lang="en-US" sz="2800" b="1" dirty="0" smtClean="0">
                  <a:solidFill>
                    <a:srgbClr val="FFFF00"/>
                  </a:solidFill>
                  <a:latin typeface="Times New Roman" pitchFamily="18" charset="0"/>
                </a:rPr>
                <a:t>					 </a:t>
              </a:r>
              <a:r>
                <a:rPr lang="en-US" sz="2800" b="1" dirty="0">
                  <a:solidFill>
                    <a:srgbClr val="FFFF00"/>
                  </a:solidFill>
                  <a:latin typeface="Times New Roman" pitchFamily="18" charset="0"/>
                </a:rPr>
                <a:t>- </a:t>
              </a:r>
              <a:r>
                <a:rPr lang="en-US" sz="2800" b="1" i="1" dirty="0">
                  <a:solidFill>
                    <a:srgbClr val="FFFF00"/>
                  </a:solidFill>
                  <a:latin typeface="Times New Roman" pitchFamily="18" charset="0"/>
                </a:rPr>
                <a:t>William Yeats</a:t>
              </a:r>
              <a:r>
                <a:rPr lang="en-US" sz="2800" b="1" dirty="0">
                  <a:solidFill>
                    <a:srgbClr val="FFFF00"/>
                  </a:solidFill>
                  <a:latin typeface="Times New Roman" pitchFamily="18" charset="0"/>
                </a:rPr>
                <a:t> </a:t>
              </a:r>
            </a:p>
            <a:p>
              <a:pPr eaLnBrk="0" hangingPunct="0">
                <a:spcBef>
                  <a:spcPct val="50000"/>
                </a:spcBef>
              </a:pPr>
              <a:endParaRPr lang="en-US" sz="1700" dirty="0">
                <a:latin typeface="Times New Roman" pitchFamily="18" charset="0"/>
              </a:endParaRPr>
            </a:p>
          </p:txBody>
        </p:sp>
      </p:grpSp>
      <p:sp>
        <p:nvSpPr>
          <p:cNvPr id="5" name="TextBox 4"/>
          <p:cNvSpPr txBox="1"/>
          <p:nvPr/>
        </p:nvSpPr>
        <p:spPr>
          <a:xfrm>
            <a:off x="2476500" y="4648200"/>
            <a:ext cx="4191000" cy="707886"/>
          </a:xfrm>
          <a:prstGeom prst="rect">
            <a:avLst/>
          </a:prstGeom>
          <a:noFill/>
        </p:spPr>
        <p:txBody>
          <a:bodyPr wrap="square" rtlCol="0">
            <a:spAutoFit/>
          </a:bodyPr>
          <a:lstStyle/>
          <a:p>
            <a:pPr algn="ctr"/>
            <a:r>
              <a:rPr lang="en-US" sz="4000" b="1" dirty="0" smtClean="0">
                <a:solidFill>
                  <a:srgbClr val="FFFF00"/>
                </a:solidFill>
              </a:rPr>
              <a:t>Education</a:t>
            </a:r>
            <a:endParaRPr lang="en-US" sz="4000" b="1" dirty="0">
              <a:solidFill>
                <a:srgbClr val="FFFF00"/>
              </a:solidFill>
            </a:endParaRPr>
          </a:p>
        </p:txBody>
      </p:sp>
    </p:spTree>
    <p:extLst>
      <p:ext uri="{BB962C8B-B14F-4D97-AF65-F5344CB8AC3E}">
        <p14:creationId xmlns:p14="http://schemas.microsoft.com/office/powerpoint/2010/main" val="120527492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Text Box 7"/>
          <p:cNvSpPr txBox="1">
            <a:spLocks noChangeArrowheads="1"/>
          </p:cNvSpPr>
          <p:nvPr/>
        </p:nvSpPr>
        <p:spPr bwMode="auto">
          <a:xfrm>
            <a:off x="381000" y="609600"/>
            <a:ext cx="4114800" cy="1449906"/>
          </a:xfrm>
          <a:prstGeom prst="rect">
            <a:avLst/>
          </a:prstGeom>
          <a:noFill/>
          <a:ln w="9525">
            <a:noFill/>
            <a:miter lim="800000"/>
            <a:headEnd/>
            <a:tailEnd/>
          </a:ln>
        </p:spPr>
        <p:txBody>
          <a:bodyPr wrap="square" lIns="64284" tIns="32142" rIns="64284" bIns="32142">
            <a:spAutoFit/>
          </a:bodyPr>
          <a:lstStyle/>
          <a:p>
            <a:pPr algn="ctr" eaLnBrk="0" hangingPunct="0">
              <a:spcBef>
                <a:spcPct val="50000"/>
              </a:spcBef>
            </a:pPr>
            <a:r>
              <a:rPr lang="en-US" sz="4500" b="1" dirty="0" smtClean="0">
                <a:latin typeface="+mn-lt"/>
              </a:rPr>
              <a:t>AGD Fellowship Award (FAGD)</a:t>
            </a:r>
            <a:endParaRPr lang="en-US" sz="4500" b="1" dirty="0">
              <a:latin typeface="+mn-lt"/>
            </a:endParaRPr>
          </a:p>
        </p:txBody>
      </p:sp>
      <p:pic>
        <p:nvPicPr>
          <p:cNvPr id="18" name="Picture 3" descr="25941D1198"/>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4495800" y="1066800"/>
            <a:ext cx="4038600" cy="2294843"/>
          </a:xfrm>
          <a:prstGeom prst="roundRect">
            <a:avLst>
              <a:gd name="adj" fmla="val 8594"/>
            </a:avLst>
          </a:prstGeom>
          <a:solidFill>
            <a:srgbClr val="FFFFFF">
              <a:shade val="85000"/>
            </a:srgbClr>
          </a:solidFill>
          <a:ln>
            <a:noFill/>
          </a:ln>
          <a:effectLst/>
        </p:spPr>
      </p:pic>
      <p:sp>
        <p:nvSpPr>
          <p:cNvPr id="15" name="Text Box 8"/>
          <p:cNvSpPr txBox="1">
            <a:spLocks noChangeArrowheads="1"/>
          </p:cNvSpPr>
          <p:nvPr/>
        </p:nvSpPr>
        <p:spPr bwMode="auto">
          <a:xfrm>
            <a:off x="609600" y="2924524"/>
            <a:ext cx="4038600" cy="2180876"/>
          </a:xfrm>
          <a:prstGeom prst="rect">
            <a:avLst/>
          </a:prstGeom>
          <a:noFill/>
          <a:ln w="9525">
            <a:noFill/>
            <a:miter lim="800000"/>
            <a:headEnd/>
            <a:tailEnd/>
          </a:ln>
        </p:spPr>
        <p:txBody>
          <a:bodyPr wrap="square" lIns="64284" tIns="32142" rIns="64284" bIns="32142">
            <a:spAutoFit/>
          </a:bodyPr>
          <a:lstStyle/>
          <a:p>
            <a:pPr eaLnBrk="0" hangingPunct="0">
              <a:spcBef>
                <a:spcPct val="50000"/>
              </a:spcBef>
              <a:buFont typeface="Arial"/>
              <a:buChar char="•"/>
            </a:pPr>
            <a:r>
              <a:rPr lang="en-US" sz="2500" dirty="0">
                <a:latin typeface="+mn-lt"/>
                <a:sym typeface="Wingdings" pitchFamily="2" charset="2"/>
              </a:rPr>
              <a:t>  </a:t>
            </a:r>
            <a:r>
              <a:rPr lang="en-US" sz="2500" dirty="0" smtClean="0">
                <a:latin typeface="+mn-lt"/>
                <a:sym typeface="Wingdings" pitchFamily="2" charset="2"/>
              </a:rPr>
              <a:t>Earn 500 CE hours</a:t>
            </a:r>
            <a:endParaRPr lang="en-US" sz="2500" dirty="0">
              <a:latin typeface="+mn-lt"/>
              <a:sym typeface="Wingdings" pitchFamily="2" charset="2"/>
            </a:endParaRPr>
          </a:p>
          <a:p>
            <a:pPr eaLnBrk="0" hangingPunct="0">
              <a:spcBef>
                <a:spcPct val="50000"/>
              </a:spcBef>
              <a:buFont typeface="Arial"/>
              <a:buChar char="•"/>
            </a:pPr>
            <a:r>
              <a:rPr lang="en-US" sz="2500" dirty="0">
                <a:latin typeface="+mn-lt"/>
                <a:sym typeface="Wingdings" pitchFamily="2" charset="2"/>
              </a:rPr>
              <a:t>  </a:t>
            </a:r>
            <a:r>
              <a:rPr lang="en-US" sz="2500" dirty="0" smtClean="0">
                <a:latin typeface="+mn-lt"/>
                <a:sym typeface="Wingdings" pitchFamily="2" charset="2"/>
              </a:rPr>
              <a:t>Pass Fellowship Exam</a:t>
            </a:r>
          </a:p>
          <a:p>
            <a:pPr eaLnBrk="0" hangingPunct="0">
              <a:spcBef>
                <a:spcPct val="50000"/>
              </a:spcBef>
              <a:buFont typeface="Arial"/>
              <a:buChar char="•"/>
            </a:pPr>
            <a:r>
              <a:rPr lang="en-US" sz="2500" dirty="0" smtClean="0">
                <a:latin typeface="+mn-lt"/>
                <a:sym typeface="Wingdings" pitchFamily="2" charset="2"/>
              </a:rPr>
              <a:t>  3 Years of AGD membership</a:t>
            </a:r>
            <a:endParaRPr lang="en-US" sz="2500" dirty="0">
              <a:latin typeface="+mn-lt"/>
              <a:sym typeface="Wingdings" pitchFamily="2" charset="2"/>
            </a:endParaRPr>
          </a:p>
          <a:p>
            <a:pPr eaLnBrk="0" hangingPunct="0">
              <a:spcBef>
                <a:spcPct val="50000"/>
              </a:spcBef>
              <a:buFont typeface="Arial"/>
              <a:buChar char="•"/>
            </a:pPr>
            <a:r>
              <a:rPr lang="en-US" sz="2500" dirty="0">
                <a:latin typeface="+mn-lt"/>
                <a:sym typeface="Wingdings" pitchFamily="2" charset="2"/>
              </a:rPr>
              <a:t>  Attend Convocation</a:t>
            </a:r>
            <a:endParaRPr lang="en-US" sz="2500" dirty="0">
              <a:latin typeface="+mn-lt"/>
            </a:endParaRPr>
          </a:p>
        </p:txBody>
      </p:sp>
      <p:grpSp>
        <p:nvGrpSpPr>
          <p:cNvPr id="2" name="Group 16"/>
          <p:cNvGrpSpPr>
            <a:grpSpLocks/>
          </p:cNvGrpSpPr>
          <p:nvPr/>
        </p:nvGrpSpPr>
        <p:grpSpPr bwMode="auto">
          <a:xfrm>
            <a:off x="5410200" y="2971800"/>
            <a:ext cx="2669977" cy="2469059"/>
            <a:chOff x="544" y="192"/>
            <a:chExt cx="2393" cy="2212"/>
          </a:xfrm>
        </p:grpSpPr>
        <p:grpSp>
          <p:nvGrpSpPr>
            <p:cNvPr id="3" name="Group 15"/>
            <p:cNvGrpSpPr>
              <a:grpSpLocks/>
            </p:cNvGrpSpPr>
            <p:nvPr/>
          </p:nvGrpSpPr>
          <p:grpSpPr bwMode="auto">
            <a:xfrm>
              <a:off x="544" y="192"/>
              <a:ext cx="2393" cy="2212"/>
              <a:chOff x="544" y="192"/>
              <a:chExt cx="2393" cy="2212"/>
            </a:xfrm>
          </p:grpSpPr>
          <p:pic>
            <p:nvPicPr>
              <p:cNvPr id="75785" name="Picture 11" descr="Fellowship+"/>
              <p:cNvPicPr>
                <a:picLocks noChangeAspect="1" noChangeArrowheads="1"/>
              </p:cNvPicPr>
              <p:nvPr/>
            </p:nvPicPr>
            <p:blipFill>
              <a:blip r:embed="rId4"/>
              <a:srcRect/>
              <a:stretch>
                <a:fillRect/>
              </a:stretch>
            </p:blipFill>
            <p:spPr bwMode="auto">
              <a:xfrm>
                <a:off x="544" y="192"/>
                <a:ext cx="2393" cy="2212"/>
              </a:xfrm>
              <a:prstGeom prst="rect">
                <a:avLst/>
              </a:prstGeom>
              <a:noFill/>
              <a:ln w="9525">
                <a:noFill/>
                <a:miter lim="800000"/>
                <a:headEnd/>
                <a:tailEnd/>
              </a:ln>
            </p:spPr>
          </p:pic>
          <p:sp>
            <p:nvSpPr>
              <p:cNvPr id="75786" name="Text Box 14"/>
              <p:cNvSpPr txBox="1">
                <a:spLocks noChangeArrowheads="1"/>
              </p:cNvSpPr>
              <p:nvPr/>
            </p:nvSpPr>
            <p:spPr bwMode="auto">
              <a:xfrm>
                <a:off x="861" y="825"/>
                <a:ext cx="73" cy="193"/>
              </a:xfrm>
              <a:prstGeom prst="rect">
                <a:avLst/>
              </a:prstGeom>
              <a:solidFill>
                <a:srgbClr val="BDBDFF"/>
              </a:solidFill>
              <a:ln w="9525">
                <a:noFill/>
                <a:miter lim="800000"/>
                <a:headEnd/>
                <a:tailEnd/>
              </a:ln>
            </p:spPr>
            <p:txBody>
              <a:bodyPr lIns="45718" tIns="45718" rIns="45718" bIns="45718">
                <a:spAutoFit/>
              </a:bodyPr>
              <a:lstStyle/>
              <a:p>
                <a:pPr>
                  <a:spcBef>
                    <a:spcPct val="50000"/>
                  </a:spcBef>
                </a:pPr>
                <a:endParaRPr lang="en-US" sz="800" b="1" dirty="0">
                  <a:latin typeface="+mn-lt"/>
                </a:endParaRPr>
              </a:p>
            </p:txBody>
          </p:sp>
        </p:grpSp>
        <p:sp>
          <p:nvSpPr>
            <p:cNvPr id="75784" name="Text Box 12"/>
            <p:cNvSpPr txBox="1">
              <a:spLocks noChangeArrowheads="1"/>
            </p:cNvSpPr>
            <p:nvPr/>
          </p:nvSpPr>
          <p:spPr bwMode="auto">
            <a:xfrm>
              <a:off x="853" y="855"/>
              <a:ext cx="98" cy="207"/>
            </a:xfrm>
            <a:prstGeom prst="rect">
              <a:avLst/>
            </a:prstGeom>
            <a:solidFill>
              <a:srgbClr val="BDBDFF">
                <a:alpha val="56862"/>
              </a:srgbClr>
            </a:solidFill>
            <a:ln w="9525">
              <a:noFill/>
              <a:miter lim="800000"/>
              <a:headEnd/>
              <a:tailEnd/>
            </a:ln>
          </p:spPr>
          <p:txBody>
            <a:bodyPr lIns="45718" tIns="45718" rIns="45718" bIns="45718">
              <a:spAutoFit/>
            </a:bodyPr>
            <a:lstStyle/>
            <a:p>
              <a:pPr>
                <a:spcBef>
                  <a:spcPct val="50000"/>
                </a:spcBef>
              </a:pPr>
              <a:r>
                <a:rPr lang="en-US" sz="900" b="1" dirty="0">
                  <a:latin typeface="+mn-lt"/>
                </a:rPr>
                <a:t>3</a:t>
              </a:r>
            </a:p>
          </p:txBody>
        </p:sp>
      </p:grpSp>
    </p:spTree>
    <p:extLst>
      <p:ext uri="{BB962C8B-B14F-4D97-AF65-F5344CB8AC3E}">
        <p14:creationId xmlns:p14="http://schemas.microsoft.com/office/powerpoint/2010/main" val="272669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Effect transition="in" filter="fade">
                                      <p:cBhvr>
                                        <p:cTn id="9" dur="1000"/>
                                        <p:tgtEl>
                                          <p:spTgt spid="18"/>
                                        </p:tgtEl>
                                      </p:cBhvr>
                                    </p:animEffect>
                                  </p:childTnLst>
                                </p:cTn>
                              </p:par>
                            </p:childTnLst>
                          </p:cTn>
                        </p:par>
                        <p:par>
                          <p:cTn id="10" fill="hold">
                            <p:stCondLst>
                              <p:cond delay="1000"/>
                            </p:stCondLst>
                            <p:childTnLst>
                              <p:par>
                                <p:cTn id="11" presetID="53"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Effect transition="in" filter="fade">
                                      <p:cBhvr>
                                        <p:cTn id="15" dur="1000"/>
                                        <p:tgtEl>
                                          <p:spTgt spid="2"/>
                                        </p:tgtEl>
                                      </p:cBhvr>
                                    </p:animEffect>
                                  </p:childTnLst>
                                </p:cTn>
                              </p:par>
                            </p:childTnLst>
                          </p:cTn>
                        </p:par>
                        <p:par>
                          <p:cTn id="16" fill="hold">
                            <p:stCondLst>
                              <p:cond delay="2000"/>
                            </p:stCondLst>
                            <p:childTnLst>
                              <p:par>
                                <p:cTn id="17" presetID="53" presetClass="entr" presetSubtype="0" fill="hold" grpId="0" nodeType="afterEffect">
                                  <p:stCondLst>
                                    <p:cond delay="0"/>
                                  </p:stCondLst>
                                  <p:childTnLst>
                                    <p:set>
                                      <p:cBhvr>
                                        <p:cTn id="18" dur="1" fill="hold">
                                          <p:stCondLst>
                                            <p:cond delay="0"/>
                                          </p:stCondLst>
                                        </p:cTn>
                                        <p:tgtEl>
                                          <p:spTgt spid="10247"/>
                                        </p:tgtEl>
                                        <p:attrNameLst>
                                          <p:attrName>style.visibility</p:attrName>
                                        </p:attrNameLst>
                                      </p:cBhvr>
                                      <p:to>
                                        <p:strVal val="visible"/>
                                      </p:to>
                                    </p:set>
                                    <p:anim calcmode="lin" valueType="num">
                                      <p:cBhvr>
                                        <p:cTn id="19" dur="1000" fill="hold"/>
                                        <p:tgtEl>
                                          <p:spTgt spid="10247"/>
                                        </p:tgtEl>
                                        <p:attrNameLst>
                                          <p:attrName>ppt_w</p:attrName>
                                        </p:attrNameLst>
                                      </p:cBhvr>
                                      <p:tavLst>
                                        <p:tav tm="0">
                                          <p:val>
                                            <p:fltVal val="0"/>
                                          </p:val>
                                        </p:tav>
                                        <p:tav tm="100000">
                                          <p:val>
                                            <p:strVal val="#ppt_w"/>
                                          </p:val>
                                        </p:tav>
                                      </p:tavLst>
                                    </p:anim>
                                    <p:anim calcmode="lin" valueType="num">
                                      <p:cBhvr>
                                        <p:cTn id="20" dur="1000" fill="hold"/>
                                        <p:tgtEl>
                                          <p:spTgt spid="10247"/>
                                        </p:tgtEl>
                                        <p:attrNameLst>
                                          <p:attrName>ppt_h</p:attrName>
                                        </p:attrNameLst>
                                      </p:cBhvr>
                                      <p:tavLst>
                                        <p:tav tm="0">
                                          <p:val>
                                            <p:fltVal val="0"/>
                                          </p:val>
                                        </p:tav>
                                        <p:tav tm="100000">
                                          <p:val>
                                            <p:strVal val="#ppt_h"/>
                                          </p:val>
                                        </p:tav>
                                      </p:tavLst>
                                    </p:anim>
                                    <p:animEffect transition="in" filter="fade">
                                      <p:cBhvr>
                                        <p:cTn id="21" dur="1000"/>
                                        <p:tgtEl>
                                          <p:spTgt spid="10247"/>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1000" fill="hold"/>
                                        <p:tgtEl>
                                          <p:spTgt spid="15"/>
                                        </p:tgtEl>
                                        <p:attrNameLst>
                                          <p:attrName>ppt_w</p:attrName>
                                        </p:attrNameLst>
                                      </p:cBhvr>
                                      <p:tavLst>
                                        <p:tav tm="0">
                                          <p:val>
                                            <p:fltVal val="0"/>
                                          </p:val>
                                        </p:tav>
                                        <p:tav tm="100000">
                                          <p:val>
                                            <p:strVal val="#ppt_w"/>
                                          </p:val>
                                        </p:tav>
                                      </p:tavLst>
                                    </p:anim>
                                    <p:anim calcmode="lin" valueType="num">
                                      <p:cBhvr>
                                        <p:cTn id="25" dur="1000" fill="hold"/>
                                        <p:tgtEl>
                                          <p:spTgt spid="15"/>
                                        </p:tgtEl>
                                        <p:attrNameLst>
                                          <p:attrName>ppt_h</p:attrName>
                                        </p:attrNameLst>
                                      </p:cBhvr>
                                      <p:tavLst>
                                        <p:tav tm="0">
                                          <p:val>
                                            <p:fltVal val="0"/>
                                          </p:val>
                                        </p:tav>
                                        <p:tav tm="100000">
                                          <p:val>
                                            <p:strVal val="#ppt_h"/>
                                          </p:val>
                                        </p:tav>
                                      </p:tavLst>
                                    </p:anim>
                                    <p:animEffect transition="in" filter="fade">
                                      <p:cBhvr>
                                        <p:cTn id="2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7" grpId="0"/>
      <p:bldP spid="15"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382000" cy="1143000"/>
          </a:xfrm>
        </p:spPr>
        <p:txBody>
          <a:bodyPr/>
          <a:lstStyle/>
          <a:p>
            <a:r>
              <a:rPr lang="en-US" sz="4500" b="1" dirty="0" smtClean="0">
                <a:latin typeface="+mn-lt"/>
              </a:rPr>
              <a:t>Achieving Fellowship</a:t>
            </a:r>
            <a:endParaRPr lang="en-US" sz="4500" b="1" dirty="0">
              <a:latin typeface="+mn-lt"/>
            </a:endParaRPr>
          </a:p>
        </p:txBody>
      </p:sp>
      <p:sp>
        <p:nvSpPr>
          <p:cNvPr id="8" name="Content Placeholder 2"/>
          <p:cNvSpPr txBox="1">
            <a:spLocks/>
          </p:cNvSpPr>
          <p:nvPr/>
        </p:nvSpPr>
        <p:spPr bwMode="auto">
          <a:xfrm>
            <a:off x="838200" y="1798637"/>
            <a:ext cx="6400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300" b="0" i="0" u="none" strike="noStrike" kern="1200" cap="none" spc="0" normalizeH="0" baseline="0" noProof="0" dirty="0" smtClean="0">
                <a:ln>
                  <a:noFill/>
                </a:ln>
                <a:solidFill>
                  <a:schemeClr val="tx1"/>
                </a:solidFill>
                <a:effectLst/>
                <a:uLnTx/>
                <a:uFillTx/>
                <a:latin typeface="+mn-lt"/>
                <a:ea typeface="ＭＳ Ｐゴシック" charset="0"/>
                <a:cs typeface="+mn-cs"/>
              </a:rPr>
              <a:t>State License Requirement 	</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300" b="0" i="0" u="none" strike="noStrike" kern="1200" cap="none" spc="0" normalizeH="0" baseline="0" noProof="0" dirty="0" smtClean="0">
                <a:ln>
                  <a:noFill/>
                </a:ln>
                <a:solidFill>
                  <a:schemeClr val="tx1"/>
                </a:solidFill>
                <a:effectLst/>
                <a:uLnTx/>
                <a:uFillTx/>
                <a:latin typeface="+mn-lt"/>
                <a:ea typeface="ＭＳ Ｐゴシック" charset="0"/>
                <a:cs typeface="+mn-cs"/>
              </a:rPr>
              <a:t>12</a:t>
            </a:r>
            <a:r>
              <a:rPr kumimoji="0" lang="en-US" sz="2400" b="0" i="0" u="none" strike="noStrike" kern="1200" cap="none" spc="0" normalizeH="0" baseline="0" noProof="0" dirty="0" smtClean="0">
                <a:ln>
                  <a:noFill/>
                </a:ln>
                <a:solidFill>
                  <a:schemeClr val="tx1"/>
                </a:solidFill>
                <a:effectLst/>
                <a:uLnTx/>
                <a:uFillTx/>
                <a:latin typeface="+mn-lt"/>
                <a:ea typeface="ＭＳ Ｐゴシック" charset="0"/>
                <a:cs typeface="+mn-cs"/>
              </a:rPr>
              <a:t>–</a:t>
            </a:r>
            <a:r>
              <a:rPr kumimoji="0" lang="en-US" sz="2300" b="0" i="0" u="none" strike="noStrike" kern="1200" cap="none" spc="0" normalizeH="0" baseline="0" noProof="0" dirty="0" smtClean="0">
                <a:ln>
                  <a:noFill/>
                </a:ln>
                <a:solidFill>
                  <a:schemeClr val="tx1"/>
                </a:solidFill>
                <a:effectLst/>
                <a:uLnTx/>
                <a:uFillTx/>
                <a:latin typeface="+mn-lt"/>
                <a:ea typeface="ＭＳ Ｐゴシック" charset="0"/>
                <a:cs typeface="+mn-cs"/>
              </a:rPr>
              <a:t>25 continuing education hours per year</a:t>
            </a:r>
          </a:p>
          <a:p>
            <a:pPr marL="342900" marR="0" lvl="0" indent="-342900" algn="l" defTabSz="914400" rtl="0" eaLnBrk="1" fontAlgn="base" latinLnBrk="0" hangingPunct="1">
              <a:lnSpc>
                <a:spcPct val="100000"/>
              </a:lnSpc>
              <a:spcBef>
                <a:spcPts val="1800"/>
              </a:spcBef>
              <a:spcAft>
                <a:spcPct val="0"/>
              </a:spcAft>
              <a:buClrTx/>
              <a:buSzTx/>
              <a:buFont typeface="Arial" charset="0"/>
              <a:buChar char="•"/>
              <a:tabLst/>
              <a:defRPr/>
            </a:pPr>
            <a:r>
              <a:rPr kumimoji="0" lang="en-US" sz="2300" b="0" i="0" u="none" strike="noStrike" kern="1200" cap="none" spc="0" normalizeH="0" baseline="0" noProof="0" dirty="0" smtClean="0">
                <a:ln>
                  <a:noFill/>
                </a:ln>
                <a:solidFill>
                  <a:schemeClr val="tx1"/>
                </a:solidFill>
                <a:effectLst/>
                <a:uLnTx/>
                <a:uFillTx/>
                <a:latin typeface="+mn-lt"/>
                <a:ea typeface="ＭＳ Ｐゴシック" charset="0"/>
                <a:cs typeface="+mn-cs"/>
              </a:rPr>
              <a:t>Fellowship Award</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300" b="0" i="0" u="none" strike="noStrike" kern="1200" cap="none" spc="0" normalizeH="0" baseline="0" noProof="0" dirty="0" smtClean="0">
                <a:ln>
                  <a:noFill/>
                </a:ln>
                <a:solidFill>
                  <a:schemeClr val="tx1"/>
                </a:solidFill>
                <a:effectLst/>
                <a:uLnTx/>
                <a:uFillTx/>
                <a:latin typeface="+mn-lt"/>
                <a:ea typeface="ＭＳ Ｐゴシック" charset="0"/>
                <a:cs typeface="+mn-cs"/>
              </a:rPr>
              <a:t>500 continuing education hours</a:t>
            </a:r>
          </a:p>
          <a:p>
            <a:pPr marL="342900" marR="0" lvl="0" indent="-342900" algn="l" defTabSz="914400" rtl="0" eaLnBrk="1" fontAlgn="base" latinLnBrk="0" hangingPunct="1">
              <a:lnSpc>
                <a:spcPct val="100000"/>
              </a:lnSpc>
              <a:spcBef>
                <a:spcPts val="1800"/>
              </a:spcBef>
              <a:spcAft>
                <a:spcPts val="0"/>
              </a:spcAft>
              <a:buClrTx/>
              <a:buSzTx/>
              <a:buFont typeface="Arial" charset="0"/>
              <a:buChar char="•"/>
              <a:tabLst/>
              <a:defRPr/>
            </a:pPr>
            <a:r>
              <a:rPr kumimoji="0" lang="en-US" sz="2300" b="0" i="0" u="none" strike="noStrike" kern="1200" cap="none" spc="0" normalizeH="0" baseline="0" noProof="0" dirty="0" smtClean="0">
                <a:ln>
                  <a:noFill/>
                </a:ln>
                <a:solidFill>
                  <a:schemeClr val="tx1"/>
                </a:solidFill>
                <a:effectLst/>
                <a:uLnTx/>
                <a:uFillTx/>
                <a:latin typeface="+mn-lt"/>
                <a:ea typeface="ＭＳ Ｐゴシック" charset="0"/>
                <a:cs typeface="+mn-cs"/>
              </a:rPr>
              <a:t>Takes between 20</a:t>
            </a:r>
            <a:r>
              <a:rPr kumimoji="0" lang="en-US" sz="2400" b="0" i="0" u="none" strike="noStrike" kern="1200" cap="none" spc="0" normalizeH="0" baseline="0" noProof="0" dirty="0" smtClean="0">
                <a:ln>
                  <a:noFill/>
                </a:ln>
                <a:solidFill>
                  <a:schemeClr val="tx1"/>
                </a:solidFill>
                <a:effectLst/>
                <a:uLnTx/>
                <a:uFillTx/>
                <a:latin typeface="+mn-lt"/>
                <a:ea typeface="ＭＳ Ｐゴシック" charset="0"/>
                <a:cs typeface="+mn-cs"/>
              </a:rPr>
              <a:t>–</a:t>
            </a:r>
            <a:r>
              <a:rPr lang="en-US" sz="2300" dirty="0" smtClean="0">
                <a:latin typeface="+mn-lt"/>
                <a:ea typeface="ＭＳ Ｐゴシック" charset="0"/>
              </a:rPr>
              <a:t>4</a:t>
            </a:r>
            <a:r>
              <a:rPr kumimoji="0" lang="en-US" sz="2300" b="0" i="0" u="none" strike="noStrike" kern="1200" cap="none" spc="0" normalizeH="0" baseline="0" noProof="0" dirty="0" smtClean="0">
                <a:ln>
                  <a:noFill/>
                </a:ln>
                <a:solidFill>
                  <a:schemeClr val="tx1"/>
                </a:solidFill>
                <a:effectLst/>
                <a:uLnTx/>
                <a:uFillTx/>
                <a:latin typeface="+mn-lt"/>
                <a:ea typeface="ＭＳ Ｐゴシック" charset="0"/>
                <a:cs typeface="+mn-cs"/>
              </a:rPr>
              <a:t>0 years to reach Fellowship</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300" b="0" i="0" u="none" strike="noStrike" kern="1200" cap="none" spc="0" normalizeH="0" baseline="0" noProof="0" dirty="0" smtClean="0">
                <a:ln>
                  <a:noFill/>
                </a:ln>
                <a:solidFill>
                  <a:schemeClr val="tx1"/>
                </a:solidFill>
                <a:effectLst/>
                <a:uLnTx/>
                <a:uFillTx/>
                <a:latin typeface="+mn-lt"/>
                <a:ea typeface="ＭＳ Ｐゴシック" charset="0"/>
                <a:cs typeface="+mn-cs"/>
              </a:rPr>
              <a:t>500 / 12 = 41.67 years</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300" b="0" i="0" u="none" strike="noStrike" kern="1200" cap="none" spc="0" normalizeH="0" baseline="0" noProof="0" dirty="0" smtClean="0">
                <a:ln>
                  <a:noFill/>
                </a:ln>
                <a:solidFill>
                  <a:schemeClr val="tx1"/>
                </a:solidFill>
                <a:effectLst/>
                <a:uLnTx/>
                <a:uFillTx/>
                <a:latin typeface="+mn-lt"/>
                <a:ea typeface="ＭＳ Ｐゴシック" charset="0"/>
                <a:cs typeface="+mn-cs"/>
              </a:rPr>
              <a:t>500 / 25 = 20 years</a:t>
            </a:r>
          </a:p>
        </p:txBody>
      </p:sp>
    </p:spTree>
    <p:extLst>
      <p:ext uri="{BB962C8B-B14F-4D97-AF65-F5344CB8AC3E}">
        <p14:creationId xmlns:p14="http://schemas.microsoft.com/office/powerpoint/2010/main" val="1433580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18" presetClass="entr" presetSubtype="12" fill="hold" nodeType="after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strips(downLeft)">
                                      <p:cBhvr>
                                        <p:cTn id="13" dur="500"/>
                                        <p:tgtEl>
                                          <p:spTgt spid="8">
                                            <p:txEl>
                                              <p:pRg st="0" end="0"/>
                                            </p:txEl>
                                          </p:spTgt>
                                        </p:tgtEl>
                                      </p:cBhvr>
                                    </p:animEffect>
                                  </p:childTnLst>
                                </p:cTn>
                              </p:par>
                              <p:par>
                                <p:cTn id="14" presetID="18" presetClass="entr" presetSubtype="12" fill="hold" nodeType="with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strips(downLeft)">
                                      <p:cBhvr>
                                        <p:cTn id="16" dur="500"/>
                                        <p:tgtEl>
                                          <p:spTgt spid="8">
                                            <p:txEl>
                                              <p:pRg st="1" end="1"/>
                                            </p:txEl>
                                          </p:spTgt>
                                        </p:tgtEl>
                                      </p:cBhvr>
                                    </p:animEffect>
                                  </p:childTnLst>
                                </p:cTn>
                              </p:par>
                              <p:par>
                                <p:cTn id="17" presetID="18" presetClass="entr" presetSubtype="12" fill="hold"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strips(downLeft)">
                                      <p:cBhvr>
                                        <p:cTn id="19" dur="500"/>
                                        <p:tgtEl>
                                          <p:spTgt spid="8">
                                            <p:txEl>
                                              <p:pRg st="2" end="2"/>
                                            </p:txEl>
                                          </p:spTgt>
                                        </p:tgtEl>
                                      </p:cBhvr>
                                    </p:animEffect>
                                  </p:childTnLst>
                                </p:cTn>
                              </p:par>
                              <p:par>
                                <p:cTn id="20" presetID="18" presetClass="entr" presetSubtype="12" fill="hold" nodeType="with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strips(downLeft)">
                                      <p:cBhvr>
                                        <p:cTn id="22" dur="500"/>
                                        <p:tgtEl>
                                          <p:spTgt spid="8">
                                            <p:txEl>
                                              <p:pRg st="3" end="3"/>
                                            </p:txEl>
                                          </p:spTgt>
                                        </p:tgtEl>
                                      </p:cBhvr>
                                    </p:animEffect>
                                  </p:childTnLst>
                                </p:cTn>
                              </p:par>
                              <p:par>
                                <p:cTn id="23" presetID="18" presetClass="entr" presetSubtype="12" fill="hold" nodeType="with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Effect transition="in" filter="strips(downLeft)">
                                      <p:cBhvr>
                                        <p:cTn id="25" dur="500"/>
                                        <p:tgtEl>
                                          <p:spTgt spid="8">
                                            <p:txEl>
                                              <p:pRg st="4" end="4"/>
                                            </p:txEl>
                                          </p:spTgt>
                                        </p:tgtEl>
                                      </p:cBhvr>
                                    </p:animEffect>
                                  </p:childTnLst>
                                </p:cTn>
                              </p:par>
                              <p:par>
                                <p:cTn id="26" presetID="18" presetClass="entr" presetSubtype="12" fill="hold" nodeType="withEffect">
                                  <p:stCondLst>
                                    <p:cond delay="0"/>
                                  </p:stCondLst>
                                  <p:childTnLst>
                                    <p:set>
                                      <p:cBhvr>
                                        <p:cTn id="27" dur="1" fill="hold">
                                          <p:stCondLst>
                                            <p:cond delay="0"/>
                                          </p:stCondLst>
                                        </p:cTn>
                                        <p:tgtEl>
                                          <p:spTgt spid="8">
                                            <p:txEl>
                                              <p:pRg st="5" end="5"/>
                                            </p:txEl>
                                          </p:spTgt>
                                        </p:tgtEl>
                                        <p:attrNameLst>
                                          <p:attrName>style.visibility</p:attrName>
                                        </p:attrNameLst>
                                      </p:cBhvr>
                                      <p:to>
                                        <p:strVal val="visible"/>
                                      </p:to>
                                    </p:set>
                                    <p:animEffect transition="in" filter="strips(downLeft)">
                                      <p:cBhvr>
                                        <p:cTn id="28" dur="500"/>
                                        <p:tgtEl>
                                          <p:spTgt spid="8">
                                            <p:txEl>
                                              <p:pRg st="5" end="5"/>
                                            </p:txEl>
                                          </p:spTgt>
                                        </p:tgtEl>
                                      </p:cBhvr>
                                    </p:animEffect>
                                  </p:childTnLst>
                                </p:cTn>
                              </p:par>
                              <p:par>
                                <p:cTn id="29" presetID="18" presetClass="entr" presetSubtype="12" fill="hold" nodeType="with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animEffect transition="in" filter="strips(downLeft)">
                                      <p:cBhvr>
                                        <p:cTn id="31"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1219200"/>
            <a:ext cx="8229600" cy="685800"/>
          </a:xfrm>
        </p:spPr>
        <p:txBody>
          <a:bodyPr>
            <a:normAutofit fontScale="90000"/>
          </a:bodyPr>
          <a:lstStyle/>
          <a:p>
            <a:pPr eaLnBrk="1" fontAlgn="auto" hangingPunct="1">
              <a:spcAft>
                <a:spcPts val="0"/>
              </a:spcAft>
              <a:defRPr/>
            </a:pPr>
            <a:r>
              <a:rPr lang="en-US" dirty="0" smtClean="0"/>
              <a:t/>
            </a:r>
            <a:br>
              <a:rPr lang="en-US" dirty="0" smtClean="0"/>
            </a:br>
            <a:endParaRPr lang="en-US" dirty="0"/>
          </a:p>
        </p:txBody>
      </p:sp>
      <p:sp>
        <p:nvSpPr>
          <p:cNvPr id="22531" name="Rectangle 3"/>
          <p:cNvSpPr>
            <a:spLocks noGrp="1" noChangeArrowheads="1"/>
          </p:cNvSpPr>
          <p:nvPr>
            <p:ph idx="1"/>
          </p:nvPr>
        </p:nvSpPr>
        <p:spPr>
          <a:xfrm>
            <a:off x="457200" y="609600"/>
            <a:ext cx="8229600" cy="4038600"/>
          </a:xfrm>
        </p:spPr>
        <p:txBody>
          <a:bodyPr>
            <a:normAutofit/>
          </a:bodyPr>
          <a:lstStyle/>
          <a:p>
            <a:pPr marL="0" indent="0" algn="ctr" fontAlgn="auto">
              <a:spcAft>
                <a:spcPts val="0"/>
              </a:spcAft>
              <a:buClr>
                <a:schemeClr val="accent3"/>
              </a:buClr>
              <a:buNone/>
              <a:defRPr/>
            </a:pPr>
            <a:r>
              <a:rPr lang="en-US" sz="4500" b="1" dirty="0" smtClean="0"/>
              <a:t>Begin with the End in Mind</a:t>
            </a:r>
            <a:r>
              <a:rPr lang="en-US" sz="2400" b="1" dirty="0" smtClean="0"/>
              <a:t/>
            </a:r>
            <a:br>
              <a:rPr lang="en-US" sz="2400" b="1" dirty="0" smtClean="0"/>
            </a:br>
            <a:r>
              <a:rPr lang="en-US" sz="2400" b="1" dirty="0" smtClean="0"/>
              <a:t/>
            </a:r>
            <a:br>
              <a:rPr lang="en-US" sz="2400" b="1" dirty="0" smtClean="0"/>
            </a:br>
            <a:r>
              <a:rPr lang="en-US" sz="2400" b="1" dirty="0" smtClean="0"/>
              <a:t/>
            </a:r>
            <a:br>
              <a:rPr lang="en-US" sz="2400" b="1" dirty="0" smtClean="0"/>
            </a:br>
            <a:endParaRPr lang="en-US" sz="2400" b="1" dirty="0" smtClean="0"/>
          </a:p>
          <a:p>
            <a:pPr marL="339725" indent="0" fontAlgn="auto">
              <a:spcAft>
                <a:spcPts val="0"/>
              </a:spcAft>
              <a:buClr>
                <a:schemeClr val="accent3"/>
              </a:buClr>
              <a:buNone/>
              <a:defRPr/>
            </a:pPr>
            <a:r>
              <a:rPr lang="en-US" sz="2400" b="1" dirty="0" smtClean="0"/>
              <a:t/>
            </a:r>
            <a:br>
              <a:rPr lang="en-US" sz="2400" b="1" dirty="0" smtClean="0"/>
            </a:br>
            <a:r>
              <a:rPr lang="en-US" b="1" i="1" dirty="0" smtClean="0"/>
              <a:t>Think what you wanted when you were 16.</a:t>
            </a:r>
          </a:p>
          <a:p>
            <a:pPr marL="392113" indent="-273050" eaLnBrk="1" fontAlgn="auto" hangingPunct="1">
              <a:spcAft>
                <a:spcPts val="0"/>
              </a:spcAft>
              <a:buClr>
                <a:schemeClr val="accent3"/>
              </a:buClr>
              <a:buFont typeface="Wingdings 2"/>
              <a:buChar char=""/>
              <a:defRPr/>
            </a:pPr>
            <a:r>
              <a:rPr lang="en-US" sz="2400" b="1" i="1" dirty="0" smtClean="0"/>
              <a:t>Who did you dream of becoming?</a:t>
            </a:r>
            <a:endParaRPr lang="en-US" sz="2400" dirty="0" smtClean="0"/>
          </a:p>
          <a:p>
            <a:pPr marL="274320" indent="-274320" eaLnBrk="1" fontAlgn="auto" hangingPunct="1">
              <a:spcAft>
                <a:spcPts val="0"/>
              </a:spcAft>
              <a:buClr>
                <a:schemeClr val="accent3"/>
              </a:buClr>
              <a:buFont typeface="Wingdings 2"/>
              <a:buChar char=""/>
              <a:defRPr/>
            </a:pPr>
            <a:endParaRPr lang="en-US"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descr="FMAGD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0" y="685800"/>
            <a:ext cx="3962400" cy="2769772"/>
          </a:xfrm>
          <a:prstGeom prst="roundRect">
            <a:avLst>
              <a:gd name="adj" fmla="val 8594"/>
            </a:avLst>
          </a:prstGeom>
          <a:solidFill>
            <a:srgbClr val="FFFFFF">
              <a:shade val="85000"/>
            </a:srgbClr>
          </a:solidFill>
          <a:ln>
            <a:noFill/>
          </a:ln>
          <a:effectLst/>
        </p:spPr>
      </p:pic>
      <p:sp>
        <p:nvSpPr>
          <p:cNvPr id="11271" name="Text Box 7"/>
          <p:cNvSpPr txBox="1">
            <a:spLocks noChangeArrowheads="1"/>
          </p:cNvSpPr>
          <p:nvPr/>
        </p:nvSpPr>
        <p:spPr bwMode="auto">
          <a:xfrm>
            <a:off x="381000" y="609600"/>
            <a:ext cx="4191000" cy="1449906"/>
          </a:xfrm>
          <a:prstGeom prst="rect">
            <a:avLst/>
          </a:prstGeom>
          <a:noFill/>
          <a:ln w="9525">
            <a:noFill/>
            <a:miter lim="800000"/>
            <a:headEnd/>
            <a:tailEnd/>
          </a:ln>
        </p:spPr>
        <p:txBody>
          <a:bodyPr wrap="square" lIns="64284" tIns="32142" rIns="64284" bIns="32142">
            <a:spAutoFit/>
          </a:bodyPr>
          <a:lstStyle/>
          <a:p>
            <a:pPr algn="ctr" eaLnBrk="0" hangingPunct="0">
              <a:spcBef>
                <a:spcPct val="50000"/>
              </a:spcBef>
            </a:pPr>
            <a:r>
              <a:rPr lang="en-US" sz="4500" b="1" dirty="0" smtClean="0">
                <a:latin typeface="+mn-lt"/>
              </a:rPr>
              <a:t>AGD Mastership Award (MAGD)</a:t>
            </a:r>
            <a:endParaRPr lang="en-US" sz="4500" b="1" dirty="0">
              <a:latin typeface="+mn-lt"/>
            </a:endParaRPr>
          </a:p>
        </p:txBody>
      </p:sp>
      <p:sp>
        <p:nvSpPr>
          <p:cNvPr id="11272" name="Text Box 8"/>
          <p:cNvSpPr txBox="1">
            <a:spLocks noChangeArrowheads="1"/>
          </p:cNvSpPr>
          <p:nvPr/>
        </p:nvSpPr>
        <p:spPr bwMode="auto">
          <a:xfrm>
            <a:off x="609600" y="2819400"/>
            <a:ext cx="3810000" cy="1988515"/>
          </a:xfrm>
          <a:prstGeom prst="rect">
            <a:avLst/>
          </a:prstGeom>
          <a:noFill/>
          <a:ln w="9525">
            <a:noFill/>
            <a:miter lim="800000"/>
            <a:headEnd/>
            <a:tailEnd/>
          </a:ln>
        </p:spPr>
        <p:txBody>
          <a:bodyPr wrap="square" lIns="64284" tIns="32142" rIns="64284" bIns="32142">
            <a:spAutoFit/>
          </a:bodyPr>
          <a:lstStyle/>
          <a:p>
            <a:pPr eaLnBrk="0" hangingPunct="0">
              <a:spcBef>
                <a:spcPct val="50000"/>
              </a:spcBef>
              <a:buFont typeface="Arial"/>
              <a:buChar char="•"/>
            </a:pPr>
            <a:r>
              <a:rPr lang="en-US" sz="2500" dirty="0">
                <a:latin typeface="+mn-lt"/>
                <a:sym typeface="Wingdings" pitchFamily="2" charset="2"/>
              </a:rPr>
              <a:t>  Become </a:t>
            </a:r>
            <a:r>
              <a:rPr lang="en-US" sz="2500" dirty="0" smtClean="0">
                <a:latin typeface="+mn-lt"/>
                <a:sym typeface="Wingdings" pitchFamily="2" charset="2"/>
              </a:rPr>
              <a:t>an AGD </a:t>
            </a:r>
            <a:r>
              <a:rPr lang="en-US" sz="2500" dirty="0">
                <a:latin typeface="+mn-lt"/>
                <a:sym typeface="Wingdings" pitchFamily="2" charset="2"/>
              </a:rPr>
              <a:t>Fellow</a:t>
            </a:r>
          </a:p>
          <a:p>
            <a:pPr eaLnBrk="0" hangingPunct="0">
              <a:spcBef>
                <a:spcPct val="50000"/>
              </a:spcBef>
              <a:buFont typeface="Arial"/>
              <a:buChar char="•"/>
            </a:pPr>
            <a:r>
              <a:rPr lang="en-US" sz="2500" dirty="0">
                <a:latin typeface="+mn-lt"/>
                <a:sym typeface="Wingdings" pitchFamily="2" charset="2"/>
              </a:rPr>
              <a:t>  </a:t>
            </a:r>
            <a:r>
              <a:rPr lang="en-US" sz="2500" dirty="0" smtClean="0">
                <a:latin typeface="+mn-lt"/>
                <a:sym typeface="Wingdings" pitchFamily="2" charset="2"/>
              </a:rPr>
              <a:t>Earn 1,100 </a:t>
            </a:r>
            <a:r>
              <a:rPr lang="en-US" sz="2500" dirty="0">
                <a:latin typeface="+mn-lt"/>
                <a:sym typeface="Wingdings" pitchFamily="2" charset="2"/>
              </a:rPr>
              <a:t>CE </a:t>
            </a:r>
            <a:r>
              <a:rPr lang="en-US" sz="2500" dirty="0" smtClean="0">
                <a:latin typeface="+mn-lt"/>
                <a:sym typeface="Wingdings" pitchFamily="2" charset="2"/>
              </a:rPr>
              <a:t>hours</a:t>
            </a:r>
          </a:p>
          <a:p>
            <a:pPr eaLnBrk="0" hangingPunct="0">
              <a:spcBef>
                <a:spcPts val="0"/>
              </a:spcBef>
            </a:pPr>
            <a:r>
              <a:rPr lang="en-US" sz="2500" dirty="0" smtClean="0">
                <a:latin typeface="+mn-lt"/>
                <a:sym typeface="Wingdings" pitchFamily="2" charset="2"/>
              </a:rPr>
              <a:t>    (400 participation</a:t>
            </a:r>
            <a:r>
              <a:rPr lang="en-US" sz="2500" dirty="0">
                <a:latin typeface="+mn-lt"/>
                <a:sym typeface="Wingdings" pitchFamily="2" charset="2"/>
              </a:rPr>
              <a:t>)</a:t>
            </a:r>
          </a:p>
          <a:p>
            <a:pPr eaLnBrk="0" hangingPunct="0">
              <a:spcBef>
                <a:spcPct val="50000"/>
              </a:spcBef>
              <a:buFont typeface="Arial"/>
              <a:buChar char="•"/>
            </a:pPr>
            <a:r>
              <a:rPr lang="en-US" sz="2500" dirty="0">
                <a:latin typeface="+mn-lt"/>
                <a:sym typeface="Wingdings" pitchFamily="2" charset="2"/>
              </a:rPr>
              <a:t>  Attend Convocation</a:t>
            </a:r>
            <a:endParaRPr lang="en-US" sz="2500" dirty="0">
              <a:latin typeface="+mn-lt"/>
            </a:endParaRPr>
          </a:p>
        </p:txBody>
      </p:sp>
      <p:pic>
        <p:nvPicPr>
          <p:cNvPr id="11269" name="Picture 5" descr="Mastership"/>
          <p:cNvPicPr>
            <a:picLocks noChangeAspect="1" noChangeArrowheads="1"/>
          </p:cNvPicPr>
          <p:nvPr/>
        </p:nvPicPr>
        <p:blipFill>
          <a:blip r:embed="rId4"/>
          <a:srcRect/>
          <a:stretch>
            <a:fillRect/>
          </a:stretch>
        </p:blipFill>
        <p:spPr bwMode="auto">
          <a:xfrm>
            <a:off x="5257800" y="3048000"/>
            <a:ext cx="2595191" cy="2398737"/>
          </a:xfrm>
          <a:prstGeom prst="rect">
            <a:avLst/>
          </a:prstGeom>
          <a:noFill/>
          <a:ln w="9525">
            <a:noFill/>
            <a:miter lim="800000"/>
            <a:headEnd/>
            <a:tailEnd/>
          </a:ln>
        </p:spPr>
      </p:pic>
    </p:spTree>
    <p:extLst>
      <p:ext uri="{BB962C8B-B14F-4D97-AF65-F5344CB8AC3E}">
        <p14:creationId xmlns:p14="http://schemas.microsoft.com/office/powerpoint/2010/main" val="3001854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1270"/>
                                        </p:tgtEl>
                                        <p:attrNameLst>
                                          <p:attrName>style.visibility</p:attrName>
                                        </p:attrNameLst>
                                      </p:cBhvr>
                                      <p:to>
                                        <p:strVal val="visible"/>
                                      </p:to>
                                    </p:set>
                                    <p:anim calcmode="lin" valueType="num">
                                      <p:cBhvr>
                                        <p:cTn id="7" dur="2000" fill="hold"/>
                                        <p:tgtEl>
                                          <p:spTgt spid="11270"/>
                                        </p:tgtEl>
                                        <p:attrNameLst>
                                          <p:attrName>ppt_w</p:attrName>
                                        </p:attrNameLst>
                                      </p:cBhvr>
                                      <p:tavLst>
                                        <p:tav tm="0">
                                          <p:val>
                                            <p:fltVal val="0"/>
                                          </p:val>
                                        </p:tav>
                                        <p:tav tm="100000">
                                          <p:val>
                                            <p:strVal val="#ppt_w"/>
                                          </p:val>
                                        </p:tav>
                                      </p:tavLst>
                                    </p:anim>
                                    <p:anim calcmode="lin" valueType="num">
                                      <p:cBhvr>
                                        <p:cTn id="8" dur="2000" fill="hold"/>
                                        <p:tgtEl>
                                          <p:spTgt spid="11270"/>
                                        </p:tgtEl>
                                        <p:attrNameLst>
                                          <p:attrName>ppt_h</p:attrName>
                                        </p:attrNameLst>
                                      </p:cBhvr>
                                      <p:tavLst>
                                        <p:tav tm="0">
                                          <p:val>
                                            <p:fltVal val="0"/>
                                          </p:val>
                                        </p:tav>
                                        <p:tav tm="100000">
                                          <p:val>
                                            <p:strVal val="#ppt_h"/>
                                          </p:val>
                                        </p:tav>
                                      </p:tavLst>
                                    </p:anim>
                                    <p:animEffect transition="in" filter="fade">
                                      <p:cBhvr>
                                        <p:cTn id="9" dur="2000"/>
                                        <p:tgtEl>
                                          <p:spTgt spid="11270"/>
                                        </p:tgtEl>
                                      </p:cBhvr>
                                    </p:animEffect>
                                  </p:childTnLst>
                                </p:cTn>
                              </p:par>
                            </p:childTnLst>
                          </p:cTn>
                        </p:par>
                        <p:par>
                          <p:cTn id="10" fill="hold">
                            <p:stCondLst>
                              <p:cond delay="2000"/>
                            </p:stCondLst>
                            <p:childTnLst>
                              <p:par>
                                <p:cTn id="11" presetID="53" presetClass="entr" presetSubtype="0" fill="hold" nodeType="afterEffect">
                                  <p:stCondLst>
                                    <p:cond delay="0"/>
                                  </p:stCondLst>
                                  <p:childTnLst>
                                    <p:set>
                                      <p:cBhvr>
                                        <p:cTn id="12" dur="1" fill="hold">
                                          <p:stCondLst>
                                            <p:cond delay="0"/>
                                          </p:stCondLst>
                                        </p:cTn>
                                        <p:tgtEl>
                                          <p:spTgt spid="11269"/>
                                        </p:tgtEl>
                                        <p:attrNameLst>
                                          <p:attrName>style.visibility</p:attrName>
                                        </p:attrNameLst>
                                      </p:cBhvr>
                                      <p:to>
                                        <p:strVal val="visible"/>
                                      </p:to>
                                    </p:set>
                                    <p:anim calcmode="lin" valueType="num">
                                      <p:cBhvr>
                                        <p:cTn id="13" dur="1000" fill="hold"/>
                                        <p:tgtEl>
                                          <p:spTgt spid="11269"/>
                                        </p:tgtEl>
                                        <p:attrNameLst>
                                          <p:attrName>ppt_w</p:attrName>
                                        </p:attrNameLst>
                                      </p:cBhvr>
                                      <p:tavLst>
                                        <p:tav tm="0">
                                          <p:val>
                                            <p:fltVal val="0"/>
                                          </p:val>
                                        </p:tav>
                                        <p:tav tm="100000">
                                          <p:val>
                                            <p:strVal val="#ppt_w"/>
                                          </p:val>
                                        </p:tav>
                                      </p:tavLst>
                                    </p:anim>
                                    <p:anim calcmode="lin" valueType="num">
                                      <p:cBhvr>
                                        <p:cTn id="14" dur="1000" fill="hold"/>
                                        <p:tgtEl>
                                          <p:spTgt spid="11269"/>
                                        </p:tgtEl>
                                        <p:attrNameLst>
                                          <p:attrName>ppt_h</p:attrName>
                                        </p:attrNameLst>
                                      </p:cBhvr>
                                      <p:tavLst>
                                        <p:tav tm="0">
                                          <p:val>
                                            <p:fltVal val="0"/>
                                          </p:val>
                                        </p:tav>
                                        <p:tav tm="100000">
                                          <p:val>
                                            <p:strVal val="#ppt_h"/>
                                          </p:val>
                                        </p:tav>
                                      </p:tavLst>
                                    </p:anim>
                                    <p:animEffect transition="in" filter="fade">
                                      <p:cBhvr>
                                        <p:cTn id="15" dur="1000"/>
                                        <p:tgtEl>
                                          <p:spTgt spid="11269"/>
                                        </p:tgtEl>
                                      </p:cBhvr>
                                    </p:animEffect>
                                  </p:childTnLst>
                                </p:cTn>
                              </p:par>
                            </p:childTnLst>
                          </p:cTn>
                        </p:par>
                        <p:par>
                          <p:cTn id="16" fill="hold">
                            <p:stCondLst>
                              <p:cond delay="3000"/>
                            </p:stCondLst>
                            <p:childTnLst>
                              <p:par>
                                <p:cTn id="17" presetID="53" presetClass="entr" presetSubtype="0" fill="hold" grpId="0" nodeType="afterEffect">
                                  <p:stCondLst>
                                    <p:cond delay="0"/>
                                  </p:stCondLst>
                                  <p:childTnLst>
                                    <p:set>
                                      <p:cBhvr>
                                        <p:cTn id="18" dur="1" fill="hold">
                                          <p:stCondLst>
                                            <p:cond delay="0"/>
                                          </p:stCondLst>
                                        </p:cTn>
                                        <p:tgtEl>
                                          <p:spTgt spid="11271"/>
                                        </p:tgtEl>
                                        <p:attrNameLst>
                                          <p:attrName>style.visibility</p:attrName>
                                        </p:attrNameLst>
                                      </p:cBhvr>
                                      <p:to>
                                        <p:strVal val="visible"/>
                                      </p:to>
                                    </p:set>
                                    <p:anim calcmode="lin" valueType="num">
                                      <p:cBhvr>
                                        <p:cTn id="19" dur="1000" fill="hold"/>
                                        <p:tgtEl>
                                          <p:spTgt spid="11271"/>
                                        </p:tgtEl>
                                        <p:attrNameLst>
                                          <p:attrName>ppt_w</p:attrName>
                                        </p:attrNameLst>
                                      </p:cBhvr>
                                      <p:tavLst>
                                        <p:tav tm="0">
                                          <p:val>
                                            <p:fltVal val="0"/>
                                          </p:val>
                                        </p:tav>
                                        <p:tav tm="100000">
                                          <p:val>
                                            <p:strVal val="#ppt_w"/>
                                          </p:val>
                                        </p:tav>
                                      </p:tavLst>
                                    </p:anim>
                                    <p:anim calcmode="lin" valueType="num">
                                      <p:cBhvr>
                                        <p:cTn id="20" dur="1000" fill="hold"/>
                                        <p:tgtEl>
                                          <p:spTgt spid="11271"/>
                                        </p:tgtEl>
                                        <p:attrNameLst>
                                          <p:attrName>ppt_h</p:attrName>
                                        </p:attrNameLst>
                                      </p:cBhvr>
                                      <p:tavLst>
                                        <p:tav tm="0">
                                          <p:val>
                                            <p:fltVal val="0"/>
                                          </p:val>
                                        </p:tav>
                                        <p:tav tm="100000">
                                          <p:val>
                                            <p:strVal val="#ppt_h"/>
                                          </p:val>
                                        </p:tav>
                                      </p:tavLst>
                                    </p:anim>
                                    <p:animEffect transition="in" filter="fade">
                                      <p:cBhvr>
                                        <p:cTn id="21" dur="1000"/>
                                        <p:tgtEl>
                                          <p:spTgt spid="11271"/>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11272"/>
                                        </p:tgtEl>
                                        <p:attrNameLst>
                                          <p:attrName>style.visibility</p:attrName>
                                        </p:attrNameLst>
                                      </p:cBhvr>
                                      <p:to>
                                        <p:strVal val="visible"/>
                                      </p:to>
                                    </p:set>
                                    <p:anim calcmode="lin" valueType="num">
                                      <p:cBhvr>
                                        <p:cTn id="24" dur="1000" fill="hold"/>
                                        <p:tgtEl>
                                          <p:spTgt spid="11272"/>
                                        </p:tgtEl>
                                        <p:attrNameLst>
                                          <p:attrName>ppt_w</p:attrName>
                                        </p:attrNameLst>
                                      </p:cBhvr>
                                      <p:tavLst>
                                        <p:tav tm="0">
                                          <p:val>
                                            <p:fltVal val="0"/>
                                          </p:val>
                                        </p:tav>
                                        <p:tav tm="100000">
                                          <p:val>
                                            <p:strVal val="#ppt_w"/>
                                          </p:val>
                                        </p:tav>
                                      </p:tavLst>
                                    </p:anim>
                                    <p:anim calcmode="lin" valueType="num">
                                      <p:cBhvr>
                                        <p:cTn id="25" dur="1000" fill="hold"/>
                                        <p:tgtEl>
                                          <p:spTgt spid="11272"/>
                                        </p:tgtEl>
                                        <p:attrNameLst>
                                          <p:attrName>ppt_h</p:attrName>
                                        </p:attrNameLst>
                                      </p:cBhvr>
                                      <p:tavLst>
                                        <p:tav tm="0">
                                          <p:val>
                                            <p:fltVal val="0"/>
                                          </p:val>
                                        </p:tav>
                                        <p:tav tm="100000">
                                          <p:val>
                                            <p:strVal val="#ppt_h"/>
                                          </p:val>
                                        </p:tav>
                                      </p:tavLst>
                                    </p:anim>
                                    <p:animEffect transition="in" filter="fade">
                                      <p:cBhvr>
                                        <p:cTn id="26" dur="1000"/>
                                        <p:tgtEl>
                                          <p:spTgt spid="11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p:bldP spid="11272"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458200" cy="1143000"/>
          </a:xfrm>
        </p:spPr>
        <p:txBody>
          <a:bodyPr>
            <a:noAutofit/>
          </a:bodyPr>
          <a:lstStyle/>
          <a:p>
            <a:r>
              <a:rPr lang="en-US" sz="4500" b="1" dirty="0" smtClean="0">
                <a:latin typeface="+mn-lt"/>
              </a:rPr>
              <a:t>Mastership Discipline Breakdown</a:t>
            </a:r>
            <a:endParaRPr lang="en-US" sz="4500" b="1" dirty="0">
              <a:latin typeface="+mn-lt"/>
            </a:endParaRPr>
          </a:p>
        </p:txBody>
      </p:sp>
      <p:cxnSp>
        <p:nvCxnSpPr>
          <p:cNvPr id="5" name="Straight Connector 4"/>
          <p:cNvCxnSpPr>
            <a:endCxn id="8" idx="2"/>
          </p:cNvCxnSpPr>
          <p:nvPr/>
        </p:nvCxnSpPr>
        <p:spPr>
          <a:xfrm rot="16200000" flipH="1">
            <a:off x="2724547" y="3372247"/>
            <a:ext cx="3581400" cy="37306"/>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rot="5400000">
            <a:off x="4839097" y="3390503"/>
            <a:ext cx="3581400" cy="794"/>
          </a:xfrm>
          <a:prstGeom prst="line">
            <a:avLst/>
          </a:prstGeom>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066800" y="1524000"/>
            <a:ext cx="6934200" cy="3657600"/>
          </a:xfrm>
          <a:prstGeom prst="rect">
            <a:avLst/>
          </a:prstGeom>
          <a:gradFill flip="none" rotWithShape="1">
            <a:gsLst>
              <a:gs pos="0">
                <a:schemeClr val="accent1">
                  <a:tint val="50000"/>
                  <a:satMod val="300000"/>
                  <a:alpha val="28000"/>
                </a:schemeClr>
              </a:gs>
              <a:gs pos="35000">
                <a:schemeClr val="accent1">
                  <a:tint val="37000"/>
                  <a:satMod val="300000"/>
                  <a:alpha val="28000"/>
                </a:schemeClr>
              </a:gs>
              <a:gs pos="100000">
                <a:schemeClr val="accent1">
                  <a:tint val="15000"/>
                  <a:satMod val="350000"/>
                  <a:alpha val="28000"/>
                </a:schemeClr>
              </a:gs>
            </a:gsLst>
            <a:lin ang="16200000" scaled="1"/>
            <a:tileRect/>
          </a:gradFill>
          <a:effectLst>
            <a:outerShdw blurRad="50800" dist="38100" dir="5400000" rotWithShape="0">
              <a:srgbClr val="000000">
                <a:alpha val="43000"/>
              </a:srgb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chemeClr val="tx1"/>
              </a:solidFill>
            </a:endParaRPr>
          </a:p>
        </p:txBody>
      </p:sp>
      <p:sp>
        <p:nvSpPr>
          <p:cNvPr id="3" name="Content Placeholder 2"/>
          <p:cNvSpPr>
            <a:spLocks noGrp="1"/>
          </p:cNvSpPr>
          <p:nvPr>
            <p:ph sz="half" idx="1"/>
          </p:nvPr>
        </p:nvSpPr>
        <p:spPr>
          <a:xfrm>
            <a:off x="1219200" y="1600200"/>
            <a:ext cx="7162800" cy="4800600"/>
          </a:xfrm>
        </p:spPr>
        <p:txBody>
          <a:bodyPr>
            <a:normAutofit fontScale="40000" lnSpcReduction="20000"/>
          </a:bodyPr>
          <a:lstStyle/>
          <a:p>
            <a:pPr>
              <a:buNone/>
            </a:pPr>
            <a:r>
              <a:rPr lang="en-US" b="1" dirty="0" smtClean="0"/>
              <a:t>Subject 		      Subject 	               	 Participation 		            Required</a:t>
            </a:r>
          </a:p>
          <a:p>
            <a:pPr>
              <a:buNone/>
            </a:pPr>
            <a:r>
              <a:rPr lang="en-US" b="1" dirty="0" smtClean="0"/>
              <a:t> Category		        Code 	                 	     Minimum 	                                        Minimum</a:t>
            </a:r>
          </a:p>
          <a:p>
            <a:pPr>
              <a:buNone/>
            </a:pPr>
            <a:r>
              <a:rPr lang="en-US" dirty="0" smtClean="0"/>
              <a:t>Basic Sciences......................................010............................................ 12...........................................................12</a:t>
            </a:r>
          </a:p>
          <a:p>
            <a:pPr>
              <a:buNone/>
            </a:pPr>
            <a:r>
              <a:rPr lang="en-US" dirty="0" smtClean="0"/>
              <a:t>Endodontics ........................................070............................................ 30...........................................................46</a:t>
            </a:r>
          </a:p>
          <a:p>
            <a:pPr>
              <a:buNone/>
            </a:pPr>
            <a:r>
              <a:rPr lang="en-US" dirty="0" smtClean="0"/>
              <a:t>Electives ..............................................130............................................ 30...........................................................46</a:t>
            </a:r>
          </a:p>
          <a:p>
            <a:pPr>
              <a:buNone/>
            </a:pPr>
            <a:r>
              <a:rPr lang="en-US" dirty="0" smtClean="0"/>
              <a:t>MPD/Occlusion ...................................180............................................ 30...........................................................46</a:t>
            </a:r>
          </a:p>
          <a:p>
            <a:pPr>
              <a:buNone/>
            </a:pPr>
            <a:r>
              <a:rPr lang="en-US" dirty="0" smtClean="0"/>
              <a:t>Operative Dentistry ............................ 250...........................................  30...........................................................46</a:t>
            </a:r>
          </a:p>
          <a:p>
            <a:pPr>
              <a:buNone/>
            </a:pPr>
            <a:r>
              <a:rPr lang="en-US" dirty="0" smtClean="0"/>
              <a:t>Oral &amp; Maxillofacial Surgery...............  310............................................30...........................................................46</a:t>
            </a:r>
          </a:p>
          <a:p>
            <a:pPr>
              <a:buNone/>
            </a:pPr>
            <a:r>
              <a:rPr lang="en-US" dirty="0" smtClean="0"/>
              <a:t>Orthodontics .......................................370............................................12...........................................................12</a:t>
            </a:r>
          </a:p>
          <a:p>
            <a:pPr>
              <a:buNone/>
            </a:pPr>
            <a:r>
              <a:rPr lang="en-US" dirty="0" smtClean="0"/>
              <a:t>Pediatric Dentistry ..............................430.............................................12.........................................................  12</a:t>
            </a:r>
          </a:p>
          <a:p>
            <a:pPr>
              <a:buNone/>
            </a:pPr>
            <a:r>
              <a:rPr lang="en-US" dirty="0" smtClean="0"/>
              <a:t>Periodontics.........................................490............................................ 30.......................................................... 46</a:t>
            </a:r>
          </a:p>
          <a:p>
            <a:pPr>
              <a:buNone/>
            </a:pPr>
            <a:r>
              <a:rPr lang="en-US" dirty="0" smtClean="0"/>
              <a:t>Practice Management......................... 550.............................................. 0 ..........................................................24</a:t>
            </a:r>
          </a:p>
          <a:p>
            <a:pPr>
              <a:buNone/>
            </a:pPr>
            <a:r>
              <a:rPr lang="en-US" dirty="0" smtClean="0"/>
              <a:t>Fixed Prosthodontics .......................... 610.............................................30.......................................................... 46</a:t>
            </a:r>
          </a:p>
          <a:p>
            <a:pPr>
              <a:buNone/>
            </a:pPr>
            <a:r>
              <a:rPr lang="en-US" dirty="0" smtClean="0"/>
              <a:t>Removable Prosthodontics ................ 670.............................................30.......................................................... 46</a:t>
            </a:r>
          </a:p>
          <a:p>
            <a:pPr>
              <a:buNone/>
            </a:pPr>
            <a:r>
              <a:rPr lang="en-US" dirty="0" smtClean="0"/>
              <a:t>Implants ............................................. 690............................................ 30.........................................................  46</a:t>
            </a:r>
          </a:p>
          <a:p>
            <a:pPr>
              <a:buNone/>
            </a:pPr>
            <a:r>
              <a:rPr lang="en-US" dirty="0" smtClean="0"/>
              <a:t>Oral Med/Oral Diagnosis .................... 730.............................................12.........................................................  12</a:t>
            </a:r>
          </a:p>
          <a:p>
            <a:pPr>
              <a:buNone/>
            </a:pPr>
            <a:r>
              <a:rPr lang="en-US" dirty="0" smtClean="0"/>
              <a:t>Special Patient Care.............................750............................................. 12......................................................... 12</a:t>
            </a:r>
          </a:p>
          <a:p>
            <a:pPr>
              <a:buNone/>
            </a:pPr>
            <a:r>
              <a:rPr lang="en-US" dirty="0" smtClean="0"/>
              <a:t>Esthetics ..............................................780............................................ 30.........................................................  46</a:t>
            </a:r>
          </a:p>
          <a:p>
            <a:pPr>
              <a:buNone/>
            </a:pPr>
            <a:r>
              <a:rPr lang="en-US" b="1" dirty="0" smtClean="0"/>
              <a:t>TOTAL HOURS..................................................................................  360..................................................   544</a:t>
            </a:r>
          </a:p>
          <a:p>
            <a:pPr>
              <a:buNone/>
            </a:pPr>
            <a:r>
              <a:rPr lang="en-US" b="1" dirty="0" smtClean="0"/>
              <a:t>TOTAL REQUIRED ..............................................................................400..................................................   600</a:t>
            </a:r>
            <a:endParaRPr lang="en-US" b="1" dirty="0"/>
          </a:p>
        </p:txBody>
      </p:sp>
    </p:spTree>
    <p:extLst>
      <p:ext uri="{BB962C8B-B14F-4D97-AF65-F5344CB8AC3E}">
        <p14:creationId xmlns:p14="http://schemas.microsoft.com/office/powerpoint/2010/main" val="201061624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382000" cy="1143000"/>
          </a:xfrm>
        </p:spPr>
        <p:txBody>
          <a:bodyPr/>
          <a:lstStyle/>
          <a:p>
            <a:r>
              <a:rPr lang="en-US" sz="4500" b="1" dirty="0" smtClean="0">
                <a:latin typeface="+mn-lt"/>
              </a:rPr>
              <a:t>Achieving Mastership</a:t>
            </a:r>
            <a:endParaRPr lang="en-US" sz="4500" b="1" dirty="0">
              <a:latin typeface="+mn-lt"/>
            </a:endParaRPr>
          </a:p>
        </p:txBody>
      </p:sp>
      <p:sp>
        <p:nvSpPr>
          <p:cNvPr id="3" name="Content Placeholder 2"/>
          <p:cNvSpPr>
            <a:spLocks noGrp="1"/>
          </p:cNvSpPr>
          <p:nvPr>
            <p:ph idx="1"/>
          </p:nvPr>
        </p:nvSpPr>
        <p:spPr>
          <a:xfrm>
            <a:off x="838200" y="1798637"/>
            <a:ext cx="6400800" cy="4525963"/>
          </a:xfrm>
        </p:spPr>
        <p:txBody>
          <a:bodyPr>
            <a:normAutofit/>
          </a:bodyPr>
          <a:lstStyle/>
          <a:p>
            <a:r>
              <a:rPr lang="en-US" sz="2300" dirty="0" smtClean="0"/>
              <a:t>State License Requirement 	</a:t>
            </a:r>
          </a:p>
          <a:p>
            <a:pPr lvl="1"/>
            <a:r>
              <a:rPr lang="en-US" sz="2300" dirty="0" smtClean="0"/>
              <a:t>12</a:t>
            </a:r>
            <a:r>
              <a:rPr lang="en-US" sz="2400" dirty="0" smtClean="0"/>
              <a:t>–</a:t>
            </a:r>
            <a:r>
              <a:rPr lang="en-US" sz="2300" dirty="0" smtClean="0"/>
              <a:t>25 continuing education hours per year</a:t>
            </a:r>
          </a:p>
          <a:p>
            <a:pPr>
              <a:spcBef>
                <a:spcPts val="1800"/>
              </a:spcBef>
            </a:pPr>
            <a:r>
              <a:rPr lang="en-US" sz="2300" dirty="0" smtClean="0"/>
              <a:t>Mastership Award</a:t>
            </a:r>
          </a:p>
          <a:p>
            <a:pPr lvl="1"/>
            <a:r>
              <a:rPr lang="en-US" sz="2300" dirty="0" smtClean="0"/>
              <a:t>1,100 continuing education hours</a:t>
            </a:r>
          </a:p>
          <a:p>
            <a:pPr>
              <a:spcBef>
                <a:spcPts val="1800"/>
              </a:spcBef>
              <a:spcAft>
                <a:spcPts val="0"/>
              </a:spcAft>
            </a:pPr>
            <a:r>
              <a:rPr lang="en-US" sz="2300" dirty="0" smtClean="0"/>
              <a:t>Takes between 44</a:t>
            </a:r>
            <a:r>
              <a:rPr lang="en-US" sz="2400" dirty="0" smtClean="0"/>
              <a:t>–</a:t>
            </a:r>
            <a:r>
              <a:rPr lang="en-US" sz="2300" dirty="0" smtClean="0"/>
              <a:t>90 years to reach Mastership</a:t>
            </a:r>
          </a:p>
          <a:p>
            <a:pPr lvl="1"/>
            <a:r>
              <a:rPr lang="en-US" sz="2300" dirty="0" smtClean="0"/>
              <a:t>1,100 / 12 = 91.67 years</a:t>
            </a:r>
          </a:p>
          <a:p>
            <a:pPr lvl="1"/>
            <a:r>
              <a:rPr lang="en-US" sz="2300" dirty="0" smtClean="0"/>
              <a:t>1,100 / 25 = 44 years</a:t>
            </a:r>
          </a:p>
        </p:txBody>
      </p:sp>
    </p:spTree>
    <p:extLst>
      <p:ext uri="{BB962C8B-B14F-4D97-AF65-F5344CB8AC3E}">
        <p14:creationId xmlns:p14="http://schemas.microsoft.com/office/powerpoint/2010/main" val="1521179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18" presetClass="entr" presetSubtype="12"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strips(downLeft)">
                                      <p:cBhvr>
                                        <p:cTn id="13" dur="1000"/>
                                        <p:tgtEl>
                                          <p:spTgt spid="3">
                                            <p:txEl>
                                              <p:pRg st="0" end="0"/>
                                            </p:txEl>
                                          </p:spTgt>
                                        </p:tgtEl>
                                      </p:cBhvr>
                                    </p:animEffect>
                                  </p:childTnLst>
                                </p:cTn>
                              </p:par>
                              <p:par>
                                <p:cTn id="14" presetID="18" presetClass="entr" presetSubtype="12"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strips(downLeft)">
                                      <p:cBhvr>
                                        <p:cTn id="16" dur="1000"/>
                                        <p:tgtEl>
                                          <p:spTgt spid="3">
                                            <p:txEl>
                                              <p:pRg st="1" end="1"/>
                                            </p:txEl>
                                          </p:spTgt>
                                        </p:tgtEl>
                                      </p:cBhvr>
                                    </p:animEffect>
                                  </p:childTnLst>
                                </p:cTn>
                              </p:par>
                              <p:par>
                                <p:cTn id="17" presetID="18" presetClass="entr" presetSubtype="12"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strips(downLeft)">
                                      <p:cBhvr>
                                        <p:cTn id="19" dur="1000"/>
                                        <p:tgtEl>
                                          <p:spTgt spid="3">
                                            <p:txEl>
                                              <p:pRg st="2" end="2"/>
                                            </p:txEl>
                                          </p:spTgt>
                                        </p:tgtEl>
                                      </p:cBhvr>
                                    </p:animEffect>
                                  </p:childTnLst>
                                </p:cTn>
                              </p:par>
                              <p:par>
                                <p:cTn id="20" presetID="18" presetClass="entr" presetSubtype="12"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1000"/>
                                        <p:tgtEl>
                                          <p:spTgt spid="3">
                                            <p:txEl>
                                              <p:pRg st="3" end="3"/>
                                            </p:txEl>
                                          </p:spTgt>
                                        </p:tgtEl>
                                      </p:cBhvr>
                                    </p:animEffect>
                                  </p:childTnLst>
                                </p:cTn>
                              </p:par>
                              <p:par>
                                <p:cTn id="23" presetID="18" presetClass="entr" presetSubtype="12"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strips(downLeft)">
                                      <p:cBhvr>
                                        <p:cTn id="25" dur="1000"/>
                                        <p:tgtEl>
                                          <p:spTgt spid="3">
                                            <p:txEl>
                                              <p:pRg st="4" end="4"/>
                                            </p:txEl>
                                          </p:spTgt>
                                        </p:tgtEl>
                                      </p:cBhvr>
                                    </p:animEffect>
                                  </p:childTnLst>
                                </p:cTn>
                              </p:par>
                              <p:par>
                                <p:cTn id="26" presetID="18" presetClass="entr" presetSubtype="12"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strips(downLeft)">
                                      <p:cBhvr>
                                        <p:cTn id="28" dur="1000"/>
                                        <p:tgtEl>
                                          <p:spTgt spid="3">
                                            <p:txEl>
                                              <p:pRg st="5" end="5"/>
                                            </p:txEl>
                                          </p:spTgt>
                                        </p:tgtEl>
                                      </p:cBhvr>
                                    </p:animEffect>
                                  </p:childTnLst>
                                </p:cTn>
                              </p:par>
                              <p:par>
                                <p:cTn id="29" presetID="18" presetClass="entr" presetSubtype="12"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strips(downLeft)">
                                      <p:cBhvr>
                                        <p:cTn id="31"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8382000" cy="1143000"/>
          </a:xfrm>
        </p:spPr>
        <p:txBody>
          <a:bodyPr>
            <a:noAutofit/>
          </a:bodyPr>
          <a:lstStyle/>
          <a:p>
            <a:r>
              <a:rPr lang="en-US" sz="4500" b="1" dirty="0" smtClean="0">
                <a:latin typeface="+mn-lt"/>
              </a:rPr>
              <a:t>Lifelong Learning and Service Recognition (LLSR)</a:t>
            </a:r>
            <a:endParaRPr lang="en-US" sz="4500" b="1" dirty="0">
              <a:latin typeface="+mn-lt"/>
            </a:endParaRPr>
          </a:p>
        </p:txBody>
      </p:sp>
      <p:sp>
        <p:nvSpPr>
          <p:cNvPr id="3" name="Content Placeholder 2"/>
          <p:cNvSpPr>
            <a:spLocks noGrp="1"/>
          </p:cNvSpPr>
          <p:nvPr>
            <p:ph sz="half" idx="1"/>
          </p:nvPr>
        </p:nvSpPr>
        <p:spPr>
          <a:xfrm>
            <a:off x="457200" y="2209800"/>
            <a:ext cx="4191000" cy="3048000"/>
          </a:xfrm>
        </p:spPr>
        <p:txBody>
          <a:bodyPr>
            <a:normAutofit/>
          </a:bodyPr>
          <a:lstStyle/>
          <a:p>
            <a:pPr>
              <a:lnSpc>
                <a:spcPct val="110000"/>
              </a:lnSpc>
              <a:spcBef>
                <a:spcPts val="0"/>
              </a:spcBef>
            </a:pPr>
            <a:r>
              <a:rPr lang="en-US" sz="2300" dirty="0" smtClean="0"/>
              <a:t>Must be a Master (MAGD)</a:t>
            </a:r>
          </a:p>
          <a:p>
            <a:pPr>
              <a:lnSpc>
                <a:spcPct val="110000"/>
              </a:lnSpc>
              <a:spcBef>
                <a:spcPts val="0"/>
              </a:spcBef>
            </a:pPr>
            <a:r>
              <a:rPr lang="en-US" sz="2300" dirty="0" smtClean="0"/>
              <a:t>Earn an additional 500 continuing education hours</a:t>
            </a:r>
          </a:p>
          <a:p>
            <a:pPr lvl="1">
              <a:lnSpc>
                <a:spcPct val="110000"/>
              </a:lnSpc>
              <a:spcBef>
                <a:spcPts val="0"/>
              </a:spcBef>
            </a:pPr>
            <a:r>
              <a:rPr lang="en-US" sz="2300" dirty="0" smtClean="0"/>
              <a:t>150 participation hours</a:t>
            </a:r>
          </a:p>
          <a:p>
            <a:pPr lvl="1">
              <a:lnSpc>
                <a:spcPct val="110000"/>
              </a:lnSpc>
              <a:spcBef>
                <a:spcPts val="0"/>
              </a:spcBef>
            </a:pPr>
            <a:r>
              <a:rPr lang="en-US" sz="2300" dirty="0" smtClean="0"/>
              <a:t>At least 8 of the 17 disciplines must be represented</a:t>
            </a:r>
          </a:p>
          <a:p>
            <a:pPr>
              <a:lnSpc>
                <a:spcPct val="110000"/>
              </a:lnSpc>
              <a:spcBef>
                <a:spcPts val="0"/>
              </a:spcBef>
            </a:pPr>
            <a:endParaRPr lang="en-US" sz="2300" dirty="0"/>
          </a:p>
        </p:txBody>
      </p:sp>
      <p:sp>
        <p:nvSpPr>
          <p:cNvPr id="4" name="Content Placeholder 3"/>
          <p:cNvSpPr>
            <a:spLocks noGrp="1"/>
          </p:cNvSpPr>
          <p:nvPr>
            <p:ph sz="half" idx="2"/>
          </p:nvPr>
        </p:nvSpPr>
        <p:spPr>
          <a:xfrm>
            <a:off x="4495800" y="2179637"/>
            <a:ext cx="4191000" cy="4525963"/>
          </a:xfrm>
        </p:spPr>
        <p:txBody>
          <a:bodyPr>
            <a:noAutofit/>
          </a:bodyPr>
          <a:lstStyle/>
          <a:p>
            <a:pPr>
              <a:spcBef>
                <a:spcPts val="0"/>
              </a:spcBef>
            </a:pPr>
            <a:r>
              <a:rPr lang="en-US" sz="2300" dirty="0" smtClean="0"/>
              <a:t>100 Hours of Service or Volunteerism:</a:t>
            </a:r>
          </a:p>
          <a:p>
            <a:pPr lvl="1">
              <a:spcBef>
                <a:spcPts val="0"/>
              </a:spcBef>
            </a:pPr>
            <a:r>
              <a:rPr lang="en-US" sz="2300" dirty="0" smtClean="0"/>
              <a:t>Serving on a dental board</a:t>
            </a:r>
          </a:p>
          <a:p>
            <a:pPr lvl="1">
              <a:spcBef>
                <a:spcPts val="0"/>
              </a:spcBef>
            </a:pPr>
            <a:r>
              <a:rPr lang="en-US" sz="2300" dirty="0" smtClean="0"/>
              <a:t>Service in a volunteer dental clinic</a:t>
            </a:r>
          </a:p>
          <a:p>
            <a:pPr lvl="1">
              <a:spcBef>
                <a:spcPts val="0"/>
              </a:spcBef>
            </a:pPr>
            <a:r>
              <a:rPr lang="en-US" sz="2300" dirty="0" smtClean="0"/>
              <a:t>Mission dentistry</a:t>
            </a:r>
          </a:p>
          <a:p>
            <a:pPr lvl="1">
              <a:spcBef>
                <a:spcPts val="0"/>
              </a:spcBef>
            </a:pPr>
            <a:r>
              <a:rPr lang="en-US" sz="2300" dirty="0" smtClean="0"/>
              <a:t>Community service</a:t>
            </a:r>
          </a:p>
          <a:p>
            <a:pPr lvl="2">
              <a:spcBef>
                <a:spcPts val="0"/>
              </a:spcBef>
            </a:pPr>
            <a:r>
              <a:rPr lang="en-US" sz="2300" dirty="0" smtClean="0"/>
              <a:t>Presentation at schools</a:t>
            </a:r>
          </a:p>
          <a:p>
            <a:pPr lvl="2">
              <a:spcBef>
                <a:spcPts val="0"/>
              </a:spcBef>
            </a:pPr>
            <a:r>
              <a:rPr lang="en-US" sz="2300" dirty="0" smtClean="0"/>
              <a:t>Health fairs</a:t>
            </a:r>
            <a:endParaRPr lang="en-US" sz="2300" dirty="0"/>
          </a:p>
        </p:txBody>
      </p:sp>
    </p:spTree>
    <p:extLst>
      <p:ext uri="{BB962C8B-B14F-4D97-AF65-F5344CB8AC3E}">
        <p14:creationId xmlns:p14="http://schemas.microsoft.com/office/powerpoint/2010/main" val="603127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18" presetClass="entr" presetSubtype="12"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strips(downLeft)">
                                      <p:cBhvr>
                                        <p:cTn id="13" dur="1000"/>
                                        <p:tgtEl>
                                          <p:spTgt spid="3">
                                            <p:txEl>
                                              <p:pRg st="0" end="0"/>
                                            </p:txEl>
                                          </p:spTgt>
                                        </p:tgtEl>
                                      </p:cBhvr>
                                    </p:animEffect>
                                  </p:childTnLst>
                                </p:cTn>
                              </p:par>
                              <p:par>
                                <p:cTn id="14" presetID="18" presetClass="entr" presetSubtype="12"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strips(downLeft)">
                                      <p:cBhvr>
                                        <p:cTn id="16" dur="1000"/>
                                        <p:tgtEl>
                                          <p:spTgt spid="3">
                                            <p:txEl>
                                              <p:pRg st="1" end="1"/>
                                            </p:txEl>
                                          </p:spTgt>
                                        </p:tgtEl>
                                      </p:cBhvr>
                                    </p:animEffect>
                                  </p:childTnLst>
                                </p:cTn>
                              </p:par>
                              <p:par>
                                <p:cTn id="17" presetID="18" presetClass="entr" presetSubtype="12"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strips(downLeft)">
                                      <p:cBhvr>
                                        <p:cTn id="19" dur="1000"/>
                                        <p:tgtEl>
                                          <p:spTgt spid="3">
                                            <p:txEl>
                                              <p:pRg st="2" end="2"/>
                                            </p:txEl>
                                          </p:spTgt>
                                        </p:tgtEl>
                                      </p:cBhvr>
                                    </p:animEffect>
                                  </p:childTnLst>
                                </p:cTn>
                              </p:par>
                              <p:par>
                                <p:cTn id="20" presetID="18" presetClass="entr" presetSubtype="12"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1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strips(downLeft)">
                                      <p:cBhvr>
                                        <p:cTn id="27" dur="1000"/>
                                        <p:tgtEl>
                                          <p:spTgt spid="4">
                                            <p:txEl>
                                              <p:pRg st="0" end="0"/>
                                            </p:txEl>
                                          </p:spTgt>
                                        </p:tgtEl>
                                      </p:cBhvr>
                                    </p:animEffect>
                                  </p:childTnLst>
                                </p:cTn>
                              </p:par>
                              <p:par>
                                <p:cTn id="28" presetID="18" presetClass="entr" presetSubtype="12" fill="hold" nodeType="with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strips(downLeft)">
                                      <p:cBhvr>
                                        <p:cTn id="30" dur="1000"/>
                                        <p:tgtEl>
                                          <p:spTgt spid="4">
                                            <p:txEl>
                                              <p:pRg st="1" end="1"/>
                                            </p:txEl>
                                          </p:spTgt>
                                        </p:tgtEl>
                                      </p:cBhvr>
                                    </p:animEffect>
                                  </p:childTnLst>
                                </p:cTn>
                              </p:par>
                              <p:par>
                                <p:cTn id="31" presetID="18" presetClass="entr" presetSubtype="12" fill="hold" nodeType="with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strips(downLeft)">
                                      <p:cBhvr>
                                        <p:cTn id="33" dur="1000"/>
                                        <p:tgtEl>
                                          <p:spTgt spid="4">
                                            <p:txEl>
                                              <p:pRg st="2" end="2"/>
                                            </p:txEl>
                                          </p:spTgt>
                                        </p:tgtEl>
                                      </p:cBhvr>
                                    </p:animEffect>
                                  </p:childTnLst>
                                </p:cTn>
                              </p:par>
                              <p:par>
                                <p:cTn id="34" presetID="18" presetClass="entr" presetSubtype="12" fill="hold" nodeType="with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Effect transition="in" filter="strips(downLeft)">
                                      <p:cBhvr>
                                        <p:cTn id="36" dur="1000"/>
                                        <p:tgtEl>
                                          <p:spTgt spid="4">
                                            <p:txEl>
                                              <p:pRg st="3" end="3"/>
                                            </p:txEl>
                                          </p:spTgt>
                                        </p:tgtEl>
                                      </p:cBhvr>
                                    </p:animEffect>
                                  </p:childTnLst>
                                </p:cTn>
                              </p:par>
                              <p:par>
                                <p:cTn id="37" presetID="18" presetClass="entr" presetSubtype="12" fill="hold" nodeType="with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Effect transition="in" filter="strips(downLeft)">
                                      <p:cBhvr>
                                        <p:cTn id="39" dur="1000"/>
                                        <p:tgtEl>
                                          <p:spTgt spid="4">
                                            <p:txEl>
                                              <p:pRg st="4" end="4"/>
                                            </p:txEl>
                                          </p:spTgt>
                                        </p:tgtEl>
                                      </p:cBhvr>
                                    </p:animEffect>
                                  </p:childTnLst>
                                </p:cTn>
                              </p:par>
                              <p:par>
                                <p:cTn id="40" presetID="18" presetClass="entr" presetSubtype="12" fill="hold" nodeType="with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strips(downLeft)">
                                      <p:cBhvr>
                                        <p:cTn id="42" dur="1000"/>
                                        <p:tgtEl>
                                          <p:spTgt spid="4">
                                            <p:txEl>
                                              <p:pRg st="5" end="5"/>
                                            </p:txEl>
                                          </p:spTgt>
                                        </p:tgtEl>
                                      </p:cBhvr>
                                    </p:animEffect>
                                  </p:childTnLst>
                                </p:cTn>
                              </p:par>
                              <p:par>
                                <p:cTn id="43" presetID="18" presetClass="entr" presetSubtype="12" fill="hold" nodeType="withEffect">
                                  <p:stCondLst>
                                    <p:cond delay="0"/>
                                  </p:stCondLst>
                                  <p:childTnLst>
                                    <p:set>
                                      <p:cBhvr>
                                        <p:cTn id="44" dur="1" fill="hold">
                                          <p:stCondLst>
                                            <p:cond delay="0"/>
                                          </p:stCondLst>
                                        </p:cTn>
                                        <p:tgtEl>
                                          <p:spTgt spid="4">
                                            <p:txEl>
                                              <p:pRg st="6" end="6"/>
                                            </p:txEl>
                                          </p:spTgt>
                                        </p:tgtEl>
                                        <p:attrNameLst>
                                          <p:attrName>style.visibility</p:attrName>
                                        </p:attrNameLst>
                                      </p:cBhvr>
                                      <p:to>
                                        <p:strVal val="visible"/>
                                      </p:to>
                                    </p:set>
                                    <p:animEffect transition="in" filter="strips(downLeft)">
                                      <p:cBhvr>
                                        <p:cTn id="45" dur="10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00" y="1066800"/>
            <a:ext cx="4724400" cy="1077218"/>
          </a:xfrm>
          <a:prstGeom prst="rect">
            <a:avLst/>
          </a:prstGeom>
          <a:noFill/>
        </p:spPr>
        <p:txBody>
          <a:bodyPr wrap="square" rtlCol="0">
            <a:spAutoFit/>
          </a:bodyPr>
          <a:lstStyle/>
          <a:p>
            <a:pPr algn="ctr"/>
            <a:r>
              <a:rPr lang="en-US" sz="3200" b="1" dirty="0" smtClean="0"/>
              <a:t>Where Do I Get Education?</a:t>
            </a:r>
            <a:endParaRPr lang="en-US" sz="3200" b="1" dirty="0"/>
          </a:p>
        </p:txBody>
      </p:sp>
      <p:sp>
        <p:nvSpPr>
          <p:cNvPr id="3" name="TextBox 2"/>
          <p:cNvSpPr txBox="1"/>
          <p:nvPr/>
        </p:nvSpPr>
        <p:spPr>
          <a:xfrm>
            <a:off x="914400" y="2514600"/>
            <a:ext cx="6324600" cy="3108543"/>
          </a:xfrm>
          <a:prstGeom prst="rect">
            <a:avLst/>
          </a:prstGeom>
          <a:noFill/>
        </p:spPr>
        <p:txBody>
          <a:bodyPr wrap="square" rtlCol="0">
            <a:spAutoFit/>
          </a:bodyPr>
          <a:lstStyle/>
          <a:p>
            <a:pPr>
              <a:buFont typeface="Arial" pitchFamily="34" charset="0"/>
              <a:buChar char="•"/>
            </a:pPr>
            <a:r>
              <a:rPr lang="en-US" sz="2800" dirty="0" smtClean="0"/>
              <a:t> Local AGD</a:t>
            </a:r>
          </a:p>
          <a:p>
            <a:pPr>
              <a:buFont typeface="Arial" pitchFamily="34" charset="0"/>
              <a:buChar char="•"/>
            </a:pPr>
            <a:r>
              <a:rPr lang="en-US" sz="2800" dirty="0" smtClean="0"/>
              <a:t> State AGD</a:t>
            </a:r>
          </a:p>
          <a:p>
            <a:pPr>
              <a:buFont typeface="Arial" pitchFamily="34" charset="0"/>
              <a:buChar char="•"/>
            </a:pPr>
            <a:r>
              <a:rPr lang="en-US" sz="2800" dirty="0" smtClean="0"/>
              <a:t> National AGD</a:t>
            </a:r>
          </a:p>
          <a:p>
            <a:pPr>
              <a:buFont typeface="Arial" pitchFamily="34" charset="0"/>
              <a:buChar char="•"/>
            </a:pPr>
            <a:r>
              <a:rPr lang="en-US" sz="2800" dirty="0" smtClean="0"/>
              <a:t> Study Clubs</a:t>
            </a:r>
          </a:p>
          <a:p>
            <a:pPr>
              <a:buFont typeface="Arial" pitchFamily="34" charset="0"/>
              <a:buChar char="•"/>
            </a:pPr>
            <a:r>
              <a:rPr lang="en-US" sz="2800" dirty="0" smtClean="0"/>
              <a:t> AGD Website</a:t>
            </a:r>
          </a:p>
          <a:p>
            <a:pPr>
              <a:buFont typeface="Arial" pitchFamily="34" charset="0"/>
              <a:buChar char="•"/>
            </a:pPr>
            <a:r>
              <a:rPr lang="en-US" sz="2800" dirty="0" smtClean="0"/>
              <a:t> New Dentist Study Club</a:t>
            </a:r>
          </a:p>
          <a:p>
            <a:pPr>
              <a:buFont typeface="Arial" pitchFamily="34" charset="0"/>
              <a:buChar char="•"/>
            </a:pPr>
            <a:r>
              <a:rPr lang="en-US" sz="2800" dirty="0" smtClean="0"/>
              <a:t> Webinars</a:t>
            </a:r>
            <a:endParaRPr lang="en-US" sz="2800" dirty="0"/>
          </a:p>
        </p:txBody>
      </p:sp>
      <p:pic>
        <p:nvPicPr>
          <p:cNvPr id="138241" name="Picture 1" descr="C:\Documents and Settings\James Bone\Local Settings\Temporary Internet Files\Content.IE5\E1UHT65A\MC900237102[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67400" y="1142999"/>
            <a:ext cx="2453411" cy="349361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68358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3" presetClass="entr" presetSubtype="0" fill="hold" nodeType="afterEffect">
                                  <p:stCondLst>
                                    <p:cond delay="0"/>
                                  </p:stCondLst>
                                  <p:childTnLst>
                                    <p:set>
                                      <p:cBhvr>
                                        <p:cTn id="12" dur="1" fill="hold">
                                          <p:stCondLst>
                                            <p:cond delay="0"/>
                                          </p:stCondLst>
                                        </p:cTn>
                                        <p:tgtEl>
                                          <p:spTgt spid="138241"/>
                                        </p:tgtEl>
                                        <p:attrNameLst>
                                          <p:attrName>style.visibility</p:attrName>
                                        </p:attrNameLst>
                                      </p:cBhvr>
                                      <p:to>
                                        <p:strVal val="visible"/>
                                      </p:to>
                                    </p:set>
                                    <p:anim calcmode="lin" valueType="num">
                                      <p:cBhvr>
                                        <p:cTn id="13" dur="1000" fill="hold"/>
                                        <p:tgtEl>
                                          <p:spTgt spid="138241"/>
                                        </p:tgtEl>
                                        <p:attrNameLst>
                                          <p:attrName>ppt_w</p:attrName>
                                        </p:attrNameLst>
                                      </p:cBhvr>
                                      <p:tavLst>
                                        <p:tav tm="0">
                                          <p:val>
                                            <p:fltVal val="0"/>
                                          </p:val>
                                        </p:tav>
                                        <p:tav tm="100000">
                                          <p:val>
                                            <p:strVal val="#ppt_w"/>
                                          </p:val>
                                        </p:tav>
                                      </p:tavLst>
                                    </p:anim>
                                    <p:anim calcmode="lin" valueType="num">
                                      <p:cBhvr>
                                        <p:cTn id="14" dur="1000" fill="hold"/>
                                        <p:tgtEl>
                                          <p:spTgt spid="138241"/>
                                        </p:tgtEl>
                                        <p:attrNameLst>
                                          <p:attrName>ppt_h</p:attrName>
                                        </p:attrNameLst>
                                      </p:cBhvr>
                                      <p:tavLst>
                                        <p:tav tm="0">
                                          <p:val>
                                            <p:fltVal val="0"/>
                                          </p:val>
                                        </p:tav>
                                        <p:tav tm="100000">
                                          <p:val>
                                            <p:strVal val="#ppt_h"/>
                                          </p:val>
                                        </p:tav>
                                      </p:tavLst>
                                    </p:anim>
                                    <p:animEffect transition="in" filter="fade">
                                      <p:cBhvr>
                                        <p:cTn id="15" dur="1000"/>
                                        <p:tgtEl>
                                          <p:spTgt spid="138241"/>
                                        </p:tgtEl>
                                      </p:cBhvr>
                                    </p:animEffect>
                                  </p:childTnLst>
                                </p:cTn>
                              </p:par>
                            </p:childTnLst>
                          </p:cTn>
                        </p:par>
                        <p:par>
                          <p:cTn id="16" fill="hold">
                            <p:stCondLst>
                              <p:cond delay="2000"/>
                            </p:stCondLst>
                            <p:childTnLst>
                              <p:par>
                                <p:cTn id="17" presetID="18" presetClass="entr" presetSubtype="12" fill="hold"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strips(downLeft)">
                                      <p:cBhvr>
                                        <p:cTn id="19" dur="1000"/>
                                        <p:tgtEl>
                                          <p:spTgt spid="3">
                                            <p:txEl>
                                              <p:pRg st="0" end="0"/>
                                            </p:txEl>
                                          </p:spTgt>
                                        </p:tgtEl>
                                      </p:cBhvr>
                                    </p:animEffect>
                                  </p:childTnLst>
                                </p:cTn>
                              </p:par>
                              <p:par>
                                <p:cTn id="20" presetID="18" presetClass="entr" presetSubtype="12" fill="hold"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strips(downLeft)">
                                      <p:cBhvr>
                                        <p:cTn id="22" dur="1000"/>
                                        <p:tgtEl>
                                          <p:spTgt spid="3">
                                            <p:txEl>
                                              <p:pRg st="1" end="1"/>
                                            </p:txEl>
                                          </p:spTgt>
                                        </p:tgtEl>
                                      </p:cBhvr>
                                    </p:animEffect>
                                  </p:childTnLst>
                                </p:cTn>
                              </p:par>
                              <p:par>
                                <p:cTn id="23" presetID="18" presetClass="entr" presetSubtype="12"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strips(downLeft)">
                                      <p:cBhvr>
                                        <p:cTn id="25" dur="1000"/>
                                        <p:tgtEl>
                                          <p:spTgt spid="3">
                                            <p:txEl>
                                              <p:pRg st="2" end="2"/>
                                            </p:txEl>
                                          </p:spTgt>
                                        </p:tgtEl>
                                      </p:cBhvr>
                                    </p:animEffect>
                                  </p:childTnLst>
                                </p:cTn>
                              </p:par>
                              <p:par>
                                <p:cTn id="26" presetID="18" presetClass="entr" presetSubtype="12" fill="hold"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strips(downLeft)">
                                      <p:cBhvr>
                                        <p:cTn id="28" dur="1000"/>
                                        <p:tgtEl>
                                          <p:spTgt spid="3">
                                            <p:txEl>
                                              <p:pRg st="3" end="3"/>
                                            </p:txEl>
                                          </p:spTgt>
                                        </p:tgtEl>
                                      </p:cBhvr>
                                    </p:animEffect>
                                  </p:childTnLst>
                                </p:cTn>
                              </p:par>
                              <p:par>
                                <p:cTn id="29" presetID="18" presetClass="entr" presetSubtype="12"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strips(downLeft)">
                                      <p:cBhvr>
                                        <p:cTn id="31" dur="1000"/>
                                        <p:tgtEl>
                                          <p:spTgt spid="3">
                                            <p:txEl>
                                              <p:pRg st="4" end="4"/>
                                            </p:txEl>
                                          </p:spTgt>
                                        </p:tgtEl>
                                      </p:cBhvr>
                                    </p:animEffect>
                                  </p:childTnLst>
                                </p:cTn>
                              </p:par>
                              <p:par>
                                <p:cTn id="32" presetID="18" presetClass="entr" presetSubtype="12"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strips(downLeft)">
                                      <p:cBhvr>
                                        <p:cTn id="34" dur="1000"/>
                                        <p:tgtEl>
                                          <p:spTgt spid="3">
                                            <p:txEl>
                                              <p:pRg st="5" end="5"/>
                                            </p:txEl>
                                          </p:spTgt>
                                        </p:tgtEl>
                                      </p:cBhvr>
                                    </p:animEffect>
                                  </p:childTnLst>
                                </p:cTn>
                              </p:par>
                              <p:par>
                                <p:cTn id="35" presetID="18" presetClass="entr" presetSubtype="12"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strips(downLeft)">
                                      <p:cBhvr>
                                        <p:cTn id="37" dur="1000"/>
                                        <p:tgtEl>
                                          <p:spTgt spid="3">
                                            <p:txEl>
                                              <p:pRg st="6" end="6"/>
                                            </p:txEl>
                                          </p:spTgt>
                                        </p:tgtEl>
                                      </p:cBhvr>
                                    </p:animEffect>
                                  </p:childTnLst>
                                </p:cTn>
                              </p:par>
                              <p:par>
                                <p:cTn id="38" presetID="18" presetClass="entr" presetSubtype="12" fill="hold" nodeType="with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strips(downLeft)">
                                      <p:cBhvr>
                                        <p:cTn id="40"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icture1.gif"/>
          <p:cNvPicPr>
            <a:picLocks noChangeAspect="1"/>
          </p:cNvPicPr>
          <p:nvPr/>
        </p:nvPicPr>
        <p:blipFill>
          <a:blip r:embed="rId3"/>
          <a:stretch>
            <a:fillRect/>
          </a:stretch>
        </p:blipFill>
        <p:spPr>
          <a:xfrm>
            <a:off x="0" y="0"/>
            <a:ext cx="9144000" cy="6858000"/>
          </a:xfrm>
          <a:prstGeom prst="rect">
            <a:avLst/>
          </a:prstGeom>
        </p:spPr>
      </p:pic>
      <p:grpSp>
        <p:nvGrpSpPr>
          <p:cNvPr id="2" name="Group 3"/>
          <p:cNvGrpSpPr/>
          <p:nvPr/>
        </p:nvGrpSpPr>
        <p:grpSpPr>
          <a:xfrm>
            <a:off x="2362200" y="1600200"/>
            <a:ext cx="4419600" cy="4532531"/>
            <a:chOff x="2362200" y="457200"/>
            <a:chExt cx="4419600" cy="4761131"/>
          </a:xfrm>
        </p:grpSpPr>
        <p:pic>
          <p:nvPicPr>
            <p:cNvPr id="5" name="Picture 2" descr="C:\Documents and Settings\James Bone\Local Settings\Temporary Internet Files\Content.IE5\ACW8N9SF\MC900389466[1].wm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76500" y="457200"/>
              <a:ext cx="4191000" cy="4182560"/>
            </a:xfrm>
            <a:prstGeom prst="rect">
              <a:avLst/>
            </a:prstGeom>
            <a:noFill/>
          </p:spPr>
        </p:pic>
        <p:sp>
          <p:nvSpPr>
            <p:cNvPr id="6" name="TextBox 5"/>
            <p:cNvSpPr txBox="1"/>
            <p:nvPr/>
          </p:nvSpPr>
          <p:spPr>
            <a:xfrm>
              <a:off x="3771900" y="685800"/>
              <a:ext cx="1600200" cy="584775"/>
            </a:xfrm>
            <a:prstGeom prst="rect">
              <a:avLst/>
            </a:prstGeom>
            <a:noFill/>
          </p:spPr>
          <p:txBody>
            <a:bodyPr wrap="square" rtlCol="0">
              <a:spAutoFit/>
            </a:bodyPr>
            <a:lstStyle/>
            <a:p>
              <a:pPr algn="ctr"/>
              <a:r>
                <a:rPr lang="en-US" sz="3200" b="1" dirty="0" smtClean="0"/>
                <a:t>S A F E</a:t>
              </a:r>
              <a:endParaRPr lang="en-US" sz="3200" b="1" dirty="0"/>
            </a:p>
          </p:txBody>
        </p:sp>
        <p:sp>
          <p:nvSpPr>
            <p:cNvPr id="7" name="TextBox 6"/>
            <p:cNvSpPr txBox="1"/>
            <p:nvPr/>
          </p:nvSpPr>
          <p:spPr>
            <a:xfrm>
              <a:off x="2743200" y="3886200"/>
              <a:ext cx="3657600" cy="338554"/>
            </a:xfrm>
            <a:prstGeom prst="rect">
              <a:avLst/>
            </a:prstGeom>
            <a:noFill/>
          </p:spPr>
          <p:txBody>
            <a:bodyPr wrap="square" rtlCol="0">
              <a:spAutoFit/>
            </a:bodyPr>
            <a:lstStyle/>
            <a:p>
              <a:pPr algn="ctr"/>
              <a:r>
                <a:rPr lang="en-US" sz="1600" b="1" dirty="0" smtClean="0"/>
                <a:t>San Antonio Fellowship Exchange</a:t>
              </a:r>
              <a:endParaRPr lang="en-US" sz="1600" b="1" dirty="0"/>
            </a:p>
          </p:txBody>
        </p:sp>
        <p:sp>
          <p:nvSpPr>
            <p:cNvPr id="8" name="TextBox 7"/>
            <p:cNvSpPr txBox="1"/>
            <p:nvPr/>
          </p:nvSpPr>
          <p:spPr>
            <a:xfrm>
              <a:off x="2362200" y="4572000"/>
              <a:ext cx="4419600" cy="646331"/>
            </a:xfrm>
            <a:prstGeom prst="rect">
              <a:avLst/>
            </a:prstGeom>
            <a:noFill/>
          </p:spPr>
          <p:txBody>
            <a:bodyPr wrap="square" rtlCol="0">
              <a:spAutoFit/>
            </a:bodyPr>
            <a:lstStyle/>
            <a:p>
              <a:pPr algn="ctr"/>
              <a:r>
                <a:rPr lang="en-US" b="1" dirty="0" smtClean="0">
                  <a:solidFill>
                    <a:schemeClr val="bg1"/>
                  </a:solidFill>
                </a:rPr>
                <a:t>Texas Academy of General Dentistry</a:t>
              </a:r>
            </a:p>
            <a:p>
              <a:pPr algn="ctr"/>
              <a:r>
                <a:rPr lang="en-US" b="1" dirty="0" smtClean="0">
                  <a:solidFill>
                    <a:schemeClr val="bg1"/>
                  </a:solidFill>
                </a:rPr>
                <a:t>New Dentists Study Club</a:t>
              </a:r>
              <a:endParaRPr lang="en-US" b="1" dirty="0">
                <a:solidFill>
                  <a:schemeClr val="bg1"/>
                </a:solidFill>
              </a:endParaRPr>
            </a:p>
          </p:txBody>
        </p:sp>
        <p:pic>
          <p:nvPicPr>
            <p:cNvPr id="9" name="Picture 2" descr="AGDPrimary.gif"/>
            <p:cNvPicPr>
              <a:picLocks noChangeAspect="1"/>
            </p:cNvPicPr>
            <p:nvPr/>
          </p:nvPicPr>
          <p:blipFill>
            <a:blip r:embed="rId5"/>
            <a:srcRect/>
            <a:stretch>
              <a:fillRect/>
            </a:stretch>
          </p:blipFill>
          <p:spPr bwMode="auto">
            <a:xfrm>
              <a:off x="3886200" y="2057400"/>
              <a:ext cx="1705495" cy="1263549"/>
            </a:xfrm>
            <a:prstGeom prst="rect">
              <a:avLst/>
            </a:prstGeom>
            <a:noFill/>
            <a:ln w="9525">
              <a:noFill/>
              <a:miter lim="800000"/>
              <a:headEnd/>
              <a:tailEnd/>
            </a:ln>
          </p:spPr>
        </p:pic>
      </p:grpSp>
      <p:sp>
        <p:nvSpPr>
          <p:cNvPr id="11" name="TextBox 10"/>
          <p:cNvSpPr txBox="1"/>
          <p:nvPr/>
        </p:nvSpPr>
        <p:spPr>
          <a:xfrm>
            <a:off x="1866900" y="609600"/>
            <a:ext cx="5410200" cy="523220"/>
          </a:xfrm>
          <a:prstGeom prst="rect">
            <a:avLst/>
          </a:prstGeom>
          <a:noFill/>
        </p:spPr>
        <p:txBody>
          <a:bodyPr wrap="square" rtlCol="0">
            <a:spAutoFit/>
          </a:bodyPr>
          <a:lstStyle/>
          <a:p>
            <a:pPr algn="ctr"/>
            <a:r>
              <a:rPr lang="en-US" sz="2800" b="1" dirty="0" smtClean="0"/>
              <a:t>New Dentists Study Club</a:t>
            </a:r>
            <a:endParaRPr lang="en-US" sz="2800" b="1" dirty="0"/>
          </a:p>
        </p:txBody>
      </p:sp>
    </p:spTree>
    <p:extLst>
      <p:ext uri="{BB962C8B-B14F-4D97-AF65-F5344CB8AC3E}">
        <p14:creationId xmlns:p14="http://schemas.microsoft.com/office/powerpoint/2010/main" val="2448041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Effect transition="in" filter="fade">
                                      <p:cBhvr>
                                        <p:cTn id="9" dur="1000"/>
                                        <p:tgtEl>
                                          <p:spTgt spid="11"/>
                                        </p:tgtEl>
                                      </p:cBhvr>
                                    </p:animEffect>
                                  </p:childTnLst>
                                </p:cTn>
                              </p:par>
                            </p:childTnLst>
                          </p:cTn>
                        </p:par>
                        <p:par>
                          <p:cTn id="10" fill="hold">
                            <p:stCondLst>
                              <p:cond delay="1000"/>
                            </p:stCondLst>
                            <p:childTnLst>
                              <p:par>
                                <p:cTn id="11" presetID="31" presetClass="entr" presetSubtype="0" fill="hold" nodeType="afterEffect">
                                  <p:stCondLst>
                                    <p:cond delay="0"/>
                                  </p:stCondLst>
                                  <p:iterate type="lt">
                                    <p:tmPct val="5000"/>
                                  </p:iterate>
                                  <p:childTnLst>
                                    <p:set>
                                      <p:cBhvr>
                                        <p:cTn id="12" dur="1" fill="hold">
                                          <p:stCondLst>
                                            <p:cond delay="0"/>
                                          </p:stCondLst>
                                        </p:cTn>
                                        <p:tgtEl>
                                          <p:spTgt spid="2"/>
                                        </p:tgtEl>
                                        <p:attrNameLst>
                                          <p:attrName>style.visibility</p:attrName>
                                        </p:attrNameLst>
                                      </p:cBhvr>
                                      <p:to>
                                        <p:strVal val="visible"/>
                                      </p:to>
                                    </p:set>
                                    <p:anim calcmode="lin" valueType="num">
                                      <p:cBhvr>
                                        <p:cTn id="13" dur="2000" fill="hold"/>
                                        <p:tgtEl>
                                          <p:spTgt spid="2"/>
                                        </p:tgtEl>
                                        <p:attrNameLst>
                                          <p:attrName>ppt_w</p:attrName>
                                        </p:attrNameLst>
                                      </p:cBhvr>
                                      <p:tavLst>
                                        <p:tav tm="0">
                                          <p:val>
                                            <p:fltVal val="0"/>
                                          </p:val>
                                        </p:tav>
                                        <p:tav tm="100000">
                                          <p:val>
                                            <p:strVal val="#ppt_w"/>
                                          </p:val>
                                        </p:tav>
                                      </p:tavLst>
                                    </p:anim>
                                    <p:anim calcmode="lin" valueType="num">
                                      <p:cBhvr>
                                        <p:cTn id="14" dur="2000" fill="hold"/>
                                        <p:tgtEl>
                                          <p:spTgt spid="2"/>
                                        </p:tgtEl>
                                        <p:attrNameLst>
                                          <p:attrName>ppt_h</p:attrName>
                                        </p:attrNameLst>
                                      </p:cBhvr>
                                      <p:tavLst>
                                        <p:tav tm="0">
                                          <p:val>
                                            <p:fltVal val="0"/>
                                          </p:val>
                                        </p:tav>
                                        <p:tav tm="100000">
                                          <p:val>
                                            <p:strVal val="#ppt_h"/>
                                          </p:val>
                                        </p:tav>
                                      </p:tavLst>
                                    </p:anim>
                                    <p:anim calcmode="lin" valueType="num">
                                      <p:cBhvr>
                                        <p:cTn id="15" dur="2000" fill="hold"/>
                                        <p:tgtEl>
                                          <p:spTgt spid="2"/>
                                        </p:tgtEl>
                                        <p:attrNameLst>
                                          <p:attrName>style.rotation</p:attrName>
                                        </p:attrNameLst>
                                      </p:cBhvr>
                                      <p:tavLst>
                                        <p:tav tm="0">
                                          <p:val>
                                            <p:fltVal val="90"/>
                                          </p:val>
                                        </p:tav>
                                        <p:tav tm="100000">
                                          <p:val>
                                            <p:fltVal val="0"/>
                                          </p:val>
                                        </p:tav>
                                      </p:tavLst>
                                    </p:anim>
                                    <p:animEffect transition="in" filter="fade">
                                      <p:cBhvr>
                                        <p:cTn id="16" dur="2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xit" presetSubtype="0" accel="100000" fill="hold" nodeType="clickEffect">
                                  <p:stCondLst>
                                    <p:cond delay="0"/>
                                  </p:stCondLst>
                                  <p:iterate type="lt">
                                    <p:tmPct val="0"/>
                                  </p:iterate>
                                  <p:childTnLst>
                                    <p:anim calcmode="lin" valueType="num">
                                      <p:cBhvr>
                                        <p:cTn id="20" dur="1000"/>
                                        <p:tgtEl>
                                          <p:spTgt spid="2"/>
                                        </p:tgtEl>
                                        <p:attrNameLst>
                                          <p:attrName>ppt_w</p:attrName>
                                        </p:attrNameLst>
                                      </p:cBhvr>
                                      <p:tavLst>
                                        <p:tav tm="0">
                                          <p:val>
                                            <p:strVal val="ppt_w"/>
                                          </p:val>
                                        </p:tav>
                                        <p:tav tm="100000">
                                          <p:val>
                                            <p:strVal val="ppt_w+.3"/>
                                          </p:val>
                                        </p:tav>
                                      </p:tavLst>
                                    </p:anim>
                                    <p:anim calcmode="lin" valueType="num">
                                      <p:cBhvr>
                                        <p:cTn id="21" dur="1000"/>
                                        <p:tgtEl>
                                          <p:spTgt spid="2"/>
                                        </p:tgtEl>
                                        <p:attrNameLst>
                                          <p:attrName>ppt_h</p:attrName>
                                        </p:attrNameLst>
                                      </p:cBhvr>
                                      <p:tavLst>
                                        <p:tav tm="0">
                                          <p:val>
                                            <p:strVal val="ppt_h"/>
                                          </p:val>
                                        </p:tav>
                                        <p:tav tm="100000">
                                          <p:val>
                                            <p:strVal val="ppt_h"/>
                                          </p:val>
                                        </p:tav>
                                      </p:tavLst>
                                    </p:anim>
                                    <p:animEffect transition="out" filter="fade">
                                      <p:cBhvr>
                                        <p:cTn id="22" dur="1000"/>
                                        <p:tgtEl>
                                          <p:spTgt spid="2"/>
                                        </p:tgtEl>
                                      </p:cBhvr>
                                    </p:animEffect>
                                    <p:set>
                                      <p:cBhvr>
                                        <p:cTn id="23"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p:nvPr/>
        </p:nvGrpSpPr>
        <p:grpSpPr>
          <a:xfrm>
            <a:off x="609600" y="609600"/>
            <a:ext cx="1537138" cy="1847165"/>
            <a:chOff x="2476500" y="1048435"/>
            <a:chExt cx="4191000" cy="4182560"/>
          </a:xfrm>
        </p:grpSpPr>
        <p:pic>
          <p:nvPicPr>
            <p:cNvPr id="4" name="Picture 2" descr="C:\Documents and Settings\James Bone\Local Settings\Temporary Internet Files\Content.IE5\ACW8N9SF\MC900389466[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76500" y="1048435"/>
              <a:ext cx="4191000" cy="4182560"/>
            </a:xfrm>
            <a:prstGeom prst="rect">
              <a:avLst/>
            </a:prstGeom>
            <a:noFill/>
          </p:spPr>
        </p:pic>
        <p:pic>
          <p:nvPicPr>
            <p:cNvPr id="8" name="Picture 2" descr="AGDPrimary.gif"/>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86200" y="2648635"/>
              <a:ext cx="1705495" cy="1263549"/>
            </a:xfrm>
            <a:prstGeom prst="rect">
              <a:avLst/>
            </a:prstGeom>
            <a:noFill/>
            <a:ln w="9525">
              <a:noFill/>
              <a:miter lim="800000"/>
              <a:headEnd/>
              <a:tailEnd/>
            </a:ln>
          </p:spPr>
        </p:pic>
      </p:grpSp>
      <p:pic>
        <p:nvPicPr>
          <p:cNvPr id="10" name="Picture 9" descr="balloon4.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394716" y="1472050"/>
            <a:ext cx="6225146" cy="394107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TextBox 8"/>
          <p:cNvSpPr txBox="1"/>
          <p:nvPr/>
        </p:nvSpPr>
        <p:spPr>
          <a:xfrm>
            <a:off x="1866900" y="609600"/>
            <a:ext cx="5410200" cy="523220"/>
          </a:xfrm>
          <a:prstGeom prst="rect">
            <a:avLst/>
          </a:prstGeom>
          <a:noFill/>
        </p:spPr>
        <p:txBody>
          <a:bodyPr wrap="square" rtlCol="0">
            <a:spAutoFit/>
          </a:bodyPr>
          <a:lstStyle/>
          <a:p>
            <a:pPr algn="ctr"/>
            <a:r>
              <a:rPr lang="en-US" sz="2800" b="1" dirty="0" smtClean="0"/>
              <a:t>New Dentists Study Club</a:t>
            </a:r>
            <a:endParaRPr lang="en-US" sz="2800" b="1" dirty="0"/>
          </a:p>
        </p:txBody>
      </p:sp>
    </p:spTree>
    <p:extLst>
      <p:ext uri="{BB962C8B-B14F-4D97-AF65-F5344CB8AC3E}">
        <p14:creationId xmlns:p14="http://schemas.microsoft.com/office/powerpoint/2010/main" val="97269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3"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Effect transition="in" filter="fade">
                                      <p:cBhvr>
                                        <p:cTn id="1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5400" y="685800"/>
            <a:ext cx="6477000" cy="954107"/>
          </a:xfrm>
          <a:prstGeom prst="rect">
            <a:avLst/>
          </a:prstGeom>
        </p:spPr>
        <p:txBody>
          <a:bodyPr wrap="square">
            <a:spAutoFit/>
          </a:bodyPr>
          <a:lstStyle/>
          <a:p>
            <a:pPr algn="ctr"/>
            <a:r>
              <a:rPr lang="en-US" sz="2800" b="1" dirty="0" smtClean="0"/>
              <a:t>How Student Debt Affects</a:t>
            </a:r>
          </a:p>
          <a:p>
            <a:pPr algn="ctr"/>
            <a:r>
              <a:rPr lang="en-US" sz="2800" b="1" dirty="0" smtClean="0"/>
              <a:t> Small Business Success</a:t>
            </a:r>
            <a:endParaRPr lang="en-US" sz="2800" b="1" dirty="0"/>
          </a:p>
        </p:txBody>
      </p:sp>
      <p:sp>
        <p:nvSpPr>
          <p:cNvPr id="3" name="Rectangle 2"/>
          <p:cNvSpPr/>
          <p:nvPr/>
        </p:nvSpPr>
        <p:spPr>
          <a:xfrm>
            <a:off x="2543496" y="5638800"/>
            <a:ext cx="4057008" cy="338554"/>
          </a:xfrm>
          <a:prstGeom prst="rect">
            <a:avLst/>
          </a:prstGeom>
        </p:spPr>
        <p:txBody>
          <a:bodyPr wrap="none">
            <a:spAutoFit/>
          </a:bodyPr>
          <a:lstStyle/>
          <a:p>
            <a:r>
              <a:rPr lang="en-US" sz="1600" dirty="0" smtClean="0"/>
              <a:t>Oct 29, 2012 | Written by: Matt Thompson</a:t>
            </a:r>
            <a:endParaRPr lang="en-US" sz="1600" dirty="0"/>
          </a:p>
        </p:txBody>
      </p:sp>
      <p:pic>
        <p:nvPicPr>
          <p:cNvPr id="4" name="Picture 3" descr="student_debt1-300x200.jpg"/>
          <p:cNvPicPr>
            <a:picLocks noChangeAspect="1"/>
          </p:cNvPicPr>
          <p:nvPr/>
        </p:nvPicPr>
        <p:blipFill>
          <a:blip r:embed="rId3"/>
          <a:stretch>
            <a:fillRect/>
          </a:stretch>
        </p:blipFill>
        <p:spPr>
          <a:xfrm>
            <a:off x="2019300" y="1727200"/>
            <a:ext cx="5105400" cy="34036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1573984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3"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Effect transition="in" filter="fade">
                                      <p:cBhvr>
                                        <p:cTn id="15" dur="1000"/>
                                        <p:tgtEl>
                                          <p:spTgt spid="4"/>
                                        </p:tgtEl>
                                      </p:cBhvr>
                                    </p:animEffect>
                                  </p:childTnLst>
                                </p:cTn>
                              </p:par>
                            </p:childTnLst>
                          </p:cTn>
                        </p:par>
                        <p:par>
                          <p:cTn id="16" fill="hold">
                            <p:stCondLst>
                              <p:cond delay="2000"/>
                            </p:stCondLst>
                            <p:childTnLst>
                              <p:par>
                                <p:cTn id="17" presetID="53"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Effect transition="in" filter="fade">
                                      <p:cBhvr>
                                        <p:cTn id="2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5400" y="685800"/>
            <a:ext cx="6477000" cy="954107"/>
          </a:xfrm>
          <a:prstGeom prst="rect">
            <a:avLst/>
          </a:prstGeom>
        </p:spPr>
        <p:txBody>
          <a:bodyPr wrap="square">
            <a:spAutoFit/>
          </a:bodyPr>
          <a:lstStyle/>
          <a:p>
            <a:pPr algn="ctr"/>
            <a:r>
              <a:rPr lang="en-US" sz="2800" b="1" dirty="0" smtClean="0"/>
              <a:t>How Student Debt Affects</a:t>
            </a:r>
          </a:p>
          <a:p>
            <a:pPr algn="ctr"/>
            <a:r>
              <a:rPr lang="en-US" sz="2800" b="1" dirty="0" smtClean="0"/>
              <a:t> Small Business Success</a:t>
            </a:r>
            <a:endParaRPr lang="en-US" sz="2800" b="1" dirty="0"/>
          </a:p>
        </p:txBody>
      </p:sp>
      <p:sp>
        <p:nvSpPr>
          <p:cNvPr id="3" name="Rectangle 2"/>
          <p:cNvSpPr/>
          <p:nvPr/>
        </p:nvSpPr>
        <p:spPr>
          <a:xfrm>
            <a:off x="2543496" y="5638800"/>
            <a:ext cx="4057008" cy="338554"/>
          </a:xfrm>
          <a:prstGeom prst="rect">
            <a:avLst/>
          </a:prstGeom>
        </p:spPr>
        <p:txBody>
          <a:bodyPr wrap="none">
            <a:spAutoFit/>
          </a:bodyPr>
          <a:lstStyle/>
          <a:p>
            <a:r>
              <a:rPr lang="en-US" sz="1600" dirty="0" smtClean="0"/>
              <a:t>Oct 29, 2012 | Written by: Matt Thompson</a:t>
            </a:r>
            <a:endParaRPr lang="en-US" sz="1600" dirty="0"/>
          </a:p>
        </p:txBody>
      </p:sp>
      <p:pic>
        <p:nvPicPr>
          <p:cNvPr id="4" name="Picture 3" descr="student_debt1-300x200.jpg"/>
          <p:cNvPicPr>
            <a:picLocks noChangeAspect="1"/>
          </p:cNvPicPr>
          <p:nvPr/>
        </p:nvPicPr>
        <p:blipFill>
          <a:blip r:embed="rId3"/>
          <a:stretch>
            <a:fillRect/>
          </a:stretch>
        </p:blipFill>
        <p:spPr>
          <a:xfrm>
            <a:off x="2019300" y="1727200"/>
            <a:ext cx="5105400" cy="34036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1479727522"/>
      </p:ext>
    </p:extLst>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0.05416 -0.01388 L 0.14584 -0.01388 " pathEditMode="relative" rAng="0" ptsTypes="AA">
                                      <p:cBhvr>
                                        <p:cTn id="6" dur="2000" fill="hold"/>
                                        <p:tgtEl>
                                          <p:spTgt spid="2"/>
                                        </p:tgtEl>
                                        <p:attrNameLst>
                                          <p:attrName>ppt_x</p:attrName>
                                          <p:attrName>ppt_y</p:attrName>
                                        </p:attrNameLst>
                                      </p:cBhvr>
                                      <p:rCtr x="100" y="0"/>
                                    </p:animMotion>
                                  </p:childTnLst>
                                </p:cTn>
                              </p:par>
                              <p:par>
                                <p:cTn id="7" presetID="9" presetClass="exit" presetSubtype="0" fill="hold" grpId="0" nodeType="withEffect">
                                  <p:stCondLst>
                                    <p:cond delay="0"/>
                                  </p:stCondLst>
                                  <p:childTnLst>
                                    <p:animEffect transition="out" filter="dissolve">
                                      <p:cBhvr>
                                        <p:cTn id="8" dur="2000"/>
                                        <p:tgtEl>
                                          <p:spTgt spid="3"/>
                                        </p:tgtEl>
                                      </p:cBhvr>
                                    </p:animEffect>
                                    <p:set>
                                      <p:cBhvr>
                                        <p:cTn id="9" dur="1" fill="hold">
                                          <p:stCondLst>
                                            <p:cond delay="1999"/>
                                          </p:stCondLst>
                                        </p:cTn>
                                        <p:tgtEl>
                                          <p:spTgt spid="3"/>
                                        </p:tgtEl>
                                        <p:attrNameLst>
                                          <p:attrName>style.visibility</p:attrName>
                                        </p:attrNameLst>
                                      </p:cBhvr>
                                      <p:to>
                                        <p:strVal val="hidden"/>
                                      </p:to>
                                    </p:set>
                                  </p:childTnLst>
                                </p:cTn>
                              </p:par>
                              <p:par>
                                <p:cTn id="10" presetID="6" presetClass="emph" presetSubtype="0" fill="hold" nodeType="withEffect">
                                  <p:stCondLst>
                                    <p:cond delay="0"/>
                                  </p:stCondLst>
                                  <p:childTnLst>
                                    <p:animScale>
                                      <p:cBhvr>
                                        <p:cTn id="11" dur="2000" fill="hold"/>
                                        <p:tgtEl>
                                          <p:spTgt spid="4"/>
                                        </p:tgtEl>
                                      </p:cBhvr>
                                      <p:by x="50000" y="50000"/>
                                    </p:animScale>
                                  </p:childTnLst>
                                </p:cTn>
                              </p:par>
                              <p:par>
                                <p:cTn id="12" presetID="43" presetClass="path" presetSubtype="0" accel="50000" decel="50000" fill="hold" nodeType="withEffect">
                                  <p:stCondLst>
                                    <p:cond delay="0"/>
                                  </p:stCondLst>
                                  <p:childTnLst>
                                    <p:animMotion origin="layout" path="M -0.05833 -0.04441 L -0.18333 -0.04441 C -0.23976 -0.04441 -0.30833 -0.11494 -0.30833 -0.17207 L -0.30833 -0.29973 " pathEditMode="relative" rAng="0" ptsTypes="FfFF">
                                      <p:cBhvr>
                                        <p:cTn id="13" dur="2000" fill="hold"/>
                                        <p:tgtEl>
                                          <p:spTgt spid="4"/>
                                        </p:tgtEl>
                                        <p:attrNameLst>
                                          <p:attrName>ppt_x</p:attrName>
                                          <p:attrName>ppt_y</p:attrName>
                                        </p:attrNameLst>
                                      </p:cBhvr>
                                      <p:rCtr x="-125" y="-1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udent_debt1-300x200.jpg"/>
          <p:cNvPicPr>
            <a:picLocks noChangeAspect="1"/>
          </p:cNvPicPr>
          <p:nvPr/>
        </p:nvPicPr>
        <p:blipFill>
          <a:blip r:embed="rId3"/>
          <a:stretch>
            <a:fillRect/>
          </a:stretch>
        </p:blipFill>
        <p:spPr>
          <a:xfrm>
            <a:off x="533400" y="533400"/>
            <a:ext cx="2590800" cy="17272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3" name="Rectangle 2"/>
          <p:cNvSpPr/>
          <p:nvPr/>
        </p:nvSpPr>
        <p:spPr>
          <a:xfrm>
            <a:off x="2667000" y="609600"/>
            <a:ext cx="6477000" cy="954107"/>
          </a:xfrm>
          <a:prstGeom prst="rect">
            <a:avLst/>
          </a:prstGeom>
        </p:spPr>
        <p:txBody>
          <a:bodyPr wrap="square">
            <a:spAutoFit/>
          </a:bodyPr>
          <a:lstStyle/>
          <a:p>
            <a:pPr algn="ctr"/>
            <a:r>
              <a:rPr lang="en-US" sz="2800" b="1" dirty="0" smtClean="0"/>
              <a:t>How Student Debt Affects</a:t>
            </a:r>
          </a:p>
          <a:p>
            <a:pPr algn="ctr"/>
            <a:r>
              <a:rPr lang="en-US" sz="2800" b="1" dirty="0" smtClean="0"/>
              <a:t> Small Business Success</a:t>
            </a:r>
            <a:endParaRPr lang="en-US" sz="2800" b="1" dirty="0"/>
          </a:p>
        </p:txBody>
      </p:sp>
    </p:spTree>
    <p:extLst>
      <p:ext uri="{BB962C8B-B14F-4D97-AF65-F5344CB8AC3E}">
        <p14:creationId xmlns:p14="http://schemas.microsoft.com/office/powerpoint/2010/main" val="16227277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1219200"/>
            <a:ext cx="8229600" cy="685800"/>
          </a:xfrm>
        </p:spPr>
        <p:txBody>
          <a:bodyPr>
            <a:normAutofit fontScale="90000"/>
          </a:bodyPr>
          <a:lstStyle/>
          <a:p>
            <a:pPr eaLnBrk="1" fontAlgn="auto" hangingPunct="1">
              <a:spcAft>
                <a:spcPts val="0"/>
              </a:spcAft>
              <a:defRPr/>
            </a:pPr>
            <a:r>
              <a:rPr lang="en-US" dirty="0" smtClean="0"/>
              <a:t/>
            </a:r>
            <a:br>
              <a:rPr lang="en-US" dirty="0" smtClean="0"/>
            </a:br>
            <a:endParaRPr lang="en-US" dirty="0"/>
          </a:p>
        </p:txBody>
      </p:sp>
      <p:sp>
        <p:nvSpPr>
          <p:cNvPr id="22531" name="Rectangle 3"/>
          <p:cNvSpPr>
            <a:spLocks noGrp="1" noChangeArrowheads="1"/>
          </p:cNvSpPr>
          <p:nvPr>
            <p:ph idx="1"/>
          </p:nvPr>
        </p:nvSpPr>
        <p:spPr>
          <a:xfrm>
            <a:off x="457200" y="609600"/>
            <a:ext cx="8229600" cy="4038600"/>
          </a:xfrm>
        </p:spPr>
        <p:txBody>
          <a:bodyPr>
            <a:normAutofit/>
          </a:bodyPr>
          <a:lstStyle/>
          <a:p>
            <a:pPr marL="274320" indent="-274320" algn="ctr" fontAlgn="auto">
              <a:spcAft>
                <a:spcPts val="0"/>
              </a:spcAft>
              <a:buClr>
                <a:schemeClr val="accent3"/>
              </a:buClr>
              <a:buNone/>
              <a:defRPr/>
            </a:pPr>
            <a:r>
              <a:rPr lang="en-US" sz="4500" b="1" dirty="0" smtClean="0"/>
              <a:t>Begin with the End in Mind</a:t>
            </a:r>
            <a:r>
              <a:rPr lang="en-US" sz="2400" b="1" dirty="0" smtClean="0"/>
              <a:t/>
            </a:r>
            <a:br>
              <a:rPr lang="en-US" sz="2400" b="1" dirty="0" smtClean="0"/>
            </a:br>
            <a:r>
              <a:rPr lang="en-US" sz="2400" b="1" dirty="0" smtClean="0"/>
              <a:t/>
            </a:r>
            <a:br>
              <a:rPr lang="en-US" sz="2400" b="1" dirty="0" smtClean="0"/>
            </a:br>
            <a:r>
              <a:rPr lang="en-US" sz="2400" b="1" dirty="0" smtClean="0"/>
              <a:t/>
            </a:r>
            <a:br>
              <a:rPr lang="en-US" sz="2400" b="1" dirty="0" smtClean="0"/>
            </a:br>
            <a:r>
              <a:rPr lang="en-US" sz="2400" b="1" dirty="0" smtClean="0"/>
              <a:t/>
            </a:r>
            <a:br>
              <a:rPr lang="en-US" sz="2400" b="1" dirty="0" smtClean="0"/>
            </a:br>
            <a:endParaRPr lang="en-US" sz="2400" b="1" dirty="0" smtClean="0"/>
          </a:p>
          <a:p>
            <a:pPr marL="398463" indent="-44450" fontAlgn="auto">
              <a:spcAft>
                <a:spcPts val="0"/>
              </a:spcAft>
              <a:buClr>
                <a:schemeClr val="accent3"/>
              </a:buClr>
              <a:buNone/>
              <a:defRPr/>
            </a:pPr>
            <a:r>
              <a:rPr lang="en-US" b="1" i="1" dirty="0" smtClean="0"/>
              <a:t>Imagine yourself as 66.</a:t>
            </a:r>
          </a:p>
          <a:p>
            <a:pPr marL="392113" indent="-273050" eaLnBrk="1" fontAlgn="auto" hangingPunct="1">
              <a:spcAft>
                <a:spcPts val="0"/>
              </a:spcAft>
              <a:buClr>
                <a:schemeClr val="accent3"/>
              </a:buClr>
              <a:buFont typeface="Wingdings 2"/>
              <a:buChar char=""/>
              <a:defRPr/>
            </a:pPr>
            <a:r>
              <a:rPr lang="en-US" sz="2400" b="1" i="1" dirty="0" smtClean="0"/>
              <a:t>You are looking back</a:t>
            </a:r>
            <a:r>
              <a:rPr lang="en-US" sz="2400" b="1" i="1" dirty="0" smtClean="0">
                <a:latin typeface="Calibri"/>
              </a:rPr>
              <a:t>—</a:t>
            </a:r>
            <a:r>
              <a:rPr lang="en-US" sz="2400" b="1" i="1" dirty="0" smtClean="0"/>
              <a:t>what have you accomplished?</a:t>
            </a:r>
            <a:endParaRPr lang="en-US" sz="2400" dirty="0" smtClean="0"/>
          </a:p>
          <a:p>
            <a:pPr marL="274320" indent="-274320" eaLnBrk="1" fontAlgn="auto" hangingPunct="1">
              <a:spcAft>
                <a:spcPts val="0"/>
              </a:spcAft>
              <a:buClr>
                <a:schemeClr val="accent3"/>
              </a:buClr>
              <a:buFont typeface="Wingdings 2"/>
              <a:buChar char=""/>
              <a:defRPr/>
            </a:pPr>
            <a:endParaRPr lang="en-US" dirty="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udent_debt1-300x200.jpg"/>
          <p:cNvPicPr>
            <a:picLocks noChangeAspect="1"/>
          </p:cNvPicPr>
          <p:nvPr/>
        </p:nvPicPr>
        <p:blipFill>
          <a:blip r:embed="rId3"/>
          <a:stretch>
            <a:fillRect/>
          </a:stretch>
        </p:blipFill>
        <p:spPr>
          <a:xfrm>
            <a:off x="533400" y="533400"/>
            <a:ext cx="2590800" cy="17272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3" name="Rectangle 2"/>
          <p:cNvSpPr/>
          <p:nvPr/>
        </p:nvSpPr>
        <p:spPr>
          <a:xfrm>
            <a:off x="2667000" y="609600"/>
            <a:ext cx="6477000" cy="954107"/>
          </a:xfrm>
          <a:prstGeom prst="rect">
            <a:avLst/>
          </a:prstGeom>
        </p:spPr>
        <p:txBody>
          <a:bodyPr wrap="square">
            <a:spAutoFit/>
          </a:bodyPr>
          <a:lstStyle/>
          <a:p>
            <a:pPr algn="ctr"/>
            <a:r>
              <a:rPr lang="en-US" sz="2800" b="1" dirty="0" smtClean="0"/>
              <a:t>How Student Debt Affects</a:t>
            </a:r>
          </a:p>
          <a:p>
            <a:pPr algn="ctr"/>
            <a:r>
              <a:rPr lang="en-US" sz="2800" b="1" dirty="0" smtClean="0"/>
              <a:t> Small Business Success</a:t>
            </a:r>
            <a:endParaRPr lang="en-US" sz="2800" b="1" dirty="0"/>
          </a:p>
        </p:txBody>
      </p:sp>
      <p:sp>
        <p:nvSpPr>
          <p:cNvPr id="4" name="Rectangle 3"/>
          <p:cNvSpPr/>
          <p:nvPr/>
        </p:nvSpPr>
        <p:spPr>
          <a:xfrm>
            <a:off x="990600" y="2514600"/>
            <a:ext cx="7162800" cy="2677656"/>
          </a:xfrm>
          <a:prstGeom prst="rect">
            <a:avLst/>
          </a:prstGeom>
        </p:spPr>
        <p:txBody>
          <a:bodyPr wrap="square">
            <a:spAutoFit/>
          </a:bodyPr>
          <a:lstStyle/>
          <a:p>
            <a:pPr algn="just"/>
            <a:r>
              <a:rPr lang="en-US" sz="2400" dirty="0" smtClean="0"/>
              <a:t>It’s no secret: college tuition has been rising faster than inflation and pay-raises since the 1980s. The Department of Education expects public college tuition to more than double between 2001 and 2016. That’s even faster than skyrocketing medical costs that demand so much attention from the media and politicians.</a:t>
            </a:r>
            <a:endParaRPr lang="en-US" sz="2400" dirty="0"/>
          </a:p>
        </p:txBody>
      </p:sp>
    </p:spTree>
    <p:extLst>
      <p:ext uri="{BB962C8B-B14F-4D97-AF65-F5344CB8AC3E}">
        <p14:creationId xmlns:p14="http://schemas.microsoft.com/office/powerpoint/2010/main" val="385020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udent_debt1-300x200.jpg"/>
          <p:cNvPicPr>
            <a:picLocks noChangeAspect="1"/>
          </p:cNvPicPr>
          <p:nvPr/>
        </p:nvPicPr>
        <p:blipFill>
          <a:blip r:embed="rId3"/>
          <a:stretch>
            <a:fillRect/>
          </a:stretch>
        </p:blipFill>
        <p:spPr>
          <a:xfrm>
            <a:off x="533400" y="533400"/>
            <a:ext cx="2590800" cy="17272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3" name="Rectangle 2"/>
          <p:cNvSpPr/>
          <p:nvPr/>
        </p:nvSpPr>
        <p:spPr>
          <a:xfrm>
            <a:off x="2667000" y="609600"/>
            <a:ext cx="6477000" cy="954107"/>
          </a:xfrm>
          <a:prstGeom prst="rect">
            <a:avLst/>
          </a:prstGeom>
        </p:spPr>
        <p:txBody>
          <a:bodyPr wrap="square">
            <a:spAutoFit/>
          </a:bodyPr>
          <a:lstStyle/>
          <a:p>
            <a:pPr algn="ctr"/>
            <a:r>
              <a:rPr lang="en-US" sz="2800" b="1" dirty="0" smtClean="0"/>
              <a:t>How Student Debt Affects</a:t>
            </a:r>
          </a:p>
          <a:p>
            <a:pPr algn="ctr"/>
            <a:r>
              <a:rPr lang="en-US" sz="2800" b="1" dirty="0" smtClean="0"/>
              <a:t> Small Business Success</a:t>
            </a:r>
            <a:endParaRPr lang="en-US" sz="2800" b="1" dirty="0"/>
          </a:p>
        </p:txBody>
      </p:sp>
      <p:sp>
        <p:nvSpPr>
          <p:cNvPr id="4" name="Rectangle 3"/>
          <p:cNvSpPr/>
          <p:nvPr/>
        </p:nvSpPr>
        <p:spPr>
          <a:xfrm>
            <a:off x="1143000" y="2667000"/>
            <a:ext cx="6858000" cy="1938992"/>
          </a:xfrm>
          <a:prstGeom prst="rect">
            <a:avLst/>
          </a:prstGeom>
        </p:spPr>
        <p:txBody>
          <a:bodyPr wrap="square">
            <a:spAutoFit/>
          </a:bodyPr>
          <a:lstStyle/>
          <a:p>
            <a:pPr algn="just"/>
            <a:r>
              <a:rPr lang="en-US" sz="2400" dirty="0" smtClean="0"/>
              <a:t>Many students have had to make difficult choices that their parents would never have imagined. College students who thought they could handle loan repayment now find that they can’t afford to purchase homes or cars.</a:t>
            </a:r>
            <a:endParaRPr lang="en-US" sz="2400" dirty="0"/>
          </a:p>
        </p:txBody>
      </p:sp>
    </p:spTree>
    <p:extLst>
      <p:ext uri="{BB962C8B-B14F-4D97-AF65-F5344CB8AC3E}">
        <p14:creationId xmlns:p14="http://schemas.microsoft.com/office/powerpoint/2010/main" val="2028945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udent_debt1-300x200.jpg"/>
          <p:cNvPicPr>
            <a:picLocks noChangeAspect="1"/>
          </p:cNvPicPr>
          <p:nvPr/>
        </p:nvPicPr>
        <p:blipFill>
          <a:blip r:embed="rId3"/>
          <a:stretch>
            <a:fillRect/>
          </a:stretch>
        </p:blipFill>
        <p:spPr>
          <a:xfrm>
            <a:off x="533400" y="533400"/>
            <a:ext cx="2590800" cy="17272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3" name="Rectangle 2"/>
          <p:cNvSpPr/>
          <p:nvPr/>
        </p:nvSpPr>
        <p:spPr>
          <a:xfrm>
            <a:off x="2667000" y="609600"/>
            <a:ext cx="6477000" cy="954107"/>
          </a:xfrm>
          <a:prstGeom prst="rect">
            <a:avLst/>
          </a:prstGeom>
        </p:spPr>
        <p:txBody>
          <a:bodyPr wrap="square">
            <a:spAutoFit/>
          </a:bodyPr>
          <a:lstStyle/>
          <a:p>
            <a:pPr algn="ctr"/>
            <a:r>
              <a:rPr lang="en-US" sz="2800" b="1" dirty="0" smtClean="0"/>
              <a:t>How Student Debt Affects</a:t>
            </a:r>
          </a:p>
          <a:p>
            <a:pPr algn="ctr"/>
            <a:r>
              <a:rPr lang="en-US" sz="2800" b="1" dirty="0" smtClean="0"/>
              <a:t> Small Business Success</a:t>
            </a:r>
            <a:endParaRPr lang="en-US" sz="2800" b="1" dirty="0"/>
          </a:p>
        </p:txBody>
      </p:sp>
      <p:sp>
        <p:nvSpPr>
          <p:cNvPr id="4" name="Rectangle 3"/>
          <p:cNvSpPr/>
          <p:nvPr/>
        </p:nvSpPr>
        <p:spPr>
          <a:xfrm>
            <a:off x="609600" y="2362200"/>
            <a:ext cx="7848600" cy="3416320"/>
          </a:xfrm>
          <a:prstGeom prst="rect">
            <a:avLst/>
          </a:prstGeom>
        </p:spPr>
        <p:txBody>
          <a:bodyPr wrap="square">
            <a:spAutoFit/>
          </a:bodyPr>
          <a:lstStyle/>
          <a:p>
            <a:pPr algn="just"/>
            <a:r>
              <a:rPr lang="en-US" sz="2400" dirty="0" smtClean="0"/>
              <a:t>Student debt also has a less direct impact on small business success. College graduates struggling to keep up with loan payments can neither afford homes and vehicles, nor can they afford to start their own businesses. Banks aren’t much help, either. Small business lending has been depressingly low since the recession started. Lenders certainly aren’t giving a thumbs up to graduates already saddled with thousands of dollars in debt.</a:t>
            </a:r>
            <a:endParaRPr lang="en-US" sz="2400" dirty="0"/>
          </a:p>
        </p:txBody>
      </p:sp>
    </p:spTree>
    <p:extLst>
      <p:ext uri="{BB962C8B-B14F-4D97-AF65-F5344CB8AC3E}">
        <p14:creationId xmlns:p14="http://schemas.microsoft.com/office/powerpoint/2010/main" val="995343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4" name="Picture 2" descr="C:\Documents and Settings\James Bone\Local Settings\Temporary Internet Files\Content.IE5\LQQMCAUX\MP900387473[1].jpg"/>
          <p:cNvPicPr>
            <a:picLocks noChangeAspect="1" noChangeArrowheads="1"/>
          </p:cNvPicPr>
          <p:nvPr/>
        </p:nvPicPr>
        <p:blipFill>
          <a:blip r:embed="rId3"/>
          <a:srcRect/>
          <a:stretch>
            <a:fillRect/>
          </a:stretch>
        </p:blipFill>
        <p:spPr bwMode="auto">
          <a:xfrm>
            <a:off x="3115056" y="1706310"/>
            <a:ext cx="2913888" cy="408489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TextBox 2"/>
          <p:cNvSpPr txBox="1"/>
          <p:nvPr/>
        </p:nvSpPr>
        <p:spPr>
          <a:xfrm>
            <a:off x="609600" y="685800"/>
            <a:ext cx="7924800" cy="584775"/>
          </a:xfrm>
          <a:prstGeom prst="rect">
            <a:avLst/>
          </a:prstGeom>
          <a:noFill/>
        </p:spPr>
        <p:txBody>
          <a:bodyPr wrap="square" rtlCol="0">
            <a:spAutoFit/>
          </a:bodyPr>
          <a:lstStyle/>
          <a:p>
            <a:pPr algn="ctr"/>
            <a:r>
              <a:rPr lang="en-US" sz="3200" b="1" dirty="0" smtClean="0"/>
              <a:t>How Are You Going To Manage Debt?</a:t>
            </a:r>
            <a:endParaRPr lang="en-US" sz="3200" b="1" dirty="0"/>
          </a:p>
        </p:txBody>
      </p:sp>
    </p:spTree>
    <p:extLst>
      <p:ext uri="{BB962C8B-B14F-4D97-AF65-F5344CB8AC3E}">
        <p14:creationId xmlns:p14="http://schemas.microsoft.com/office/powerpoint/2010/main" val="1005409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53" presetClass="entr" presetSubtype="0" fill="hold" nodeType="afterEffect">
                                  <p:stCondLst>
                                    <p:cond delay="0"/>
                                  </p:stCondLst>
                                  <p:childTnLst>
                                    <p:set>
                                      <p:cBhvr>
                                        <p:cTn id="12" dur="1" fill="hold">
                                          <p:stCondLst>
                                            <p:cond delay="0"/>
                                          </p:stCondLst>
                                        </p:cTn>
                                        <p:tgtEl>
                                          <p:spTgt spid="294914"/>
                                        </p:tgtEl>
                                        <p:attrNameLst>
                                          <p:attrName>style.visibility</p:attrName>
                                        </p:attrNameLst>
                                      </p:cBhvr>
                                      <p:to>
                                        <p:strVal val="visible"/>
                                      </p:to>
                                    </p:set>
                                    <p:anim calcmode="lin" valueType="num">
                                      <p:cBhvr>
                                        <p:cTn id="13" dur="1000" fill="hold"/>
                                        <p:tgtEl>
                                          <p:spTgt spid="294914"/>
                                        </p:tgtEl>
                                        <p:attrNameLst>
                                          <p:attrName>ppt_w</p:attrName>
                                        </p:attrNameLst>
                                      </p:cBhvr>
                                      <p:tavLst>
                                        <p:tav tm="0">
                                          <p:val>
                                            <p:fltVal val="0"/>
                                          </p:val>
                                        </p:tav>
                                        <p:tav tm="100000">
                                          <p:val>
                                            <p:strVal val="#ppt_w"/>
                                          </p:val>
                                        </p:tav>
                                      </p:tavLst>
                                    </p:anim>
                                    <p:anim calcmode="lin" valueType="num">
                                      <p:cBhvr>
                                        <p:cTn id="14" dur="1000" fill="hold"/>
                                        <p:tgtEl>
                                          <p:spTgt spid="294914"/>
                                        </p:tgtEl>
                                        <p:attrNameLst>
                                          <p:attrName>ppt_h</p:attrName>
                                        </p:attrNameLst>
                                      </p:cBhvr>
                                      <p:tavLst>
                                        <p:tav tm="0">
                                          <p:val>
                                            <p:fltVal val="0"/>
                                          </p:val>
                                        </p:tav>
                                        <p:tav tm="100000">
                                          <p:val>
                                            <p:strVal val="#ppt_h"/>
                                          </p:val>
                                        </p:tav>
                                      </p:tavLst>
                                    </p:anim>
                                    <p:animEffect transition="in" filter="fade">
                                      <p:cBhvr>
                                        <p:cTn id="15" dur="1000"/>
                                        <p:tgtEl>
                                          <p:spTgt spid="294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Debt Ratio</a:t>
            </a:r>
            <a:endParaRPr lang="en-US" dirty="0"/>
          </a:p>
        </p:txBody>
      </p:sp>
      <p:sp>
        <p:nvSpPr>
          <p:cNvPr id="8" name="Content Placeholder 7"/>
          <p:cNvSpPr>
            <a:spLocks noGrp="1"/>
          </p:cNvSpPr>
          <p:nvPr>
            <p:ph sz="half" idx="1"/>
          </p:nvPr>
        </p:nvSpPr>
        <p:spPr/>
        <p:txBody>
          <a:bodyPr/>
          <a:lstStyle/>
          <a:p>
            <a:r>
              <a:rPr lang="en-US" dirty="0" smtClean="0"/>
              <a:t>Calculating the debt-to-equity ratio is simply a matter of taking the amount of money a company uses to finance its operations and dividing that by the total available capital.</a:t>
            </a:r>
          </a:p>
          <a:p>
            <a:r>
              <a:rPr lang="en-US" dirty="0" smtClean="0"/>
              <a:t>Target less than 1</a:t>
            </a:r>
            <a:endParaRPr lang="en-US" dirty="0"/>
          </a:p>
        </p:txBody>
      </p:sp>
      <p:sp>
        <p:nvSpPr>
          <p:cNvPr id="9" name="Content Placeholder 8"/>
          <p:cNvSpPr>
            <a:spLocks noGrp="1"/>
          </p:cNvSpPr>
          <p:nvPr>
            <p:ph sz="half" idx="2"/>
          </p:nvPr>
        </p:nvSpPr>
        <p:spPr/>
        <p:txBody>
          <a:bodyPr/>
          <a:lstStyle/>
          <a:p>
            <a:r>
              <a:rPr lang="en-US" dirty="0" smtClean="0"/>
              <a:t>Example:</a:t>
            </a:r>
          </a:p>
          <a:p>
            <a:pPr>
              <a:buNone/>
            </a:pPr>
            <a:endParaRPr lang="en-US" sz="800" dirty="0" smtClean="0"/>
          </a:p>
          <a:p>
            <a:pPr>
              <a:buNone/>
            </a:pPr>
            <a:r>
              <a:rPr lang="en-US" dirty="0" smtClean="0"/>
              <a:t>	$300,000	student loan</a:t>
            </a:r>
          </a:p>
          <a:p>
            <a:pPr>
              <a:buNone/>
            </a:pPr>
            <a:r>
              <a:rPr lang="en-US" dirty="0" smtClean="0"/>
              <a:t>	</a:t>
            </a:r>
            <a:r>
              <a:rPr lang="en-US" u="sng" dirty="0" smtClean="0"/>
              <a:t>$100,000 salary</a:t>
            </a:r>
          </a:p>
          <a:p>
            <a:pPr>
              <a:buNone/>
            </a:pPr>
            <a:r>
              <a:rPr lang="en-US" dirty="0" smtClean="0"/>
              <a:t>	$400,000	capital</a:t>
            </a:r>
          </a:p>
          <a:p>
            <a:pPr>
              <a:buNone/>
            </a:pPr>
            <a:endParaRPr lang="en-US" sz="800" dirty="0" smtClean="0"/>
          </a:p>
          <a:p>
            <a:pPr>
              <a:buNone/>
            </a:pPr>
            <a:r>
              <a:rPr lang="en-US" dirty="0" smtClean="0"/>
              <a:t>	$300,000</a:t>
            </a:r>
          </a:p>
          <a:p>
            <a:pPr>
              <a:buNone/>
            </a:pPr>
            <a:r>
              <a:rPr lang="en-US" dirty="0" smtClean="0"/>
              <a:t>  ÷</a:t>
            </a:r>
            <a:r>
              <a:rPr lang="en-US" u="sng" dirty="0" smtClean="0"/>
              <a:t>$400,000</a:t>
            </a:r>
          </a:p>
          <a:p>
            <a:pPr>
              <a:buNone/>
            </a:pPr>
            <a:r>
              <a:rPr lang="en-US" dirty="0" smtClean="0"/>
              <a:t>	   0.75  Debt Ratio</a:t>
            </a:r>
          </a:p>
          <a:p>
            <a:pPr>
              <a:buNone/>
            </a:pPr>
            <a:endParaRPr lang="en-US" dirty="0" smtClean="0"/>
          </a:p>
        </p:txBody>
      </p:sp>
    </p:spTree>
    <p:extLst>
      <p:ext uri="{BB962C8B-B14F-4D97-AF65-F5344CB8AC3E}">
        <p14:creationId xmlns:p14="http://schemas.microsoft.com/office/powerpoint/2010/main" val="2579368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18" presetClass="entr" presetSubtype="12" fill="hold" nodeType="after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strips(downLeft)">
                                      <p:cBhvr>
                                        <p:cTn id="13" dur="1000"/>
                                        <p:tgtEl>
                                          <p:spTgt spid="8">
                                            <p:txEl>
                                              <p:pRg st="0" end="0"/>
                                            </p:txEl>
                                          </p:spTgt>
                                        </p:tgtEl>
                                      </p:cBhvr>
                                    </p:animEffect>
                                  </p:childTnLst>
                                </p:cTn>
                              </p:par>
                            </p:childTnLst>
                          </p:cTn>
                        </p:par>
                        <p:par>
                          <p:cTn id="14" fill="hold">
                            <p:stCondLst>
                              <p:cond delay="2000"/>
                            </p:stCondLst>
                            <p:childTnLst>
                              <p:par>
                                <p:cTn id="15" presetID="18" presetClass="entr" presetSubtype="12" fill="hold" nodeType="after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strips(downLeft)">
                                      <p:cBhvr>
                                        <p:cTn id="17" dur="1000"/>
                                        <p:tgtEl>
                                          <p:spTgt spid="8">
                                            <p:txEl>
                                              <p:pRg st="1" end="1"/>
                                            </p:txEl>
                                          </p:spTgt>
                                        </p:tgtEl>
                                      </p:cBhvr>
                                    </p:animEffect>
                                  </p:childTnLst>
                                </p:cTn>
                              </p:par>
                            </p:childTnLst>
                          </p:cTn>
                        </p:par>
                        <p:par>
                          <p:cTn id="18" fill="hold">
                            <p:stCondLst>
                              <p:cond delay="3000"/>
                            </p:stCondLst>
                            <p:childTnLst>
                              <p:par>
                                <p:cTn id="19" presetID="18" presetClass="entr" presetSubtype="12" fill="hold" nodeType="after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strips(downLeft)">
                                      <p:cBhvr>
                                        <p:cTn id="21" dur="1000"/>
                                        <p:tgtEl>
                                          <p:spTgt spid="9">
                                            <p:txEl>
                                              <p:pRg st="0" end="0"/>
                                            </p:txEl>
                                          </p:spTgt>
                                        </p:tgtEl>
                                      </p:cBhvr>
                                    </p:animEffect>
                                  </p:childTnLst>
                                </p:cTn>
                              </p:par>
                              <p:par>
                                <p:cTn id="22" presetID="18" presetClass="entr" presetSubtype="12" fill="hold" nodeType="with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Effect transition="in" filter="strips(downLeft)">
                                      <p:cBhvr>
                                        <p:cTn id="24" dur="1000"/>
                                        <p:tgtEl>
                                          <p:spTgt spid="9">
                                            <p:txEl>
                                              <p:pRg st="2" end="2"/>
                                            </p:txEl>
                                          </p:spTgt>
                                        </p:tgtEl>
                                      </p:cBhvr>
                                    </p:animEffect>
                                  </p:childTnLst>
                                </p:cTn>
                              </p:par>
                              <p:par>
                                <p:cTn id="25" presetID="18" presetClass="entr" presetSubtype="12" fill="hold" nodeType="with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strips(downLeft)">
                                      <p:cBhvr>
                                        <p:cTn id="27" dur="1000"/>
                                        <p:tgtEl>
                                          <p:spTgt spid="9">
                                            <p:txEl>
                                              <p:pRg st="3" end="3"/>
                                            </p:txEl>
                                          </p:spTgt>
                                        </p:tgtEl>
                                      </p:cBhvr>
                                    </p:animEffect>
                                  </p:childTnLst>
                                </p:cTn>
                              </p:par>
                              <p:par>
                                <p:cTn id="28" presetID="18" presetClass="entr" presetSubtype="12" fill="hold" nodeType="withEffect">
                                  <p:stCondLst>
                                    <p:cond delay="0"/>
                                  </p:stCondLst>
                                  <p:childTnLst>
                                    <p:set>
                                      <p:cBhvr>
                                        <p:cTn id="29" dur="1" fill="hold">
                                          <p:stCondLst>
                                            <p:cond delay="0"/>
                                          </p:stCondLst>
                                        </p:cTn>
                                        <p:tgtEl>
                                          <p:spTgt spid="9">
                                            <p:txEl>
                                              <p:pRg st="4" end="4"/>
                                            </p:txEl>
                                          </p:spTgt>
                                        </p:tgtEl>
                                        <p:attrNameLst>
                                          <p:attrName>style.visibility</p:attrName>
                                        </p:attrNameLst>
                                      </p:cBhvr>
                                      <p:to>
                                        <p:strVal val="visible"/>
                                      </p:to>
                                    </p:set>
                                    <p:animEffect transition="in" filter="strips(downLeft)">
                                      <p:cBhvr>
                                        <p:cTn id="30" dur="1000"/>
                                        <p:tgtEl>
                                          <p:spTgt spid="9">
                                            <p:txEl>
                                              <p:pRg st="4" end="4"/>
                                            </p:txEl>
                                          </p:spTgt>
                                        </p:tgtEl>
                                      </p:cBhvr>
                                    </p:animEffect>
                                  </p:childTnLst>
                                </p:cTn>
                              </p:par>
                              <p:par>
                                <p:cTn id="31" presetID="18" presetClass="entr" presetSubtype="12" fill="hold" nodeType="withEffect">
                                  <p:stCondLst>
                                    <p:cond delay="0"/>
                                  </p:stCondLst>
                                  <p:childTnLst>
                                    <p:set>
                                      <p:cBhvr>
                                        <p:cTn id="32" dur="1" fill="hold">
                                          <p:stCondLst>
                                            <p:cond delay="0"/>
                                          </p:stCondLst>
                                        </p:cTn>
                                        <p:tgtEl>
                                          <p:spTgt spid="9">
                                            <p:txEl>
                                              <p:pRg st="6" end="6"/>
                                            </p:txEl>
                                          </p:spTgt>
                                        </p:tgtEl>
                                        <p:attrNameLst>
                                          <p:attrName>style.visibility</p:attrName>
                                        </p:attrNameLst>
                                      </p:cBhvr>
                                      <p:to>
                                        <p:strVal val="visible"/>
                                      </p:to>
                                    </p:set>
                                    <p:animEffect transition="in" filter="strips(downLeft)">
                                      <p:cBhvr>
                                        <p:cTn id="33" dur="1000"/>
                                        <p:tgtEl>
                                          <p:spTgt spid="9">
                                            <p:txEl>
                                              <p:pRg st="6" end="6"/>
                                            </p:txEl>
                                          </p:spTgt>
                                        </p:tgtEl>
                                      </p:cBhvr>
                                    </p:animEffect>
                                  </p:childTnLst>
                                </p:cTn>
                              </p:par>
                              <p:par>
                                <p:cTn id="34" presetID="18" presetClass="entr" presetSubtype="12" fill="hold" nodeType="withEffect">
                                  <p:stCondLst>
                                    <p:cond delay="0"/>
                                  </p:stCondLst>
                                  <p:childTnLst>
                                    <p:set>
                                      <p:cBhvr>
                                        <p:cTn id="35" dur="1" fill="hold">
                                          <p:stCondLst>
                                            <p:cond delay="0"/>
                                          </p:stCondLst>
                                        </p:cTn>
                                        <p:tgtEl>
                                          <p:spTgt spid="9">
                                            <p:txEl>
                                              <p:pRg st="7" end="7"/>
                                            </p:txEl>
                                          </p:spTgt>
                                        </p:tgtEl>
                                        <p:attrNameLst>
                                          <p:attrName>style.visibility</p:attrName>
                                        </p:attrNameLst>
                                      </p:cBhvr>
                                      <p:to>
                                        <p:strVal val="visible"/>
                                      </p:to>
                                    </p:set>
                                    <p:animEffect transition="in" filter="strips(downLeft)">
                                      <p:cBhvr>
                                        <p:cTn id="36" dur="1000"/>
                                        <p:tgtEl>
                                          <p:spTgt spid="9">
                                            <p:txEl>
                                              <p:pRg st="7" end="7"/>
                                            </p:txEl>
                                          </p:spTgt>
                                        </p:tgtEl>
                                      </p:cBhvr>
                                    </p:animEffect>
                                  </p:childTnLst>
                                </p:cTn>
                              </p:par>
                              <p:par>
                                <p:cTn id="37" presetID="18" presetClass="entr" presetSubtype="12" fill="hold" nodeType="withEffect">
                                  <p:stCondLst>
                                    <p:cond delay="0"/>
                                  </p:stCondLst>
                                  <p:childTnLst>
                                    <p:set>
                                      <p:cBhvr>
                                        <p:cTn id="38" dur="1" fill="hold">
                                          <p:stCondLst>
                                            <p:cond delay="0"/>
                                          </p:stCondLst>
                                        </p:cTn>
                                        <p:tgtEl>
                                          <p:spTgt spid="9">
                                            <p:txEl>
                                              <p:pRg st="8" end="8"/>
                                            </p:txEl>
                                          </p:spTgt>
                                        </p:tgtEl>
                                        <p:attrNameLst>
                                          <p:attrName>style.visibility</p:attrName>
                                        </p:attrNameLst>
                                      </p:cBhvr>
                                      <p:to>
                                        <p:strVal val="visible"/>
                                      </p:to>
                                    </p:set>
                                    <p:animEffect transition="in" filter="strips(downLeft)">
                                      <p:cBhvr>
                                        <p:cTn id="39" dur="10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
          </p:nvPr>
        </p:nvSpPr>
        <p:spPr/>
        <p:txBody>
          <a:bodyPr/>
          <a:lstStyle/>
          <a:p>
            <a:pPr algn="ctr"/>
            <a:r>
              <a:rPr lang="en-US" dirty="0" smtClean="0"/>
              <a:t>Good Debt</a:t>
            </a:r>
            <a:endParaRPr lang="en-US" dirty="0"/>
          </a:p>
        </p:txBody>
      </p:sp>
      <p:sp>
        <p:nvSpPr>
          <p:cNvPr id="10" name="Content Placeholder 9"/>
          <p:cNvSpPr>
            <a:spLocks noGrp="1"/>
          </p:cNvSpPr>
          <p:nvPr>
            <p:ph sz="half" idx="2"/>
          </p:nvPr>
        </p:nvSpPr>
        <p:spPr/>
        <p:txBody>
          <a:bodyPr/>
          <a:lstStyle/>
          <a:p>
            <a:r>
              <a:rPr lang="en-US" dirty="0" smtClean="0"/>
              <a:t>Real Estate</a:t>
            </a:r>
          </a:p>
          <a:p>
            <a:pPr lvl="1"/>
            <a:r>
              <a:rPr lang="en-US" dirty="0" smtClean="0"/>
              <a:t>House</a:t>
            </a:r>
          </a:p>
          <a:p>
            <a:r>
              <a:rPr lang="en-US" dirty="0" smtClean="0"/>
              <a:t>Business</a:t>
            </a:r>
          </a:p>
          <a:p>
            <a:pPr lvl="1"/>
            <a:r>
              <a:rPr lang="en-US" dirty="0" smtClean="0"/>
              <a:t>Dental Practice</a:t>
            </a:r>
          </a:p>
          <a:p>
            <a:r>
              <a:rPr lang="en-US" dirty="0" smtClean="0"/>
              <a:t>Certain Equipment</a:t>
            </a:r>
          </a:p>
          <a:p>
            <a:pPr lvl="1"/>
            <a:r>
              <a:rPr lang="en-US" dirty="0" smtClean="0"/>
              <a:t>X ray unit</a:t>
            </a:r>
          </a:p>
          <a:p>
            <a:r>
              <a:rPr lang="en-US" dirty="0" smtClean="0"/>
              <a:t>Student Loan</a:t>
            </a:r>
          </a:p>
          <a:p>
            <a:pPr lvl="1"/>
            <a:r>
              <a:rPr lang="en-US" dirty="0" smtClean="0"/>
              <a:t>Investment in yourself</a:t>
            </a:r>
          </a:p>
        </p:txBody>
      </p:sp>
      <p:sp>
        <p:nvSpPr>
          <p:cNvPr id="11" name="Text Placeholder 10"/>
          <p:cNvSpPr>
            <a:spLocks noGrp="1"/>
          </p:cNvSpPr>
          <p:nvPr>
            <p:ph type="body" sz="quarter" idx="3"/>
          </p:nvPr>
        </p:nvSpPr>
        <p:spPr/>
        <p:txBody>
          <a:bodyPr/>
          <a:lstStyle/>
          <a:p>
            <a:pPr algn="ctr"/>
            <a:r>
              <a:rPr lang="en-US" dirty="0" smtClean="0"/>
              <a:t>Bad Debt</a:t>
            </a:r>
            <a:endParaRPr lang="en-US" dirty="0"/>
          </a:p>
        </p:txBody>
      </p:sp>
      <p:sp>
        <p:nvSpPr>
          <p:cNvPr id="12" name="Content Placeholder 11"/>
          <p:cNvSpPr>
            <a:spLocks noGrp="1"/>
          </p:cNvSpPr>
          <p:nvPr>
            <p:ph sz="quarter" idx="4"/>
          </p:nvPr>
        </p:nvSpPr>
        <p:spPr/>
        <p:txBody>
          <a:bodyPr/>
          <a:lstStyle/>
          <a:p>
            <a:r>
              <a:rPr lang="en-US" dirty="0" smtClean="0"/>
              <a:t>Automobile</a:t>
            </a:r>
          </a:p>
          <a:p>
            <a:pPr lvl="1"/>
            <a:r>
              <a:rPr lang="en-US" dirty="0" smtClean="0"/>
              <a:t>Necessary Evil</a:t>
            </a:r>
          </a:p>
          <a:p>
            <a:pPr lvl="1"/>
            <a:r>
              <a:rPr lang="en-US" dirty="0" smtClean="0"/>
              <a:t>Don’t over buy</a:t>
            </a:r>
          </a:p>
          <a:p>
            <a:r>
              <a:rPr lang="en-US" dirty="0" smtClean="0"/>
              <a:t>Expensive Toys</a:t>
            </a:r>
          </a:p>
          <a:p>
            <a:pPr lvl="1"/>
            <a:r>
              <a:rPr lang="en-US" dirty="0" smtClean="0"/>
              <a:t>Boat</a:t>
            </a:r>
          </a:p>
          <a:p>
            <a:r>
              <a:rPr lang="en-US" dirty="0" smtClean="0"/>
              <a:t>Food/Clothes</a:t>
            </a:r>
          </a:p>
          <a:p>
            <a:pPr lvl="1"/>
            <a:r>
              <a:rPr lang="en-US" dirty="0" smtClean="0"/>
              <a:t>Do not finance</a:t>
            </a:r>
          </a:p>
          <a:p>
            <a:r>
              <a:rPr lang="en-US" dirty="0" smtClean="0"/>
              <a:t>“Must Haves!”</a:t>
            </a:r>
          </a:p>
          <a:p>
            <a:pPr lvl="1"/>
            <a:r>
              <a:rPr lang="en-US" dirty="0" smtClean="0"/>
              <a:t>Don’t buy it if you </a:t>
            </a:r>
          </a:p>
          <a:p>
            <a:pPr lvl="1">
              <a:buNone/>
            </a:pPr>
            <a:r>
              <a:rPr lang="en-US" dirty="0" smtClean="0"/>
              <a:t>      don’t need it</a:t>
            </a:r>
          </a:p>
          <a:p>
            <a:endParaRPr lang="en-US" dirty="0" smtClean="0"/>
          </a:p>
        </p:txBody>
      </p:sp>
      <p:sp>
        <p:nvSpPr>
          <p:cNvPr id="13" name="Title 6"/>
          <p:cNvSpPr>
            <a:spLocks noGrp="1"/>
          </p:cNvSpPr>
          <p:nvPr>
            <p:ph type="title"/>
          </p:nvPr>
        </p:nvSpPr>
        <p:spPr/>
        <p:txBody>
          <a:bodyPr/>
          <a:lstStyle/>
          <a:p>
            <a:r>
              <a:rPr lang="en-US" dirty="0" smtClean="0"/>
              <a:t>Debt Ratio</a:t>
            </a:r>
            <a:endParaRPr lang="en-US" dirty="0"/>
          </a:p>
        </p:txBody>
      </p:sp>
    </p:spTree>
    <p:extLst>
      <p:ext uri="{BB962C8B-B14F-4D97-AF65-F5344CB8AC3E}">
        <p14:creationId xmlns:p14="http://schemas.microsoft.com/office/powerpoint/2010/main" val="380152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1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9">
                                            <p:txEl>
                                              <p:pRg st="0" end="0"/>
                                            </p:txEl>
                                          </p:spTgt>
                                        </p:tgtEl>
                                      </p:cBhvr>
                                    </p:animEffect>
                                  </p:childTnLst>
                                </p:cTn>
                              </p:par>
                            </p:childTnLst>
                          </p:cTn>
                        </p:par>
                        <p:par>
                          <p:cTn id="10" fill="hold">
                            <p:stCondLst>
                              <p:cond delay="1000"/>
                            </p:stCondLst>
                            <p:childTnLst>
                              <p:par>
                                <p:cTn id="11" presetID="18" presetClass="entr" presetSubtype="12" fill="hold" nodeType="after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strips(downLeft)">
                                      <p:cBhvr>
                                        <p:cTn id="13" dur="1000"/>
                                        <p:tgtEl>
                                          <p:spTgt spid="10">
                                            <p:txEl>
                                              <p:pRg st="0" end="0"/>
                                            </p:txEl>
                                          </p:spTgt>
                                        </p:tgtEl>
                                      </p:cBhvr>
                                    </p:animEffect>
                                  </p:childTnLst>
                                </p:cTn>
                              </p:par>
                              <p:par>
                                <p:cTn id="14" presetID="18" presetClass="entr" presetSubtype="12" fill="hold" nodeType="with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animEffect transition="in" filter="strips(downLeft)">
                                      <p:cBhvr>
                                        <p:cTn id="16" dur="1000"/>
                                        <p:tgtEl>
                                          <p:spTgt spid="10">
                                            <p:txEl>
                                              <p:pRg st="1" end="1"/>
                                            </p:txEl>
                                          </p:spTgt>
                                        </p:tgtEl>
                                      </p:cBhvr>
                                    </p:animEffect>
                                  </p:childTnLst>
                                </p:cTn>
                              </p:par>
                              <p:par>
                                <p:cTn id="17" presetID="18" presetClass="entr" presetSubtype="12" fill="hold" nodeType="with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strips(downLeft)">
                                      <p:cBhvr>
                                        <p:cTn id="19" dur="1000"/>
                                        <p:tgtEl>
                                          <p:spTgt spid="10">
                                            <p:txEl>
                                              <p:pRg st="2" end="2"/>
                                            </p:txEl>
                                          </p:spTgt>
                                        </p:tgtEl>
                                      </p:cBhvr>
                                    </p:animEffect>
                                  </p:childTnLst>
                                </p:cTn>
                              </p:par>
                              <p:par>
                                <p:cTn id="20" presetID="18" presetClass="entr" presetSubtype="12" fill="hold" nodeType="with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strips(downLeft)">
                                      <p:cBhvr>
                                        <p:cTn id="22" dur="1000"/>
                                        <p:tgtEl>
                                          <p:spTgt spid="10">
                                            <p:txEl>
                                              <p:pRg st="3" end="3"/>
                                            </p:txEl>
                                          </p:spTgt>
                                        </p:tgtEl>
                                      </p:cBhvr>
                                    </p:animEffect>
                                  </p:childTnLst>
                                </p:cTn>
                              </p:par>
                              <p:par>
                                <p:cTn id="23" presetID="18" presetClass="entr" presetSubtype="12" fill="hold" nodeType="withEffect">
                                  <p:stCondLst>
                                    <p:cond delay="0"/>
                                  </p:stCondLst>
                                  <p:childTnLst>
                                    <p:set>
                                      <p:cBhvr>
                                        <p:cTn id="24" dur="1" fill="hold">
                                          <p:stCondLst>
                                            <p:cond delay="0"/>
                                          </p:stCondLst>
                                        </p:cTn>
                                        <p:tgtEl>
                                          <p:spTgt spid="10">
                                            <p:txEl>
                                              <p:pRg st="4" end="4"/>
                                            </p:txEl>
                                          </p:spTgt>
                                        </p:tgtEl>
                                        <p:attrNameLst>
                                          <p:attrName>style.visibility</p:attrName>
                                        </p:attrNameLst>
                                      </p:cBhvr>
                                      <p:to>
                                        <p:strVal val="visible"/>
                                      </p:to>
                                    </p:set>
                                    <p:animEffect transition="in" filter="strips(downLeft)">
                                      <p:cBhvr>
                                        <p:cTn id="25" dur="1000"/>
                                        <p:tgtEl>
                                          <p:spTgt spid="10">
                                            <p:txEl>
                                              <p:pRg st="4" end="4"/>
                                            </p:txEl>
                                          </p:spTgt>
                                        </p:tgtEl>
                                      </p:cBhvr>
                                    </p:animEffect>
                                  </p:childTnLst>
                                </p:cTn>
                              </p:par>
                              <p:par>
                                <p:cTn id="26" presetID="18" presetClass="entr" presetSubtype="12" fill="hold" nodeType="withEffect">
                                  <p:stCondLst>
                                    <p:cond delay="0"/>
                                  </p:stCondLst>
                                  <p:childTnLst>
                                    <p:set>
                                      <p:cBhvr>
                                        <p:cTn id="27" dur="1" fill="hold">
                                          <p:stCondLst>
                                            <p:cond delay="0"/>
                                          </p:stCondLst>
                                        </p:cTn>
                                        <p:tgtEl>
                                          <p:spTgt spid="10">
                                            <p:txEl>
                                              <p:pRg st="5" end="5"/>
                                            </p:txEl>
                                          </p:spTgt>
                                        </p:tgtEl>
                                        <p:attrNameLst>
                                          <p:attrName>style.visibility</p:attrName>
                                        </p:attrNameLst>
                                      </p:cBhvr>
                                      <p:to>
                                        <p:strVal val="visible"/>
                                      </p:to>
                                    </p:set>
                                    <p:animEffect transition="in" filter="strips(downLeft)">
                                      <p:cBhvr>
                                        <p:cTn id="28" dur="1000"/>
                                        <p:tgtEl>
                                          <p:spTgt spid="10">
                                            <p:txEl>
                                              <p:pRg st="5" end="5"/>
                                            </p:txEl>
                                          </p:spTgt>
                                        </p:tgtEl>
                                      </p:cBhvr>
                                    </p:animEffect>
                                  </p:childTnLst>
                                </p:cTn>
                              </p:par>
                              <p:par>
                                <p:cTn id="29" presetID="18" presetClass="entr" presetSubtype="12" fill="hold" nodeType="withEffect">
                                  <p:stCondLst>
                                    <p:cond delay="0"/>
                                  </p:stCondLst>
                                  <p:childTnLst>
                                    <p:set>
                                      <p:cBhvr>
                                        <p:cTn id="30" dur="1" fill="hold">
                                          <p:stCondLst>
                                            <p:cond delay="0"/>
                                          </p:stCondLst>
                                        </p:cTn>
                                        <p:tgtEl>
                                          <p:spTgt spid="10">
                                            <p:txEl>
                                              <p:pRg st="6" end="6"/>
                                            </p:txEl>
                                          </p:spTgt>
                                        </p:tgtEl>
                                        <p:attrNameLst>
                                          <p:attrName>style.visibility</p:attrName>
                                        </p:attrNameLst>
                                      </p:cBhvr>
                                      <p:to>
                                        <p:strVal val="visible"/>
                                      </p:to>
                                    </p:set>
                                    <p:animEffect transition="in" filter="strips(downLeft)">
                                      <p:cBhvr>
                                        <p:cTn id="31" dur="1000"/>
                                        <p:tgtEl>
                                          <p:spTgt spid="10">
                                            <p:txEl>
                                              <p:pRg st="6" end="6"/>
                                            </p:txEl>
                                          </p:spTgt>
                                        </p:tgtEl>
                                      </p:cBhvr>
                                    </p:animEffect>
                                  </p:childTnLst>
                                </p:cTn>
                              </p:par>
                              <p:par>
                                <p:cTn id="32" presetID="18" presetClass="entr" presetSubtype="12" fill="hold" nodeType="withEffect">
                                  <p:stCondLst>
                                    <p:cond delay="0"/>
                                  </p:stCondLst>
                                  <p:childTnLst>
                                    <p:set>
                                      <p:cBhvr>
                                        <p:cTn id="33" dur="1" fill="hold">
                                          <p:stCondLst>
                                            <p:cond delay="0"/>
                                          </p:stCondLst>
                                        </p:cTn>
                                        <p:tgtEl>
                                          <p:spTgt spid="10">
                                            <p:txEl>
                                              <p:pRg st="7" end="7"/>
                                            </p:txEl>
                                          </p:spTgt>
                                        </p:tgtEl>
                                        <p:attrNameLst>
                                          <p:attrName>style.visibility</p:attrName>
                                        </p:attrNameLst>
                                      </p:cBhvr>
                                      <p:to>
                                        <p:strVal val="visible"/>
                                      </p:to>
                                    </p:set>
                                    <p:animEffect transition="in" filter="strips(downLeft)">
                                      <p:cBhvr>
                                        <p:cTn id="34" dur="1000"/>
                                        <p:tgtEl>
                                          <p:spTgt spid="10">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0" fill="hold" grpId="0" nodeType="click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anim calcmode="lin" valueType="num">
                                      <p:cBhvr>
                                        <p:cTn id="39" dur="1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40" dur="10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41" dur="1000"/>
                                        <p:tgtEl>
                                          <p:spTgt spid="11">
                                            <p:txEl>
                                              <p:pRg st="0" end="0"/>
                                            </p:txEl>
                                          </p:spTgt>
                                        </p:tgtEl>
                                      </p:cBhvr>
                                    </p:animEffect>
                                  </p:childTnLst>
                                </p:cTn>
                              </p:par>
                            </p:childTnLst>
                          </p:cTn>
                        </p:par>
                        <p:par>
                          <p:cTn id="42" fill="hold">
                            <p:stCondLst>
                              <p:cond delay="1000"/>
                            </p:stCondLst>
                            <p:childTnLst>
                              <p:par>
                                <p:cTn id="43" presetID="18" presetClass="entr" presetSubtype="12" fill="hold" nodeType="after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strips(downLeft)">
                                      <p:cBhvr>
                                        <p:cTn id="45" dur="1000"/>
                                        <p:tgtEl>
                                          <p:spTgt spid="12">
                                            <p:txEl>
                                              <p:pRg st="0" end="0"/>
                                            </p:txEl>
                                          </p:spTgt>
                                        </p:tgtEl>
                                      </p:cBhvr>
                                    </p:animEffect>
                                  </p:childTnLst>
                                </p:cTn>
                              </p:par>
                              <p:par>
                                <p:cTn id="46" presetID="18" presetClass="entr" presetSubtype="12" fill="hold" nodeType="withEffect">
                                  <p:stCondLst>
                                    <p:cond delay="0"/>
                                  </p:stCondLst>
                                  <p:childTnLst>
                                    <p:set>
                                      <p:cBhvr>
                                        <p:cTn id="47" dur="1" fill="hold">
                                          <p:stCondLst>
                                            <p:cond delay="0"/>
                                          </p:stCondLst>
                                        </p:cTn>
                                        <p:tgtEl>
                                          <p:spTgt spid="12">
                                            <p:txEl>
                                              <p:pRg st="1" end="1"/>
                                            </p:txEl>
                                          </p:spTgt>
                                        </p:tgtEl>
                                        <p:attrNameLst>
                                          <p:attrName>style.visibility</p:attrName>
                                        </p:attrNameLst>
                                      </p:cBhvr>
                                      <p:to>
                                        <p:strVal val="visible"/>
                                      </p:to>
                                    </p:set>
                                    <p:animEffect transition="in" filter="strips(downLeft)">
                                      <p:cBhvr>
                                        <p:cTn id="48" dur="1000"/>
                                        <p:tgtEl>
                                          <p:spTgt spid="12">
                                            <p:txEl>
                                              <p:pRg st="1" end="1"/>
                                            </p:txEl>
                                          </p:spTgt>
                                        </p:tgtEl>
                                      </p:cBhvr>
                                    </p:animEffect>
                                  </p:childTnLst>
                                </p:cTn>
                              </p:par>
                              <p:par>
                                <p:cTn id="49" presetID="18" presetClass="entr" presetSubtype="12" fill="hold" nodeType="withEffect">
                                  <p:stCondLst>
                                    <p:cond delay="0"/>
                                  </p:stCondLst>
                                  <p:childTnLst>
                                    <p:set>
                                      <p:cBhvr>
                                        <p:cTn id="50" dur="1" fill="hold">
                                          <p:stCondLst>
                                            <p:cond delay="0"/>
                                          </p:stCondLst>
                                        </p:cTn>
                                        <p:tgtEl>
                                          <p:spTgt spid="12">
                                            <p:txEl>
                                              <p:pRg st="2" end="2"/>
                                            </p:txEl>
                                          </p:spTgt>
                                        </p:tgtEl>
                                        <p:attrNameLst>
                                          <p:attrName>style.visibility</p:attrName>
                                        </p:attrNameLst>
                                      </p:cBhvr>
                                      <p:to>
                                        <p:strVal val="visible"/>
                                      </p:to>
                                    </p:set>
                                    <p:animEffect transition="in" filter="strips(downLeft)">
                                      <p:cBhvr>
                                        <p:cTn id="51" dur="1000"/>
                                        <p:tgtEl>
                                          <p:spTgt spid="12">
                                            <p:txEl>
                                              <p:pRg st="2" end="2"/>
                                            </p:txEl>
                                          </p:spTgt>
                                        </p:tgtEl>
                                      </p:cBhvr>
                                    </p:animEffect>
                                  </p:childTnLst>
                                </p:cTn>
                              </p:par>
                              <p:par>
                                <p:cTn id="52" presetID="18" presetClass="entr" presetSubtype="12" fill="hold" nodeType="withEffect">
                                  <p:stCondLst>
                                    <p:cond delay="0"/>
                                  </p:stCondLst>
                                  <p:childTnLst>
                                    <p:set>
                                      <p:cBhvr>
                                        <p:cTn id="53" dur="1" fill="hold">
                                          <p:stCondLst>
                                            <p:cond delay="0"/>
                                          </p:stCondLst>
                                        </p:cTn>
                                        <p:tgtEl>
                                          <p:spTgt spid="12">
                                            <p:txEl>
                                              <p:pRg st="3" end="3"/>
                                            </p:txEl>
                                          </p:spTgt>
                                        </p:tgtEl>
                                        <p:attrNameLst>
                                          <p:attrName>style.visibility</p:attrName>
                                        </p:attrNameLst>
                                      </p:cBhvr>
                                      <p:to>
                                        <p:strVal val="visible"/>
                                      </p:to>
                                    </p:set>
                                    <p:animEffect transition="in" filter="strips(downLeft)">
                                      <p:cBhvr>
                                        <p:cTn id="54" dur="1000"/>
                                        <p:tgtEl>
                                          <p:spTgt spid="12">
                                            <p:txEl>
                                              <p:pRg st="3" end="3"/>
                                            </p:txEl>
                                          </p:spTgt>
                                        </p:tgtEl>
                                      </p:cBhvr>
                                    </p:animEffect>
                                  </p:childTnLst>
                                </p:cTn>
                              </p:par>
                              <p:par>
                                <p:cTn id="55" presetID="18" presetClass="entr" presetSubtype="12" fill="hold" nodeType="withEffect">
                                  <p:stCondLst>
                                    <p:cond delay="0"/>
                                  </p:stCondLst>
                                  <p:childTnLst>
                                    <p:set>
                                      <p:cBhvr>
                                        <p:cTn id="56" dur="1" fill="hold">
                                          <p:stCondLst>
                                            <p:cond delay="0"/>
                                          </p:stCondLst>
                                        </p:cTn>
                                        <p:tgtEl>
                                          <p:spTgt spid="12">
                                            <p:txEl>
                                              <p:pRg st="4" end="4"/>
                                            </p:txEl>
                                          </p:spTgt>
                                        </p:tgtEl>
                                        <p:attrNameLst>
                                          <p:attrName>style.visibility</p:attrName>
                                        </p:attrNameLst>
                                      </p:cBhvr>
                                      <p:to>
                                        <p:strVal val="visible"/>
                                      </p:to>
                                    </p:set>
                                    <p:animEffect transition="in" filter="strips(downLeft)">
                                      <p:cBhvr>
                                        <p:cTn id="57" dur="1000"/>
                                        <p:tgtEl>
                                          <p:spTgt spid="12">
                                            <p:txEl>
                                              <p:pRg st="4" end="4"/>
                                            </p:txEl>
                                          </p:spTgt>
                                        </p:tgtEl>
                                      </p:cBhvr>
                                    </p:animEffect>
                                  </p:childTnLst>
                                </p:cTn>
                              </p:par>
                              <p:par>
                                <p:cTn id="58" presetID="18" presetClass="entr" presetSubtype="12" fill="hold" nodeType="withEffect">
                                  <p:stCondLst>
                                    <p:cond delay="0"/>
                                  </p:stCondLst>
                                  <p:childTnLst>
                                    <p:set>
                                      <p:cBhvr>
                                        <p:cTn id="59" dur="1" fill="hold">
                                          <p:stCondLst>
                                            <p:cond delay="0"/>
                                          </p:stCondLst>
                                        </p:cTn>
                                        <p:tgtEl>
                                          <p:spTgt spid="12">
                                            <p:txEl>
                                              <p:pRg st="5" end="5"/>
                                            </p:txEl>
                                          </p:spTgt>
                                        </p:tgtEl>
                                        <p:attrNameLst>
                                          <p:attrName>style.visibility</p:attrName>
                                        </p:attrNameLst>
                                      </p:cBhvr>
                                      <p:to>
                                        <p:strVal val="visible"/>
                                      </p:to>
                                    </p:set>
                                    <p:animEffect transition="in" filter="strips(downLeft)">
                                      <p:cBhvr>
                                        <p:cTn id="60" dur="1000"/>
                                        <p:tgtEl>
                                          <p:spTgt spid="12">
                                            <p:txEl>
                                              <p:pRg st="5" end="5"/>
                                            </p:txEl>
                                          </p:spTgt>
                                        </p:tgtEl>
                                      </p:cBhvr>
                                    </p:animEffect>
                                  </p:childTnLst>
                                </p:cTn>
                              </p:par>
                              <p:par>
                                <p:cTn id="61" presetID="18" presetClass="entr" presetSubtype="12" fill="hold" nodeType="withEffect">
                                  <p:stCondLst>
                                    <p:cond delay="0"/>
                                  </p:stCondLst>
                                  <p:childTnLst>
                                    <p:set>
                                      <p:cBhvr>
                                        <p:cTn id="62" dur="1" fill="hold">
                                          <p:stCondLst>
                                            <p:cond delay="0"/>
                                          </p:stCondLst>
                                        </p:cTn>
                                        <p:tgtEl>
                                          <p:spTgt spid="12">
                                            <p:txEl>
                                              <p:pRg st="6" end="6"/>
                                            </p:txEl>
                                          </p:spTgt>
                                        </p:tgtEl>
                                        <p:attrNameLst>
                                          <p:attrName>style.visibility</p:attrName>
                                        </p:attrNameLst>
                                      </p:cBhvr>
                                      <p:to>
                                        <p:strVal val="visible"/>
                                      </p:to>
                                    </p:set>
                                    <p:animEffect transition="in" filter="strips(downLeft)">
                                      <p:cBhvr>
                                        <p:cTn id="63" dur="1000"/>
                                        <p:tgtEl>
                                          <p:spTgt spid="12">
                                            <p:txEl>
                                              <p:pRg st="6" end="6"/>
                                            </p:txEl>
                                          </p:spTgt>
                                        </p:tgtEl>
                                      </p:cBhvr>
                                    </p:animEffect>
                                  </p:childTnLst>
                                </p:cTn>
                              </p:par>
                              <p:par>
                                <p:cTn id="64" presetID="18" presetClass="entr" presetSubtype="12" fill="hold" nodeType="withEffect">
                                  <p:stCondLst>
                                    <p:cond delay="0"/>
                                  </p:stCondLst>
                                  <p:childTnLst>
                                    <p:set>
                                      <p:cBhvr>
                                        <p:cTn id="65" dur="1" fill="hold">
                                          <p:stCondLst>
                                            <p:cond delay="0"/>
                                          </p:stCondLst>
                                        </p:cTn>
                                        <p:tgtEl>
                                          <p:spTgt spid="12">
                                            <p:txEl>
                                              <p:pRg st="7" end="7"/>
                                            </p:txEl>
                                          </p:spTgt>
                                        </p:tgtEl>
                                        <p:attrNameLst>
                                          <p:attrName>style.visibility</p:attrName>
                                        </p:attrNameLst>
                                      </p:cBhvr>
                                      <p:to>
                                        <p:strVal val="visible"/>
                                      </p:to>
                                    </p:set>
                                    <p:animEffect transition="in" filter="strips(downLeft)">
                                      <p:cBhvr>
                                        <p:cTn id="66" dur="1000"/>
                                        <p:tgtEl>
                                          <p:spTgt spid="12">
                                            <p:txEl>
                                              <p:pRg st="7" end="7"/>
                                            </p:txEl>
                                          </p:spTgt>
                                        </p:tgtEl>
                                      </p:cBhvr>
                                    </p:animEffect>
                                  </p:childTnLst>
                                </p:cTn>
                              </p:par>
                              <p:par>
                                <p:cTn id="67" presetID="18" presetClass="entr" presetSubtype="12" fill="hold" nodeType="withEffect">
                                  <p:stCondLst>
                                    <p:cond delay="0"/>
                                  </p:stCondLst>
                                  <p:childTnLst>
                                    <p:set>
                                      <p:cBhvr>
                                        <p:cTn id="68" dur="1" fill="hold">
                                          <p:stCondLst>
                                            <p:cond delay="0"/>
                                          </p:stCondLst>
                                        </p:cTn>
                                        <p:tgtEl>
                                          <p:spTgt spid="12">
                                            <p:txEl>
                                              <p:pRg st="8" end="8"/>
                                            </p:txEl>
                                          </p:spTgt>
                                        </p:tgtEl>
                                        <p:attrNameLst>
                                          <p:attrName>style.visibility</p:attrName>
                                        </p:attrNameLst>
                                      </p:cBhvr>
                                      <p:to>
                                        <p:strVal val="visible"/>
                                      </p:to>
                                    </p:set>
                                    <p:animEffect transition="in" filter="strips(downLeft)">
                                      <p:cBhvr>
                                        <p:cTn id="69" dur="1000"/>
                                        <p:tgtEl>
                                          <p:spTgt spid="12">
                                            <p:txEl>
                                              <p:pRg st="8" end="8"/>
                                            </p:txEl>
                                          </p:spTgt>
                                        </p:tgtEl>
                                      </p:cBhvr>
                                    </p:animEffect>
                                  </p:childTnLst>
                                </p:cTn>
                              </p:par>
                              <p:par>
                                <p:cTn id="70" presetID="18" presetClass="entr" presetSubtype="12" fill="hold" nodeType="withEffect">
                                  <p:stCondLst>
                                    <p:cond delay="0"/>
                                  </p:stCondLst>
                                  <p:childTnLst>
                                    <p:set>
                                      <p:cBhvr>
                                        <p:cTn id="71" dur="1" fill="hold">
                                          <p:stCondLst>
                                            <p:cond delay="0"/>
                                          </p:stCondLst>
                                        </p:cTn>
                                        <p:tgtEl>
                                          <p:spTgt spid="12">
                                            <p:txEl>
                                              <p:pRg st="9" end="9"/>
                                            </p:txEl>
                                          </p:spTgt>
                                        </p:tgtEl>
                                        <p:attrNameLst>
                                          <p:attrName>style.visibility</p:attrName>
                                        </p:attrNameLst>
                                      </p:cBhvr>
                                      <p:to>
                                        <p:strVal val="visible"/>
                                      </p:to>
                                    </p:set>
                                    <p:animEffect transition="in" filter="strips(downLeft)">
                                      <p:cBhvr>
                                        <p:cTn id="72" dur="1000"/>
                                        <p:tgtEl>
                                          <p:spTgt spid="1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609600"/>
            <a:ext cx="8382000" cy="784830"/>
          </a:xfrm>
          <a:prstGeom prst="rect">
            <a:avLst/>
          </a:prstGeom>
          <a:noFill/>
        </p:spPr>
        <p:txBody>
          <a:bodyPr wrap="square" rtlCol="0">
            <a:spAutoFit/>
          </a:bodyPr>
          <a:lstStyle/>
          <a:p>
            <a:pPr algn="ctr"/>
            <a:r>
              <a:rPr lang="en-US" sz="4500" b="1" dirty="0" smtClean="0">
                <a:latin typeface="+mn-lt"/>
              </a:rPr>
              <a:t>Debt Management</a:t>
            </a:r>
            <a:endParaRPr lang="en-US" sz="4500" b="1" dirty="0">
              <a:latin typeface="+mn-lt"/>
            </a:endParaRPr>
          </a:p>
        </p:txBody>
      </p:sp>
      <p:sp>
        <p:nvSpPr>
          <p:cNvPr id="4" name="Content Placeholder 3"/>
          <p:cNvSpPr>
            <a:spLocks noGrp="1"/>
          </p:cNvSpPr>
          <p:nvPr>
            <p:ph idx="1"/>
          </p:nvPr>
        </p:nvSpPr>
        <p:spPr/>
        <p:txBody>
          <a:bodyPr/>
          <a:lstStyle/>
          <a:p>
            <a:r>
              <a:rPr lang="en-US" dirty="0" smtClean="0"/>
              <a:t>Student Loan Payments  		$3000</a:t>
            </a:r>
          </a:p>
          <a:p>
            <a:pPr lvl="1"/>
            <a:r>
              <a:rPr lang="en-US" dirty="0" smtClean="0"/>
              <a:t>$275,000 principle</a:t>
            </a:r>
          </a:p>
          <a:p>
            <a:pPr lvl="1"/>
            <a:r>
              <a:rPr lang="en-US" dirty="0" smtClean="0"/>
              <a:t> Terms:  ≈10 years @ 6.9%</a:t>
            </a:r>
          </a:p>
          <a:p>
            <a:endParaRPr lang="en-US" dirty="0" smtClean="0"/>
          </a:p>
          <a:p>
            <a:r>
              <a:rPr lang="en-US" dirty="0" smtClean="0"/>
              <a:t>Additional Principle Payment 	$3000</a:t>
            </a:r>
          </a:p>
          <a:p>
            <a:pPr lvl="1"/>
            <a:r>
              <a:rPr lang="en-US" dirty="0" smtClean="0"/>
              <a:t>Once a year</a:t>
            </a:r>
          </a:p>
          <a:p>
            <a:pPr lvl="1"/>
            <a:r>
              <a:rPr lang="en-US" dirty="0" smtClean="0"/>
              <a:t>Save about $9000 in interest</a:t>
            </a:r>
          </a:p>
          <a:p>
            <a:pPr lvl="1"/>
            <a:r>
              <a:rPr lang="en-US" dirty="0" smtClean="0"/>
              <a:t>Only $250/month</a:t>
            </a:r>
          </a:p>
        </p:txBody>
      </p:sp>
    </p:spTree>
    <p:extLst>
      <p:ext uri="{BB962C8B-B14F-4D97-AF65-F5344CB8AC3E}">
        <p14:creationId xmlns:p14="http://schemas.microsoft.com/office/powerpoint/2010/main" val="3519331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2">
                                            <p:txEl>
                                              <p:pRg st="0" end="0"/>
                                            </p:txEl>
                                          </p:spTgt>
                                        </p:tgtEl>
                                      </p:cBhvr>
                                    </p:animEffect>
                                  </p:childTnLst>
                                </p:cTn>
                              </p:par>
                            </p:childTnLst>
                          </p:cTn>
                        </p:par>
                        <p:par>
                          <p:cTn id="10" fill="hold">
                            <p:stCondLst>
                              <p:cond delay="1000"/>
                            </p:stCondLst>
                            <p:childTnLst>
                              <p:par>
                                <p:cTn id="11" presetID="18" presetClass="entr" presetSubtype="12" fill="hold"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strips(downLeft)">
                                      <p:cBhvr>
                                        <p:cTn id="13" dur="1000"/>
                                        <p:tgtEl>
                                          <p:spTgt spid="4">
                                            <p:txEl>
                                              <p:pRg st="0" end="0"/>
                                            </p:txEl>
                                          </p:spTgt>
                                        </p:tgtEl>
                                      </p:cBhvr>
                                    </p:animEffect>
                                  </p:childTnLst>
                                </p:cTn>
                              </p:par>
                              <p:par>
                                <p:cTn id="14" presetID="18" presetClass="entr" presetSubtype="12" fill="hold"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strips(downLeft)">
                                      <p:cBhvr>
                                        <p:cTn id="16" dur="1000"/>
                                        <p:tgtEl>
                                          <p:spTgt spid="4">
                                            <p:txEl>
                                              <p:pRg st="1" end="1"/>
                                            </p:txEl>
                                          </p:spTgt>
                                        </p:tgtEl>
                                      </p:cBhvr>
                                    </p:animEffect>
                                  </p:childTnLst>
                                </p:cTn>
                              </p:par>
                              <p:par>
                                <p:cTn id="17" presetID="18" presetClass="entr" presetSubtype="12"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strips(downLeft)">
                                      <p:cBhvr>
                                        <p:cTn id="19" dur="1000"/>
                                        <p:tgtEl>
                                          <p:spTgt spid="4">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nodeType="click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strips(downLeft)">
                                      <p:cBhvr>
                                        <p:cTn id="24" dur="1000"/>
                                        <p:tgtEl>
                                          <p:spTgt spid="4">
                                            <p:txEl>
                                              <p:pRg st="4" end="4"/>
                                            </p:txEl>
                                          </p:spTgt>
                                        </p:tgtEl>
                                      </p:cBhvr>
                                    </p:animEffect>
                                  </p:childTnLst>
                                </p:cTn>
                              </p:par>
                              <p:par>
                                <p:cTn id="25" presetID="18" presetClass="entr" presetSubtype="12" fill="hold"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strips(downLeft)">
                                      <p:cBhvr>
                                        <p:cTn id="27" dur="1000"/>
                                        <p:tgtEl>
                                          <p:spTgt spid="4">
                                            <p:txEl>
                                              <p:pRg st="5" end="5"/>
                                            </p:txEl>
                                          </p:spTgt>
                                        </p:tgtEl>
                                      </p:cBhvr>
                                    </p:animEffect>
                                  </p:childTnLst>
                                </p:cTn>
                              </p:par>
                              <p:par>
                                <p:cTn id="28" presetID="18" presetClass="entr" presetSubtype="12" fill="hold" nodeType="withEffect">
                                  <p:stCondLst>
                                    <p:cond delay="0"/>
                                  </p:stCondLst>
                                  <p:childTnLst>
                                    <p:set>
                                      <p:cBhvr>
                                        <p:cTn id="29" dur="1" fill="hold">
                                          <p:stCondLst>
                                            <p:cond delay="0"/>
                                          </p:stCondLst>
                                        </p:cTn>
                                        <p:tgtEl>
                                          <p:spTgt spid="4">
                                            <p:txEl>
                                              <p:pRg st="6" end="6"/>
                                            </p:txEl>
                                          </p:spTgt>
                                        </p:tgtEl>
                                        <p:attrNameLst>
                                          <p:attrName>style.visibility</p:attrName>
                                        </p:attrNameLst>
                                      </p:cBhvr>
                                      <p:to>
                                        <p:strVal val="visible"/>
                                      </p:to>
                                    </p:set>
                                    <p:animEffect transition="in" filter="strips(downLeft)">
                                      <p:cBhvr>
                                        <p:cTn id="30" dur="1000"/>
                                        <p:tgtEl>
                                          <p:spTgt spid="4">
                                            <p:txEl>
                                              <p:pRg st="6" end="6"/>
                                            </p:txEl>
                                          </p:spTgt>
                                        </p:tgtEl>
                                      </p:cBhvr>
                                    </p:animEffect>
                                  </p:childTnLst>
                                </p:cTn>
                              </p:par>
                              <p:par>
                                <p:cTn id="31" presetID="18" presetClass="entr" presetSubtype="12" fill="hold" nodeType="with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animEffect transition="in" filter="strips(downLeft)">
                                      <p:cBhvr>
                                        <p:cTn id="33" dur="10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609600"/>
            <a:ext cx="8382000" cy="784830"/>
          </a:xfrm>
          <a:prstGeom prst="rect">
            <a:avLst/>
          </a:prstGeom>
          <a:noFill/>
        </p:spPr>
        <p:txBody>
          <a:bodyPr wrap="square" rtlCol="0">
            <a:spAutoFit/>
          </a:bodyPr>
          <a:lstStyle/>
          <a:p>
            <a:pPr algn="ctr"/>
            <a:r>
              <a:rPr lang="en-US" sz="4500" b="1" dirty="0" smtClean="0">
                <a:latin typeface="+mn-lt"/>
              </a:rPr>
              <a:t>Debt Management</a:t>
            </a:r>
            <a:endParaRPr lang="en-US" sz="4500" b="1" dirty="0">
              <a:latin typeface="+mn-lt"/>
            </a:endParaRPr>
          </a:p>
        </p:txBody>
      </p:sp>
      <p:sp>
        <p:nvSpPr>
          <p:cNvPr id="4" name="Content Placeholder 3"/>
          <p:cNvSpPr>
            <a:spLocks noGrp="1"/>
          </p:cNvSpPr>
          <p:nvPr>
            <p:ph idx="1"/>
          </p:nvPr>
        </p:nvSpPr>
        <p:spPr/>
        <p:txBody>
          <a:bodyPr/>
          <a:lstStyle/>
          <a:p>
            <a:r>
              <a:rPr lang="en-US" dirty="0" smtClean="0"/>
              <a:t>Home Loan Payments  		$1350</a:t>
            </a:r>
          </a:p>
          <a:p>
            <a:pPr lvl="1"/>
            <a:r>
              <a:rPr lang="en-US" dirty="0" smtClean="0"/>
              <a:t>$300,000 principle</a:t>
            </a:r>
          </a:p>
          <a:p>
            <a:pPr lvl="1"/>
            <a:r>
              <a:rPr lang="en-US" dirty="0" smtClean="0"/>
              <a:t> Terms:  30 years @ 3.5%</a:t>
            </a:r>
          </a:p>
          <a:p>
            <a:endParaRPr lang="en-US" dirty="0" smtClean="0"/>
          </a:p>
          <a:p>
            <a:r>
              <a:rPr lang="en-US" dirty="0" smtClean="0"/>
              <a:t>Additional Principle Payment 	$1350</a:t>
            </a:r>
          </a:p>
          <a:p>
            <a:pPr lvl="1"/>
            <a:r>
              <a:rPr lang="en-US" dirty="0" smtClean="0"/>
              <a:t>Once a year</a:t>
            </a:r>
          </a:p>
          <a:p>
            <a:pPr lvl="1"/>
            <a:r>
              <a:rPr lang="en-US" dirty="0" smtClean="0"/>
              <a:t>Save about $26,000 in interest</a:t>
            </a:r>
          </a:p>
          <a:p>
            <a:pPr lvl="1"/>
            <a:r>
              <a:rPr lang="en-US" dirty="0" smtClean="0"/>
              <a:t>Payoff approx 25 years</a:t>
            </a:r>
          </a:p>
        </p:txBody>
      </p:sp>
    </p:spTree>
    <p:extLst>
      <p:ext uri="{BB962C8B-B14F-4D97-AF65-F5344CB8AC3E}">
        <p14:creationId xmlns:p14="http://schemas.microsoft.com/office/powerpoint/2010/main" val="399290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strips(downLeft)">
                                      <p:cBhvr>
                                        <p:cTn id="7" dur="1000"/>
                                        <p:tgtEl>
                                          <p:spTgt spid="4">
                                            <p:txEl>
                                              <p:pRg st="0" end="0"/>
                                            </p:txEl>
                                          </p:spTgt>
                                        </p:tgtEl>
                                      </p:cBhvr>
                                    </p:animEffect>
                                  </p:childTnLst>
                                </p:cTn>
                              </p:par>
                              <p:par>
                                <p:cTn id="8" presetID="18" presetClass="entr" presetSubtype="12"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strips(downLeft)">
                                      <p:cBhvr>
                                        <p:cTn id="10" dur="1000"/>
                                        <p:tgtEl>
                                          <p:spTgt spid="4">
                                            <p:txEl>
                                              <p:pRg st="1" end="1"/>
                                            </p:txEl>
                                          </p:spTgt>
                                        </p:tgtEl>
                                      </p:cBhvr>
                                    </p:animEffect>
                                  </p:childTnLst>
                                </p:cTn>
                              </p:par>
                              <p:par>
                                <p:cTn id="11" presetID="18" presetClass="entr" presetSubtype="12"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strips(downLeft)">
                                      <p:cBhvr>
                                        <p:cTn id="13" dur="10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nodeType="click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strips(downLeft)">
                                      <p:cBhvr>
                                        <p:cTn id="18" dur="1000"/>
                                        <p:tgtEl>
                                          <p:spTgt spid="4">
                                            <p:txEl>
                                              <p:pRg st="4" end="4"/>
                                            </p:txEl>
                                          </p:spTgt>
                                        </p:tgtEl>
                                      </p:cBhvr>
                                    </p:animEffect>
                                  </p:childTnLst>
                                </p:cTn>
                              </p:par>
                              <p:par>
                                <p:cTn id="19" presetID="18" presetClass="entr" presetSubtype="12"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Effect transition="in" filter="strips(downLeft)">
                                      <p:cBhvr>
                                        <p:cTn id="21" dur="1000"/>
                                        <p:tgtEl>
                                          <p:spTgt spid="4">
                                            <p:txEl>
                                              <p:pRg st="5" end="5"/>
                                            </p:txEl>
                                          </p:spTgt>
                                        </p:tgtEl>
                                      </p:cBhvr>
                                    </p:animEffect>
                                  </p:childTnLst>
                                </p:cTn>
                              </p:par>
                              <p:par>
                                <p:cTn id="22" presetID="18" presetClass="entr" presetSubtype="12" fill="hold" nodeType="withEffect">
                                  <p:stCondLst>
                                    <p:cond delay="0"/>
                                  </p:stCondLst>
                                  <p:childTnLst>
                                    <p:set>
                                      <p:cBhvr>
                                        <p:cTn id="23" dur="1" fill="hold">
                                          <p:stCondLst>
                                            <p:cond delay="0"/>
                                          </p:stCondLst>
                                        </p:cTn>
                                        <p:tgtEl>
                                          <p:spTgt spid="4">
                                            <p:txEl>
                                              <p:pRg st="6" end="6"/>
                                            </p:txEl>
                                          </p:spTgt>
                                        </p:tgtEl>
                                        <p:attrNameLst>
                                          <p:attrName>style.visibility</p:attrName>
                                        </p:attrNameLst>
                                      </p:cBhvr>
                                      <p:to>
                                        <p:strVal val="visible"/>
                                      </p:to>
                                    </p:set>
                                    <p:animEffect transition="in" filter="strips(downLeft)">
                                      <p:cBhvr>
                                        <p:cTn id="24" dur="1000"/>
                                        <p:tgtEl>
                                          <p:spTgt spid="4">
                                            <p:txEl>
                                              <p:pRg st="6" end="6"/>
                                            </p:txEl>
                                          </p:spTgt>
                                        </p:tgtEl>
                                      </p:cBhvr>
                                    </p:animEffect>
                                  </p:childTnLst>
                                </p:cTn>
                              </p:par>
                              <p:par>
                                <p:cTn id="25" presetID="18" presetClass="entr" presetSubtype="12" fill="hold" nodeType="with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Effect transition="in" filter="strips(downLeft)">
                                      <p:cBhvr>
                                        <p:cTn id="27" dur="10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609600"/>
            <a:ext cx="8382000" cy="784830"/>
          </a:xfrm>
          <a:prstGeom prst="rect">
            <a:avLst/>
          </a:prstGeom>
          <a:noFill/>
        </p:spPr>
        <p:txBody>
          <a:bodyPr wrap="square" rtlCol="0">
            <a:spAutoFit/>
          </a:bodyPr>
          <a:lstStyle/>
          <a:p>
            <a:pPr algn="ctr"/>
            <a:r>
              <a:rPr lang="en-US" sz="4500" b="1" dirty="0" smtClean="0">
                <a:latin typeface="+mn-lt"/>
              </a:rPr>
              <a:t>Debt Management</a:t>
            </a:r>
            <a:endParaRPr lang="en-US" sz="4500" b="1" dirty="0">
              <a:latin typeface="+mn-lt"/>
            </a:endParaRPr>
          </a:p>
        </p:txBody>
      </p:sp>
      <p:sp>
        <p:nvSpPr>
          <p:cNvPr id="4" name="Content Placeholder 3"/>
          <p:cNvSpPr>
            <a:spLocks noGrp="1"/>
          </p:cNvSpPr>
          <p:nvPr>
            <p:ph idx="1"/>
          </p:nvPr>
        </p:nvSpPr>
        <p:spPr/>
        <p:txBody>
          <a:bodyPr/>
          <a:lstStyle/>
          <a:p>
            <a:r>
              <a:rPr lang="en-US" dirty="0" smtClean="0"/>
              <a:t>What if I don’t have $1350 extra a year?</a:t>
            </a:r>
          </a:p>
          <a:p>
            <a:pPr lvl="1"/>
            <a:r>
              <a:rPr lang="en-US" dirty="0" smtClean="0"/>
              <a:t>$112 extra a month?</a:t>
            </a:r>
          </a:p>
          <a:p>
            <a:pPr lvl="1"/>
            <a:endParaRPr lang="en-US" dirty="0" smtClean="0"/>
          </a:p>
          <a:p>
            <a:endParaRPr lang="en-US" dirty="0" smtClean="0"/>
          </a:p>
        </p:txBody>
      </p:sp>
      <p:pic>
        <p:nvPicPr>
          <p:cNvPr id="107521" name="Picture 1" descr="C:\Documents and Settings\James Bone\Local Settings\Temporary Internet Files\Content.IE5\OWKK9T8V\MC910217525[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05100" y="3048000"/>
            <a:ext cx="3733800" cy="3223626"/>
          </a:xfrm>
          <a:prstGeom prst="rect">
            <a:avLst/>
          </a:prstGeom>
          <a:noFill/>
        </p:spPr>
      </p:pic>
    </p:spTree>
    <p:extLst>
      <p:ext uri="{BB962C8B-B14F-4D97-AF65-F5344CB8AC3E}">
        <p14:creationId xmlns:p14="http://schemas.microsoft.com/office/powerpoint/2010/main" val="2312449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strips(downLeft)">
                                      <p:cBhvr>
                                        <p:cTn id="7" dur="1000"/>
                                        <p:tgtEl>
                                          <p:spTgt spid="4">
                                            <p:txEl>
                                              <p:pRg st="0" end="0"/>
                                            </p:txEl>
                                          </p:spTgt>
                                        </p:tgtEl>
                                      </p:cBhvr>
                                    </p:animEffect>
                                  </p:childTnLst>
                                </p:cTn>
                              </p:par>
                              <p:par>
                                <p:cTn id="8" presetID="18" presetClass="entr" presetSubtype="12"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strips(downLeft)">
                                      <p:cBhvr>
                                        <p:cTn id="10" dur="1000"/>
                                        <p:tgtEl>
                                          <p:spTgt spid="4">
                                            <p:txEl>
                                              <p:pRg st="1" end="1"/>
                                            </p:txEl>
                                          </p:spTgt>
                                        </p:tgtEl>
                                      </p:cBhvr>
                                    </p:animEffect>
                                  </p:childTnLst>
                                </p:cTn>
                              </p:par>
                              <p:par>
                                <p:cTn id="11" presetID="53" presetClass="entr" presetSubtype="0" fill="hold" nodeType="withEffect">
                                  <p:stCondLst>
                                    <p:cond delay="0"/>
                                  </p:stCondLst>
                                  <p:childTnLst>
                                    <p:set>
                                      <p:cBhvr>
                                        <p:cTn id="12" dur="1" fill="hold">
                                          <p:stCondLst>
                                            <p:cond delay="0"/>
                                          </p:stCondLst>
                                        </p:cTn>
                                        <p:tgtEl>
                                          <p:spTgt spid="107521"/>
                                        </p:tgtEl>
                                        <p:attrNameLst>
                                          <p:attrName>style.visibility</p:attrName>
                                        </p:attrNameLst>
                                      </p:cBhvr>
                                      <p:to>
                                        <p:strVal val="visible"/>
                                      </p:to>
                                    </p:set>
                                    <p:anim calcmode="lin" valueType="num">
                                      <p:cBhvr>
                                        <p:cTn id="13" dur="1000" fill="hold"/>
                                        <p:tgtEl>
                                          <p:spTgt spid="107521"/>
                                        </p:tgtEl>
                                        <p:attrNameLst>
                                          <p:attrName>ppt_w</p:attrName>
                                        </p:attrNameLst>
                                      </p:cBhvr>
                                      <p:tavLst>
                                        <p:tav tm="0">
                                          <p:val>
                                            <p:fltVal val="0"/>
                                          </p:val>
                                        </p:tav>
                                        <p:tav tm="100000">
                                          <p:val>
                                            <p:strVal val="#ppt_w"/>
                                          </p:val>
                                        </p:tav>
                                      </p:tavLst>
                                    </p:anim>
                                    <p:anim calcmode="lin" valueType="num">
                                      <p:cBhvr>
                                        <p:cTn id="14" dur="1000" fill="hold"/>
                                        <p:tgtEl>
                                          <p:spTgt spid="107521"/>
                                        </p:tgtEl>
                                        <p:attrNameLst>
                                          <p:attrName>ppt_h</p:attrName>
                                        </p:attrNameLst>
                                      </p:cBhvr>
                                      <p:tavLst>
                                        <p:tav tm="0">
                                          <p:val>
                                            <p:fltVal val="0"/>
                                          </p:val>
                                        </p:tav>
                                        <p:tav tm="100000">
                                          <p:val>
                                            <p:strVal val="#ppt_h"/>
                                          </p:val>
                                        </p:tav>
                                      </p:tavLst>
                                    </p:anim>
                                    <p:animEffect transition="in" filter="fade">
                                      <p:cBhvr>
                                        <p:cTn id="15" dur="1000"/>
                                        <p:tgtEl>
                                          <p:spTgt spid="1075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609600"/>
            <a:ext cx="8382000" cy="784830"/>
          </a:xfrm>
          <a:prstGeom prst="rect">
            <a:avLst/>
          </a:prstGeom>
          <a:noFill/>
        </p:spPr>
        <p:txBody>
          <a:bodyPr wrap="square" rtlCol="0">
            <a:spAutoFit/>
          </a:bodyPr>
          <a:lstStyle/>
          <a:p>
            <a:pPr algn="ctr"/>
            <a:r>
              <a:rPr lang="en-US" sz="4500" b="1" dirty="0" smtClean="0">
                <a:latin typeface="+mn-lt"/>
              </a:rPr>
              <a:t>Debt Management</a:t>
            </a:r>
            <a:endParaRPr lang="en-US" sz="4500" b="1" dirty="0">
              <a:latin typeface="+mn-lt"/>
            </a:endParaRPr>
          </a:p>
        </p:txBody>
      </p:sp>
      <p:sp>
        <p:nvSpPr>
          <p:cNvPr id="4" name="Content Placeholder 3"/>
          <p:cNvSpPr>
            <a:spLocks noGrp="1"/>
          </p:cNvSpPr>
          <p:nvPr>
            <p:ph idx="1"/>
          </p:nvPr>
        </p:nvSpPr>
        <p:spPr>
          <a:xfrm>
            <a:off x="457200" y="1371600"/>
            <a:ext cx="8229600" cy="4525963"/>
          </a:xfrm>
        </p:spPr>
        <p:txBody>
          <a:bodyPr/>
          <a:lstStyle/>
          <a:p>
            <a:r>
              <a:rPr lang="en-US" sz="2400" dirty="0" smtClean="0"/>
              <a:t>Average person spends $10,000 annually on Credit Card.</a:t>
            </a:r>
          </a:p>
          <a:p>
            <a:pPr lvl="2"/>
            <a:r>
              <a:rPr lang="en-US" sz="1800" dirty="0" smtClean="0"/>
              <a:t>Cash Back Reward (1%) 		$100</a:t>
            </a:r>
          </a:p>
          <a:p>
            <a:r>
              <a:rPr lang="en-US" sz="2400" dirty="0" smtClean="0"/>
              <a:t>Business Owners</a:t>
            </a:r>
          </a:p>
          <a:p>
            <a:pPr lvl="1"/>
            <a:r>
              <a:rPr lang="en-US" sz="2000" dirty="0" smtClean="0"/>
              <a:t>Dental Supplies   		$30,000</a:t>
            </a:r>
          </a:p>
          <a:p>
            <a:pPr lvl="2"/>
            <a:r>
              <a:rPr lang="en-US" sz="1800" dirty="0" smtClean="0"/>
              <a:t>Cash Back Reward		$300</a:t>
            </a:r>
          </a:p>
          <a:p>
            <a:pPr lvl="1"/>
            <a:r>
              <a:rPr lang="en-US" sz="2000" dirty="0" smtClean="0"/>
              <a:t>Continuing Educations	$12,000</a:t>
            </a:r>
          </a:p>
          <a:p>
            <a:pPr lvl="2"/>
            <a:r>
              <a:rPr lang="en-US" sz="1800" dirty="0" smtClean="0"/>
              <a:t>Cash Back Reward		$120</a:t>
            </a:r>
          </a:p>
          <a:p>
            <a:pPr lvl="1"/>
            <a:r>
              <a:rPr lang="en-US" sz="2000" dirty="0" smtClean="0"/>
              <a:t>Lab Fee			$60,000</a:t>
            </a:r>
          </a:p>
          <a:p>
            <a:pPr lvl="2"/>
            <a:r>
              <a:rPr lang="en-US" sz="1800" dirty="0" smtClean="0"/>
              <a:t>Cash Back Reward		$600</a:t>
            </a:r>
          </a:p>
          <a:p>
            <a:pPr lvl="1"/>
            <a:r>
              <a:rPr lang="en-US" sz="2000" dirty="0" smtClean="0"/>
              <a:t>Office Supplies		$12,000</a:t>
            </a:r>
          </a:p>
          <a:p>
            <a:pPr lvl="2"/>
            <a:r>
              <a:rPr lang="en-US" sz="1800" dirty="0" smtClean="0"/>
              <a:t>Cash Back Reward		$120</a:t>
            </a:r>
          </a:p>
          <a:p>
            <a:pPr lvl="1"/>
            <a:r>
              <a:rPr lang="en-US" sz="2000" dirty="0" smtClean="0"/>
              <a:t>Other			$10,000</a:t>
            </a:r>
          </a:p>
          <a:p>
            <a:pPr lvl="2"/>
            <a:r>
              <a:rPr lang="en-US" sz="1800" dirty="0" smtClean="0"/>
              <a:t>Cash Back Reward	</a:t>
            </a:r>
            <a:r>
              <a:rPr lang="en-US" sz="1600" u="sng" dirty="0" smtClean="0"/>
              <a:t>	</a:t>
            </a:r>
            <a:r>
              <a:rPr lang="en-US" sz="1800" u="sng" dirty="0" smtClean="0"/>
              <a:t>$100</a:t>
            </a:r>
          </a:p>
          <a:p>
            <a:r>
              <a:rPr lang="en-US" sz="2600" dirty="0" smtClean="0"/>
              <a:t>Total			       $1,340</a:t>
            </a:r>
          </a:p>
          <a:p>
            <a:pPr lvl="1"/>
            <a:endParaRPr lang="en-US" sz="2000" dirty="0" smtClean="0"/>
          </a:p>
          <a:p>
            <a:pPr lvl="1"/>
            <a:endParaRPr lang="en-US" dirty="0" smtClean="0"/>
          </a:p>
          <a:p>
            <a:endParaRPr lang="en-US" dirty="0" smtClean="0"/>
          </a:p>
        </p:txBody>
      </p:sp>
    </p:spTree>
    <p:extLst>
      <p:ext uri="{BB962C8B-B14F-4D97-AF65-F5344CB8AC3E}">
        <p14:creationId xmlns:p14="http://schemas.microsoft.com/office/powerpoint/2010/main" val="398575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strips(downLeft)">
                                      <p:cBhvr>
                                        <p:cTn id="7" dur="1000"/>
                                        <p:tgtEl>
                                          <p:spTgt spid="4">
                                            <p:txEl>
                                              <p:pRg st="0" end="0"/>
                                            </p:txEl>
                                          </p:spTgt>
                                        </p:tgtEl>
                                      </p:cBhvr>
                                    </p:animEffect>
                                  </p:childTnLst>
                                </p:cTn>
                              </p:par>
                              <p:par>
                                <p:cTn id="8" presetID="18" presetClass="entr" presetSubtype="12"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strips(downLeft)">
                                      <p:cBhvr>
                                        <p:cTn id="10" dur="1000"/>
                                        <p:tgtEl>
                                          <p:spTgt spid="4">
                                            <p:txEl>
                                              <p:pRg st="1" end="1"/>
                                            </p:txEl>
                                          </p:spTgt>
                                        </p:tgtEl>
                                      </p:cBhvr>
                                    </p:animEffect>
                                  </p:childTnLst>
                                </p:cTn>
                              </p:par>
                            </p:childTnLst>
                          </p:cTn>
                        </p:par>
                        <p:par>
                          <p:cTn id="11" fill="hold">
                            <p:stCondLst>
                              <p:cond delay="1000"/>
                            </p:stCondLst>
                            <p:childTnLst>
                              <p:par>
                                <p:cTn id="12" presetID="18" presetClass="entr" presetSubtype="12" fill="hold" nodeType="after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strips(downLeft)">
                                      <p:cBhvr>
                                        <p:cTn id="14" dur="1000"/>
                                        <p:tgtEl>
                                          <p:spTgt spid="4">
                                            <p:txEl>
                                              <p:pRg st="2" end="2"/>
                                            </p:txEl>
                                          </p:spTgt>
                                        </p:tgtEl>
                                      </p:cBhvr>
                                    </p:animEffect>
                                  </p:childTnLst>
                                </p:cTn>
                              </p:par>
                              <p:par>
                                <p:cTn id="15" presetID="18" presetClass="entr" presetSubtype="12"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strips(downLeft)">
                                      <p:cBhvr>
                                        <p:cTn id="17" dur="1000"/>
                                        <p:tgtEl>
                                          <p:spTgt spid="4">
                                            <p:txEl>
                                              <p:pRg st="3" end="3"/>
                                            </p:txEl>
                                          </p:spTgt>
                                        </p:tgtEl>
                                      </p:cBhvr>
                                    </p:animEffect>
                                  </p:childTnLst>
                                </p:cTn>
                              </p:par>
                              <p:par>
                                <p:cTn id="18" presetID="18" presetClass="entr" presetSubtype="12" fill="hold" nodeType="with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animEffect transition="in" filter="strips(downLeft)">
                                      <p:cBhvr>
                                        <p:cTn id="20" dur="1000"/>
                                        <p:tgtEl>
                                          <p:spTgt spid="4">
                                            <p:txEl>
                                              <p:pRg st="4" end="4"/>
                                            </p:txEl>
                                          </p:spTgt>
                                        </p:tgtEl>
                                      </p:cBhvr>
                                    </p:animEffect>
                                  </p:childTnLst>
                                </p:cTn>
                              </p:par>
                              <p:par>
                                <p:cTn id="21" presetID="18" presetClass="entr" presetSubtype="12" fill="hold"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Effect transition="in" filter="strips(downLeft)">
                                      <p:cBhvr>
                                        <p:cTn id="23" dur="1000"/>
                                        <p:tgtEl>
                                          <p:spTgt spid="4">
                                            <p:txEl>
                                              <p:pRg st="5" end="5"/>
                                            </p:txEl>
                                          </p:spTgt>
                                        </p:tgtEl>
                                      </p:cBhvr>
                                    </p:animEffect>
                                  </p:childTnLst>
                                </p:cTn>
                              </p:par>
                              <p:par>
                                <p:cTn id="24" presetID="18" presetClass="entr" presetSubtype="12" fill="hold" nodeType="withEffect">
                                  <p:stCondLst>
                                    <p:cond delay="0"/>
                                  </p:stCondLst>
                                  <p:childTnLst>
                                    <p:set>
                                      <p:cBhvr>
                                        <p:cTn id="25" dur="1" fill="hold">
                                          <p:stCondLst>
                                            <p:cond delay="0"/>
                                          </p:stCondLst>
                                        </p:cTn>
                                        <p:tgtEl>
                                          <p:spTgt spid="4">
                                            <p:txEl>
                                              <p:pRg st="6" end="6"/>
                                            </p:txEl>
                                          </p:spTgt>
                                        </p:tgtEl>
                                        <p:attrNameLst>
                                          <p:attrName>style.visibility</p:attrName>
                                        </p:attrNameLst>
                                      </p:cBhvr>
                                      <p:to>
                                        <p:strVal val="visible"/>
                                      </p:to>
                                    </p:set>
                                    <p:animEffect transition="in" filter="strips(downLeft)">
                                      <p:cBhvr>
                                        <p:cTn id="26" dur="1000"/>
                                        <p:tgtEl>
                                          <p:spTgt spid="4">
                                            <p:txEl>
                                              <p:pRg st="6" end="6"/>
                                            </p:txEl>
                                          </p:spTgt>
                                        </p:tgtEl>
                                      </p:cBhvr>
                                    </p:animEffect>
                                  </p:childTnLst>
                                </p:cTn>
                              </p:par>
                              <p:par>
                                <p:cTn id="27" presetID="18" presetClass="entr" presetSubtype="12" fill="hold" nodeType="with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animEffect transition="in" filter="strips(downLeft)">
                                      <p:cBhvr>
                                        <p:cTn id="29" dur="1000"/>
                                        <p:tgtEl>
                                          <p:spTgt spid="4">
                                            <p:txEl>
                                              <p:pRg st="7" end="7"/>
                                            </p:txEl>
                                          </p:spTgt>
                                        </p:tgtEl>
                                      </p:cBhvr>
                                    </p:animEffect>
                                  </p:childTnLst>
                                </p:cTn>
                              </p:par>
                              <p:par>
                                <p:cTn id="30" presetID="18" presetClass="entr" presetSubtype="12" fill="hold" nodeType="withEffect">
                                  <p:stCondLst>
                                    <p:cond delay="0"/>
                                  </p:stCondLst>
                                  <p:childTnLst>
                                    <p:set>
                                      <p:cBhvr>
                                        <p:cTn id="31" dur="1" fill="hold">
                                          <p:stCondLst>
                                            <p:cond delay="0"/>
                                          </p:stCondLst>
                                        </p:cTn>
                                        <p:tgtEl>
                                          <p:spTgt spid="4">
                                            <p:txEl>
                                              <p:pRg st="8" end="8"/>
                                            </p:txEl>
                                          </p:spTgt>
                                        </p:tgtEl>
                                        <p:attrNameLst>
                                          <p:attrName>style.visibility</p:attrName>
                                        </p:attrNameLst>
                                      </p:cBhvr>
                                      <p:to>
                                        <p:strVal val="visible"/>
                                      </p:to>
                                    </p:set>
                                    <p:animEffect transition="in" filter="strips(downLeft)">
                                      <p:cBhvr>
                                        <p:cTn id="32" dur="1000"/>
                                        <p:tgtEl>
                                          <p:spTgt spid="4">
                                            <p:txEl>
                                              <p:pRg st="8" end="8"/>
                                            </p:txEl>
                                          </p:spTgt>
                                        </p:tgtEl>
                                      </p:cBhvr>
                                    </p:animEffect>
                                  </p:childTnLst>
                                </p:cTn>
                              </p:par>
                              <p:par>
                                <p:cTn id="33" presetID="18" presetClass="entr" presetSubtype="12" fill="hold" nodeType="withEffect">
                                  <p:stCondLst>
                                    <p:cond delay="0"/>
                                  </p:stCondLst>
                                  <p:childTnLst>
                                    <p:set>
                                      <p:cBhvr>
                                        <p:cTn id="34" dur="1" fill="hold">
                                          <p:stCondLst>
                                            <p:cond delay="0"/>
                                          </p:stCondLst>
                                        </p:cTn>
                                        <p:tgtEl>
                                          <p:spTgt spid="4">
                                            <p:txEl>
                                              <p:pRg st="9" end="9"/>
                                            </p:txEl>
                                          </p:spTgt>
                                        </p:tgtEl>
                                        <p:attrNameLst>
                                          <p:attrName>style.visibility</p:attrName>
                                        </p:attrNameLst>
                                      </p:cBhvr>
                                      <p:to>
                                        <p:strVal val="visible"/>
                                      </p:to>
                                    </p:set>
                                    <p:animEffect transition="in" filter="strips(downLeft)">
                                      <p:cBhvr>
                                        <p:cTn id="35" dur="1000"/>
                                        <p:tgtEl>
                                          <p:spTgt spid="4">
                                            <p:txEl>
                                              <p:pRg st="9" end="9"/>
                                            </p:txEl>
                                          </p:spTgt>
                                        </p:tgtEl>
                                      </p:cBhvr>
                                    </p:animEffect>
                                  </p:childTnLst>
                                </p:cTn>
                              </p:par>
                              <p:par>
                                <p:cTn id="36" presetID="18" presetClass="entr" presetSubtype="12" fill="hold" nodeType="withEffect">
                                  <p:stCondLst>
                                    <p:cond delay="0"/>
                                  </p:stCondLst>
                                  <p:childTnLst>
                                    <p:set>
                                      <p:cBhvr>
                                        <p:cTn id="37" dur="1" fill="hold">
                                          <p:stCondLst>
                                            <p:cond delay="0"/>
                                          </p:stCondLst>
                                        </p:cTn>
                                        <p:tgtEl>
                                          <p:spTgt spid="4">
                                            <p:txEl>
                                              <p:pRg st="10" end="10"/>
                                            </p:txEl>
                                          </p:spTgt>
                                        </p:tgtEl>
                                        <p:attrNameLst>
                                          <p:attrName>style.visibility</p:attrName>
                                        </p:attrNameLst>
                                      </p:cBhvr>
                                      <p:to>
                                        <p:strVal val="visible"/>
                                      </p:to>
                                    </p:set>
                                    <p:animEffect transition="in" filter="strips(downLeft)">
                                      <p:cBhvr>
                                        <p:cTn id="38" dur="1000"/>
                                        <p:tgtEl>
                                          <p:spTgt spid="4">
                                            <p:txEl>
                                              <p:pRg st="10" end="10"/>
                                            </p:txEl>
                                          </p:spTgt>
                                        </p:tgtEl>
                                      </p:cBhvr>
                                    </p:animEffect>
                                  </p:childTnLst>
                                </p:cTn>
                              </p:par>
                              <p:par>
                                <p:cTn id="39" presetID="18" presetClass="entr" presetSubtype="12" fill="hold" nodeType="withEffect">
                                  <p:stCondLst>
                                    <p:cond delay="0"/>
                                  </p:stCondLst>
                                  <p:childTnLst>
                                    <p:set>
                                      <p:cBhvr>
                                        <p:cTn id="40" dur="1" fill="hold">
                                          <p:stCondLst>
                                            <p:cond delay="0"/>
                                          </p:stCondLst>
                                        </p:cTn>
                                        <p:tgtEl>
                                          <p:spTgt spid="4">
                                            <p:txEl>
                                              <p:pRg st="11" end="11"/>
                                            </p:txEl>
                                          </p:spTgt>
                                        </p:tgtEl>
                                        <p:attrNameLst>
                                          <p:attrName>style.visibility</p:attrName>
                                        </p:attrNameLst>
                                      </p:cBhvr>
                                      <p:to>
                                        <p:strVal val="visible"/>
                                      </p:to>
                                    </p:set>
                                    <p:animEffect transition="in" filter="strips(downLeft)">
                                      <p:cBhvr>
                                        <p:cTn id="41" dur="1000"/>
                                        <p:tgtEl>
                                          <p:spTgt spid="4">
                                            <p:txEl>
                                              <p:pRg st="11" end="11"/>
                                            </p:txEl>
                                          </p:spTgt>
                                        </p:tgtEl>
                                      </p:cBhvr>
                                    </p:animEffect>
                                  </p:childTnLst>
                                </p:cTn>
                              </p:par>
                              <p:par>
                                <p:cTn id="42" presetID="18" presetClass="entr" presetSubtype="12" fill="hold" nodeType="withEffect">
                                  <p:stCondLst>
                                    <p:cond delay="0"/>
                                  </p:stCondLst>
                                  <p:childTnLst>
                                    <p:set>
                                      <p:cBhvr>
                                        <p:cTn id="43" dur="1" fill="hold">
                                          <p:stCondLst>
                                            <p:cond delay="0"/>
                                          </p:stCondLst>
                                        </p:cTn>
                                        <p:tgtEl>
                                          <p:spTgt spid="4">
                                            <p:txEl>
                                              <p:pRg st="12" end="12"/>
                                            </p:txEl>
                                          </p:spTgt>
                                        </p:tgtEl>
                                        <p:attrNameLst>
                                          <p:attrName>style.visibility</p:attrName>
                                        </p:attrNameLst>
                                      </p:cBhvr>
                                      <p:to>
                                        <p:strVal val="visible"/>
                                      </p:to>
                                    </p:set>
                                    <p:animEffect transition="in" filter="strips(downLeft)">
                                      <p:cBhvr>
                                        <p:cTn id="44" dur="1000"/>
                                        <p:tgtEl>
                                          <p:spTgt spid="4">
                                            <p:txEl>
                                              <p:pRg st="12" end="12"/>
                                            </p:txEl>
                                          </p:spTgt>
                                        </p:tgtEl>
                                      </p:cBhvr>
                                    </p:animEffect>
                                  </p:childTnLst>
                                </p:cTn>
                              </p:par>
                            </p:childTnLst>
                          </p:cTn>
                        </p:par>
                        <p:par>
                          <p:cTn id="45" fill="hold">
                            <p:stCondLst>
                              <p:cond delay="2000"/>
                            </p:stCondLst>
                            <p:childTnLst>
                              <p:par>
                                <p:cTn id="46" presetID="18" presetClass="entr" presetSubtype="12" fill="hold" nodeType="afterEffect">
                                  <p:stCondLst>
                                    <p:cond delay="0"/>
                                  </p:stCondLst>
                                  <p:childTnLst>
                                    <p:set>
                                      <p:cBhvr>
                                        <p:cTn id="47" dur="1" fill="hold">
                                          <p:stCondLst>
                                            <p:cond delay="0"/>
                                          </p:stCondLst>
                                        </p:cTn>
                                        <p:tgtEl>
                                          <p:spTgt spid="4">
                                            <p:txEl>
                                              <p:pRg st="13" end="13"/>
                                            </p:txEl>
                                          </p:spTgt>
                                        </p:tgtEl>
                                        <p:attrNameLst>
                                          <p:attrName>style.visibility</p:attrName>
                                        </p:attrNameLst>
                                      </p:cBhvr>
                                      <p:to>
                                        <p:strVal val="visible"/>
                                      </p:to>
                                    </p:set>
                                    <p:animEffect transition="in" filter="strips(downLeft)">
                                      <p:cBhvr>
                                        <p:cTn id="48" dur="1000"/>
                                        <p:tgtEl>
                                          <p:spTgt spid="4">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Grp="1" noChangeArrowheads="1"/>
          </p:cNvSpPr>
          <p:nvPr>
            <p:ph type="title"/>
          </p:nvPr>
        </p:nvSpPr>
        <p:spPr>
          <a:xfrm>
            <a:off x="381000" y="609600"/>
            <a:ext cx="8382000" cy="1219200"/>
          </a:xfrm>
        </p:spPr>
        <p:txBody>
          <a:bodyPr>
            <a:normAutofit fontScale="90000"/>
          </a:bodyPr>
          <a:lstStyle/>
          <a:p>
            <a:pPr eaLnBrk="1" hangingPunct="1">
              <a:defRPr/>
            </a:pPr>
            <a:r>
              <a:rPr lang="en-US" sz="4400" b="1" dirty="0" smtClean="0">
                <a:solidFill>
                  <a:schemeClr val="tx1"/>
                </a:solidFill>
              </a:rPr>
              <a:t>Why do you </a:t>
            </a:r>
            <a:r>
              <a:rPr lang="en-US" sz="4400" b="1" u="sng" dirty="0" smtClean="0">
                <a:solidFill>
                  <a:schemeClr val="tx1"/>
                </a:solidFill>
              </a:rPr>
              <a:t>really</a:t>
            </a:r>
            <a:r>
              <a:rPr lang="en-US" sz="4400" b="1" dirty="0" smtClean="0">
                <a:solidFill>
                  <a:schemeClr val="tx1"/>
                </a:solidFill>
              </a:rPr>
              <a:t> want</a:t>
            </a:r>
            <a:br>
              <a:rPr lang="en-US" sz="4400" b="1" dirty="0" smtClean="0">
                <a:solidFill>
                  <a:schemeClr val="tx1"/>
                </a:solidFill>
              </a:rPr>
            </a:br>
            <a:r>
              <a:rPr lang="en-US" sz="4400" b="1" dirty="0" smtClean="0">
                <a:solidFill>
                  <a:schemeClr val="tx1"/>
                </a:solidFill>
              </a:rPr>
              <a:t>to practice dentistry?</a:t>
            </a:r>
          </a:p>
        </p:txBody>
      </p:sp>
      <p:sp>
        <p:nvSpPr>
          <p:cNvPr id="38915" name="Rectangle 4"/>
          <p:cNvSpPr>
            <a:spLocks noChangeArrowheads="1"/>
          </p:cNvSpPr>
          <p:nvPr/>
        </p:nvSpPr>
        <p:spPr bwMode="auto">
          <a:xfrm>
            <a:off x="381000" y="1981200"/>
            <a:ext cx="8382000" cy="646331"/>
          </a:xfrm>
          <a:prstGeom prst="rect">
            <a:avLst/>
          </a:prstGeom>
          <a:noFill/>
          <a:ln w="9525">
            <a:noFill/>
            <a:miter lim="800000"/>
            <a:headEnd/>
            <a:tailEnd/>
          </a:ln>
        </p:spPr>
        <p:txBody>
          <a:bodyPr wrap="square">
            <a:spAutoFit/>
          </a:bodyPr>
          <a:lstStyle/>
          <a:p>
            <a:pPr algn="ctr"/>
            <a:r>
              <a:rPr lang="en-US" sz="3600" dirty="0">
                <a:latin typeface="+mn-lt"/>
              </a:rPr>
              <a:t>What is your definition of success?</a:t>
            </a: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Box 2"/>
          <p:cNvSpPr txBox="1">
            <a:spLocks noChangeArrowheads="1"/>
          </p:cNvSpPr>
          <p:nvPr/>
        </p:nvSpPr>
        <p:spPr bwMode="auto">
          <a:xfrm>
            <a:off x="381000" y="533400"/>
            <a:ext cx="8382000" cy="784830"/>
          </a:xfrm>
          <a:prstGeom prst="rect">
            <a:avLst/>
          </a:prstGeom>
          <a:noFill/>
          <a:ln w="9525">
            <a:noFill/>
            <a:miter lim="800000"/>
            <a:headEnd/>
            <a:tailEnd/>
          </a:ln>
        </p:spPr>
        <p:txBody>
          <a:bodyPr wrap="square">
            <a:spAutoFit/>
          </a:bodyPr>
          <a:lstStyle/>
          <a:p>
            <a:pPr algn="ctr"/>
            <a:r>
              <a:rPr lang="en-US" sz="4500" b="1" dirty="0">
                <a:latin typeface="+mn-lt"/>
              </a:rPr>
              <a:t>Practice Purchase</a:t>
            </a:r>
          </a:p>
        </p:txBody>
      </p:sp>
      <p:pic>
        <p:nvPicPr>
          <p:cNvPr id="7172" name="Picture 3" descr="banner_home.jpg"/>
          <p:cNvPicPr>
            <a:picLocks noChangeAspect="1"/>
          </p:cNvPicPr>
          <p:nvPr/>
        </p:nvPicPr>
        <p:blipFill>
          <a:blip r:embed="rId3"/>
          <a:srcRect/>
          <a:stretch>
            <a:fillRect/>
          </a:stretch>
        </p:blipFill>
        <p:spPr bwMode="auto">
          <a:xfrm>
            <a:off x="1657350" y="1752600"/>
            <a:ext cx="5829300" cy="27432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173" name="TextBox 4"/>
          <p:cNvSpPr txBox="1">
            <a:spLocks noChangeArrowheads="1"/>
          </p:cNvSpPr>
          <p:nvPr/>
        </p:nvSpPr>
        <p:spPr bwMode="auto">
          <a:xfrm>
            <a:off x="1752600" y="4800600"/>
            <a:ext cx="5791200" cy="1015663"/>
          </a:xfrm>
          <a:prstGeom prst="rect">
            <a:avLst/>
          </a:prstGeom>
          <a:noFill/>
          <a:ln w="9525">
            <a:noFill/>
            <a:miter lim="800000"/>
            <a:headEnd/>
            <a:tailEnd/>
          </a:ln>
        </p:spPr>
        <p:txBody>
          <a:bodyPr wrap="square">
            <a:spAutoFit/>
          </a:bodyPr>
          <a:lstStyle/>
          <a:p>
            <a:pPr algn="ctr"/>
            <a:r>
              <a:rPr lang="en-US" sz="3000" b="1" dirty="0">
                <a:latin typeface="+mn-lt"/>
              </a:rPr>
              <a:t>Most of you will buy </a:t>
            </a:r>
            <a:r>
              <a:rPr lang="en-US" sz="3000" b="1" dirty="0" smtClean="0">
                <a:latin typeface="+mn-lt"/>
              </a:rPr>
              <a:t>out/buy</a:t>
            </a:r>
          </a:p>
          <a:p>
            <a:pPr algn="ctr"/>
            <a:r>
              <a:rPr lang="en-US" sz="3000" b="1" dirty="0" smtClean="0">
                <a:latin typeface="+mn-lt"/>
              </a:rPr>
              <a:t>into a </a:t>
            </a:r>
            <a:r>
              <a:rPr lang="en-US" sz="3000" b="1" dirty="0">
                <a:latin typeface="+mn-lt"/>
              </a:rPr>
              <a:t>practice at some point.</a:t>
            </a:r>
          </a:p>
        </p:txBody>
      </p:sp>
    </p:spTree>
    <p:extLst>
      <p:ext uri="{BB962C8B-B14F-4D97-AF65-F5344CB8AC3E}">
        <p14:creationId xmlns:p14="http://schemas.microsoft.com/office/powerpoint/2010/main" val="271549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7171"/>
                                        </p:tgtEl>
                                        <p:attrNameLst>
                                          <p:attrName>style.visibility</p:attrName>
                                        </p:attrNameLst>
                                      </p:cBhvr>
                                      <p:to>
                                        <p:strVal val="visible"/>
                                      </p:to>
                                    </p:set>
                                    <p:anim calcmode="lin" valueType="num">
                                      <p:cBhvr>
                                        <p:cTn id="7" dur="1000" fill="hold"/>
                                        <p:tgtEl>
                                          <p:spTgt spid="7171"/>
                                        </p:tgtEl>
                                        <p:attrNameLst>
                                          <p:attrName>ppt_w</p:attrName>
                                        </p:attrNameLst>
                                      </p:cBhvr>
                                      <p:tavLst>
                                        <p:tav tm="0">
                                          <p:val>
                                            <p:fltVal val="0"/>
                                          </p:val>
                                        </p:tav>
                                        <p:tav tm="100000">
                                          <p:val>
                                            <p:strVal val="#ppt_w"/>
                                          </p:val>
                                        </p:tav>
                                      </p:tavLst>
                                    </p:anim>
                                    <p:anim calcmode="lin" valueType="num">
                                      <p:cBhvr>
                                        <p:cTn id="8" dur="1000" fill="hold"/>
                                        <p:tgtEl>
                                          <p:spTgt spid="7171"/>
                                        </p:tgtEl>
                                        <p:attrNameLst>
                                          <p:attrName>ppt_h</p:attrName>
                                        </p:attrNameLst>
                                      </p:cBhvr>
                                      <p:tavLst>
                                        <p:tav tm="0">
                                          <p:val>
                                            <p:fltVal val="0"/>
                                          </p:val>
                                        </p:tav>
                                        <p:tav tm="100000">
                                          <p:val>
                                            <p:strVal val="#ppt_h"/>
                                          </p:val>
                                        </p:tav>
                                      </p:tavLst>
                                    </p:anim>
                                    <p:animEffect transition="in" filter="fade">
                                      <p:cBhvr>
                                        <p:cTn id="9" dur="1000"/>
                                        <p:tgtEl>
                                          <p:spTgt spid="7171"/>
                                        </p:tgtEl>
                                      </p:cBhvr>
                                    </p:animEffect>
                                  </p:childTnLst>
                                </p:cTn>
                              </p:par>
                            </p:childTnLst>
                          </p:cTn>
                        </p:par>
                        <p:par>
                          <p:cTn id="10" fill="hold">
                            <p:stCondLst>
                              <p:cond delay="1000"/>
                            </p:stCondLst>
                            <p:childTnLst>
                              <p:par>
                                <p:cTn id="11" presetID="53" presetClass="entr" presetSubtype="0" fill="hold" nodeType="afterEffect">
                                  <p:stCondLst>
                                    <p:cond delay="0"/>
                                  </p:stCondLst>
                                  <p:childTnLst>
                                    <p:set>
                                      <p:cBhvr>
                                        <p:cTn id="12" dur="1" fill="hold">
                                          <p:stCondLst>
                                            <p:cond delay="0"/>
                                          </p:stCondLst>
                                        </p:cTn>
                                        <p:tgtEl>
                                          <p:spTgt spid="7172"/>
                                        </p:tgtEl>
                                        <p:attrNameLst>
                                          <p:attrName>style.visibility</p:attrName>
                                        </p:attrNameLst>
                                      </p:cBhvr>
                                      <p:to>
                                        <p:strVal val="visible"/>
                                      </p:to>
                                    </p:set>
                                    <p:anim calcmode="lin" valueType="num">
                                      <p:cBhvr>
                                        <p:cTn id="13" dur="1000" fill="hold"/>
                                        <p:tgtEl>
                                          <p:spTgt spid="7172"/>
                                        </p:tgtEl>
                                        <p:attrNameLst>
                                          <p:attrName>ppt_w</p:attrName>
                                        </p:attrNameLst>
                                      </p:cBhvr>
                                      <p:tavLst>
                                        <p:tav tm="0">
                                          <p:val>
                                            <p:fltVal val="0"/>
                                          </p:val>
                                        </p:tav>
                                        <p:tav tm="100000">
                                          <p:val>
                                            <p:strVal val="#ppt_w"/>
                                          </p:val>
                                        </p:tav>
                                      </p:tavLst>
                                    </p:anim>
                                    <p:anim calcmode="lin" valueType="num">
                                      <p:cBhvr>
                                        <p:cTn id="14" dur="1000" fill="hold"/>
                                        <p:tgtEl>
                                          <p:spTgt spid="7172"/>
                                        </p:tgtEl>
                                        <p:attrNameLst>
                                          <p:attrName>ppt_h</p:attrName>
                                        </p:attrNameLst>
                                      </p:cBhvr>
                                      <p:tavLst>
                                        <p:tav tm="0">
                                          <p:val>
                                            <p:fltVal val="0"/>
                                          </p:val>
                                        </p:tav>
                                        <p:tav tm="100000">
                                          <p:val>
                                            <p:strVal val="#ppt_h"/>
                                          </p:val>
                                        </p:tav>
                                      </p:tavLst>
                                    </p:anim>
                                    <p:animEffect transition="in" filter="fade">
                                      <p:cBhvr>
                                        <p:cTn id="15" dur="1000"/>
                                        <p:tgtEl>
                                          <p:spTgt spid="7172"/>
                                        </p:tgtEl>
                                      </p:cBhvr>
                                    </p:animEffect>
                                  </p:childTnLst>
                                </p:cTn>
                              </p:par>
                            </p:childTnLst>
                          </p:cTn>
                        </p:par>
                        <p:par>
                          <p:cTn id="16" fill="hold">
                            <p:stCondLst>
                              <p:cond delay="2000"/>
                            </p:stCondLst>
                            <p:childTnLst>
                              <p:par>
                                <p:cTn id="17" presetID="18" presetClass="entr" presetSubtype="12" fill="hold" nodeType="afterEffect">
                                  <p:stCondLst>
                                    <p:cond delay="0"/>
                                  </p:stCondLst>
                                  <p:childTnLst>
                                    <p:set>
                                      <p:cBhvr>
                                        <p:cTn id="18" dur="1" fill="hold">
                                          <p:stCondLst>
                                            <p:cond delay="0"/>
                                          </p:stCondLst>
                                        </p:cTn>
                                        <p:tgtEl>
                                          <p:spTgt spid="7173">
                                            <p:txEl>
                                              <p:pRg st="0" end="0"/>
                                            </p:txEl>
                                          </p:spTgt>
                                        </p:tgtEl>
                                        <p:attrNameLst>
                                          <p:attrName>style.visibility</p:attrName>
                                        </p:attrNameLst>
                                      </p:cBhvr>
                                      <p:to>
                                        <p:strVal val="visible"/>
                                      </p:to>
                                    </p:set>
                                    <p:animEffect transition="in" filter="strips(downLeft)">
                                      <p:cBhvr>
                                        <p:cTn id="19" dur="1000"/>
                                        <p:tgtEl>
                                          <p:spTgt spid="7173">
                                            <p:txEl>
                                              <p:pRg st="0" end="0"/>
                                            </p:txEl>
                                          </p:spTgt>
                                        </p:tgtEl>
                                      </p:cBhvr>
                                    </p:animEffect>
                                  </p:childTnLst>
                                </p:cTn>
                              </p:par>
                              <p:par>
                                <p:cTn id="20" presetID="18" presetClass="entr" presetSubtype="12" fill="hold" nodeType="withEffect">
                                  <p:stCondLst>
                                    <p:cond delay="0"/>
                                  </p:stCondLst>
                                  <p:childTnLst>
                                    <p:set>
                                      <p:cBhvr>
                                        <p:cTn id="21" dur="1" fill="hold">
                                          <p:stCondLst>
                                            <p:cond delay="0"/>
                                          </p:stCondLst>
                                        </p:cTn>
                                        <p:tgtEl>
                                          <p:spTgt spid="7173">
                                            <p:txEl>
                                              <p:pRg st="1" end="1"/>
                                            </p:txEl>
                                          </p:spTgt>
                                        </p:tgtEl>
                                        <p:attrNameLst>
                                          <p:attrName>style.visibility</p:attrName>
                                        </p:attrNameLst>
                                      </p:cBhvr>
                                      <p:to>
                                        <p:strVal val="visible"/>
                                      </p:to>
                                    </p:set>
                                    <p:animEffect transition="in" filter="strips(downLeft)">
                                      <p:cBhvr>
                                        <p:cTn id="22" dur="1000"/>
                                        <p:tgtEl>
                                          <p:spTgt spid="717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Buying A Practice</a:t>
            </a:r>
            <a:endParaRPr lang="en-US" b="1" dirty="0"/>
          </a:p>
        </p:txBody>
      </p:sp>
      <p:sp>
        <p:nvSpPr>
          <p:cNvPr id="3" name="Content Placeholder 2"/>
          <p:cNvSpPr>
            <a:spLocks noGrp="1"/>
          </p:cNvSpPr>
          <p:nvPr>
            <p:ph sz="half" idx="1"/>
          </p:nvPr>
        </p:nvSpPr>
        <p:spPr>
          <a:xfrm>
            <a:off x="457200" y="1600200"/>
            <a:ext cx="4267200" cy="4525963"/>
          </a:xfrm>
        </p:spPr>
        <p:txBody>
          <a:bodyPr/>
          <a:lstStyle/>
          <a:p>
            <a:r>
              <a:rPr lang="en-US" dirty="0" smtClean="0"/>
              <a:t>Practice values vary quite a bit geographically</a:t>
            </a:r>
          </a:p>
          <a:p>
            <a:r>
              <a:rPr lang="en-US" dirty="0" smtClean="0"/>
              <a:t>Average single doctor practice is producing about $600K</a:t>
            </a:r>
          </a:p>
          <a:p>
            <a:r>
              <a:rPr lang="en-US" dirty="0" smtClean="0"/>
              <a:t>Selling at 50 to 85% of gross</a:t>
            </a:r>
            <a:endParaRPr lang="en-US" dirty="0"/>
          </a:p>
        </p:txBody>
      </p:sp>
      <p:pic>
        <p:nvPicPr>
          <p:cNvPr id="5" name="Content Placeholder 4" descr="ZUB0002_CB-S_HillCountry_Dental_pm_DSC_0187_select.jpg"/>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4795522" y="2286000"/>
            <a:ext cx="3548378" cy="30707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descr="ZUB0002_S_HillCountry_Dental_interior_DSC_0002_retouch_selec.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248400" y="1066800"/>
            <a:ext cx="2895600" cy="2254948"/>
          </a:xfrm>
          <a:prstGeom prst="ellipse">
            <a:avLst/>
          </a:prstGeom>
          <a:ln>
            <a:noFill/>
          </a:ln>
          <a:effectLst>
            <a:softEdge rad="112500"/>
          </a:effectLst>
        </p:spPr>
      </p:pic>
    </p:spTree>
    <p:extLst>
      <p:ext uri="{BB962C8B-B14F-4D97-AF65-F5344CB8AC3E}">
        <p14:creationId xmlns:p14="http://schemas.microsoft.com/office/powerpoint/2010/main" val="1126357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3"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Effect transition="in" filter="fade">
                                      <p:cBhvr>
                                        <p:cTn id="15" dur="1000"/>
                                        <p:tgtEl>
                                          <p:spTgt spid="5"/>
                                        </p:tgtEl>
                                      </p:cBhvr>
                                    </p:animEffect>
                                  </p:childTnLst>
                                </p:cTn>
                              </p:par>
                            </p:childTnLst>
                          </p:cTn>
                        </p:par>
                        <p:par>
                          <p:cTn id="16" fill="hold">
                            <p:stCondLst>
                              <p:cond delay="2000"/>
                            </p:stCondLst>
                            <p:childTnLst>
                              <p:par>
                                <p:cTn id="17" presetID="53"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Effect transition="in" filter="fade">
                                      <p:cBhvr>
                                        <p:cTn id="21" dur="1000"/>
                                        <p:tgtEl>
                                          <p:spTgt spid="6"/>
                                        </p:tgtEl>
                                      </p:cBhvr>
                                    </p:animEffect>
                                  </p:childTnLst>
                                </p:cTn>
                              </p:par>
                            </p:childTnLst>
                          </p:cTn>
                        </p:par>
                        <p:par>
                          <p:cTn id="22" fill="hold">
                            <p:stCondLst>
                              <p:cond delay="3000"/>
                            </p:stCondLst>
                            <p:childTnLst>
                              <p:par>
                                <p:cTn id="23" presetID="18" presetClass="entr" presetSubtype="12" fill="hold" nodeType="after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strips(downLeft)">
                                      <p:cBhvr>
                                        <p:cTn id="25" dur="1000"/>
                                        <p:tgtEl>
                                          <p:spTgt spid="3">
                                            <p:txEl>
                                              <p:pRg st="0" end="0"/>
                                            </p:txEl>
                                          </p:spTgt>
                                        </p:tgtEl>
                                      </p:cBhvr>
                                    </p:animEffect>
                                  </p:childTnLst>
                                </p:cTn>
                              </p:par>
                              <p:par>
                                <p:cTn id="26" presetID="18" presetClass="entr" presetSubtype="12" fill="hold" nodeType="with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strips(downLeft)">
                                      <p:cBhvr>
                                        <p:cTn id="28" dur="1000"/>
                                        <p:tgtEl>
                                          <p:spTgt spid="3">
                                            <p:txEl>
                                              <p:pRg st="1" end="1"/>
                                            </p:txEl>
                                          </p:spTgt>
                                        </p:tgtEl>
                                      </p:cBhvr>
                                    </p:animEffect>
                                  </p:childTnLst>
                                </p:cTn>
                              </p:par>
                              <p:par>
                                <p:cTn id="29" presetID="18" presetClass="entr" presetSubtype="12" fill="hold" nodeType="with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strips(downLeft)">
                                      <p:cBhvr>
                                        <p:cTn id="31"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Box 2"/>
          <p:cNvSpPr txBox="1">
            <a:spLocks noChangeArrowheads="1"/>
          </p:cNvSpPr>
          <p:nvPr/>
        </p:nvSpPr>
        <p:spPr bwMode="auto">
          <a:xfrm>
            <a:off x="381000" y="533400"/>
            <a:ext cx="6324600" cy="784830"/>
          </a:xfrm>
          <a:prstGeom prst="rect">
            <a:avLst/>
          </a:prstGeom>
          <a:noFill/>
          <a:ln w="9525">
            <a:noFill/>
            <a:miter lim="800000"/>
            <a:headEnd/>
            <a:tailEnd/>
          </a:ln>
        </p:spPr>
        <p:txBody>
          <a:bodyPr wrap="square">
            <a:spAutoFit/>
          </a:bodyPr>
          <a:lstStyle/>
          <a:p>
            <a:pPr algn="ctr"/>
            <a:r>
              <a:rPr lang="en-US" sz="4500" b="1" dirty="0">
                <a:latin typeface="+mn-lt"/>
              </a:rPr>
              <a:t>Practice Purchase</a:t>
            </a:r>
          </a:p>
        </p:txBody>
      </p:sp>
      <p:pic>
        <p:nvPicPr>
          <p:cNvPr id="8196" name="Picture 5" descr="C:\Documents and Settings\James Bone\Local Settings\Temporary Internet Files\Content.IE5\M5NMT4G6\MP900398813[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60128" y="685800"/>
            <a:ext cx="1828800" cy="25146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 name="TextBox 3"/>
          <p:cNvSpPr txBox="1"/>
          <p:nvPr/>
        </p:nvSpPr>
        <p:spPr>
          <a:xfrm>
            <a:off x="609600" y="1474887"/>
            <a:ext cx="7467600" cy="5232202"/>
          </a:xfrm>
          <a:prstGeom prst="rect">
            <a:avLst/>
          </a:prstGeom>
          <a:noFill/>
        </p:spPr>
        <p:txBody>
          <a:bodyPr wrap="square">
            <a:spAutoFit/>
          </a:bodyPr>
          <a:lstStyle/>
          <a:p>
            <a:pPr>
              <a:buFont typeface="Arial" pitchFamily="34" charset="0"/>
              <a:buChar char="•"/>
              <a:defRPr/>
            </a:pPr>
            <a:r>
              <a:rPr lang="en-US" dirty="0">
                <a:latin typeface="+mn-lt"/>
              </a:rPr>
              <a:t> Practice Annual Gross Revenue		</a:t>
            </a:r>
            <a:r>
              <a:rPr lang="en-US" dirty="0" smtClean="0">
                <a:latin typeface="+mn-lt"/>
              </a:rPr>
              <a:t>$600,000</a:t>
            </a:r>
            <a:endParaRPr lang="en-US" dirty="0">
              <a:latin typeface="+mn-lt"/>
            </a:endParaRPr>
          </a:p>
          <a:p>
            <a:pPr>
              <a:buFont typeface="Arial" pitchFamily="34" charset="0"/>
              <a:buChar char="•"/>
              <a:defRPr/>
            </a:pPr>
            <a:r>
              <a:rPr lang="en-US" dirty="0">
                <a:latin typeface="+mn-lt"/>
              </a:rPr>
              <a:t> Practice Purchase Price</a:t>
            </a:r>
          </a:p>
          <a:p>
            <a:pPr>
              <a:defRPr/>
            </a:pPr>
            <a:r>
              <a:rPr lang="en-US" dirty="0">
                <a:latin typeface="+mn-lt"/>
              </a:rPr>
              <a:t>      (let’s assume 2/3 Annual Revenue) 	</a:t>
            </a:r>
            <a:r>
              <a:rPr lang="en-US" dirty="0" smtClean="0">
                <a:latin typeface="+mn-lt"/>
              </a:rPr>
              <a:t>	$400,000</a:t>
            </a:r>
            <a:endParaRPr lang="en-US" dirty="0">
              <a:latin typeface="+mn-lt"/>
            </a:endParaRPr>
          </a:p>
          <a:p>
            <a:pPr>
              <a:defRPr/>
            </a:pPr>
            <a:endParaRPr lang="en-US" dirty="0">
              <a:latin typeface="+mn-lt"/>
            </a:endParaRPr>
          </a:p>
          <a:p>
            <a:pPr>
              <a:buFont typeface="Arial" pitchFamily="34" charset="0"/>
              <a:buChar char="•"/>
              <a:defRPr/>
            </a:pPr>
            <a:r>
              <a:rPr lang="en-US" dirty="0">
                <a:latin typeface="+mn-lt"/>
              </a:rPr>
              <a:t> Monthly Payments based on 7 years @ 7% 	</a:t>
            </a:r>
            <a:r>
              <a:rPr lang="en-US" u="sng" dirty="0" smtClean="0">
                <a:latin typeface="+mn-lt"/>
              </a:rPr>
              <a:t>$6,040</a:t>
            </a:r>
            <a:endParaRPr lang="en-US" u="sng" dirty="0">
              <a:latin typeface="+mn-lt"/>
            </a:endParaRPr>
          </a:p>
          <a:p>
            <a:pPr>
              <a:defRPr/>
            </a:pPr>
            <a:endParaRPr lang="en-US" dirty="0">
              <a:latin typeface="+mn-lt"/>
            </a:endParaRPr>
          </a:p>
          <a:p>
            <a:pPr>
              <a:buFont typeface="Arial" pitchFamily="34" charset="0"/>
              <a:buChar char="•"/>
              <a:defRPr/>
            </a:pPr>
            <a:r>
              <a:rPr lang="en-US" dirty="0">
                <a:latin typeface="+mn-lt"/>
              </a:rPr>
              <a:t> Add in Student Loans  </a:t>
            </a:r>
            <a:r>
              <a:rPr lang="en-US" dirty="0" smtClean="0">
                <a:latin typeface="+mn-lt"/>
              </a:rPr>
              <a:t>($1,000</a:t>
            </a:r>
            <a:r>
              <a:rPr lang="en-US" dirty="0" smtClean="0">
                <a:latin typeface="Calibri"/>
              </a:rPr>
              <a:t>–</a:t>
            </a:r>
            <a:r>
              <a:rPr lang="en-US" dirty="0" smtClean="0">
                <a:latin typeface="+mn-lt"/>
              </a:rPr>
              <a:t>$4,000)</a:t>
            </a:r>
            <a:r>
              <a:rPr lang="en-US" dirty="0">
                <a:latin typeface="+mn-lt"/>
              </a:rPr>
              <a:t>	</a:t>
            </a:r>
            <a:r>
              <a:rPr lang="en-US" u="sng" dirty="0" smtClean="0">
                <a:latin typeface="+mn-lt"/>
              </a:rPr>
              <a:t>$3,000</a:t>
            </a:r>
          </a:p>
          <a:p>
            <a:pPr lvl="1">
              <a:buFont typeface="Arial" pitchFamily="34" charset="0"/>
              <a:buChar char="•"/>
              <a:defRPr/>
            </a:pPr>
            <a:r>
              <a:rPr lang="en-US" sz="1400" u="sng" dirty="0" smtClean="0">
                <a:latin typeface="+mn-lt"/>
              </a:rPr>
              <a:t> </a:t>
            </a:r>
            <a:r>
              <a:rPr lang="en-US" sz="1200" dirty="0" smtClean="0">
                <a:latin typeface="+mn-lt"/>
              </a:rPr>
              <a:t>Based on $275,000 amortized for 10 years @ 6%</a:t>
            </a:r>
            <a:endParaRPr lang="en-US" sz="1400" u="sng" dirty="0">
              <a:latin typeface="+mn-lt"/>
            </a:endParaRPr>
          </a:p>
          <a:p>
            <a:pPr>
              <a:buFont typeface="Arial" pitchFamily="34" charset="0"/>
              <a:buChar char="•"/>
              <a:defRPr/>
            </a:pPr>
            <a:endParaRPr lang="en-US" dirty="0">
              <a:latin typeface="+mn-lt"/>
            </a:endParaRPr>
          </a:p>
          <a:p>
            <a:pPr>
              <a:buFont typeface="Arial" pitchFamily="34" charset="0"/>
              <a:buChar char="•"/>
              <a:defRPr/>
            </a:pPr>
            <a:r>
              <a:rPr lang="en-US" dirty="0">
                <a:latin typeface="+mn-lt"/>
              </a:rPr>
              <a:t> Living Expenses  </a:t>
            </a:r>
            <a:r>
              <a:rPr lang="en-US" dirty="0" smtClean="0">
                <a:latin typeface="+mn-lt"/>
              </a:rPr>
              <a:t>($60,000</a:t>
            </a:r>
            <a:r>
              <a:rPr lang="en-US" dirty="0">
                <a:latin typeface="+mn-lt"/>
              </a:rPr>
              <a:t>) 			</a:t>
            </a:r>
            <a:r>
              <a:rPr lang="en-US" u="sng" dirty="0" smtClean="0">
                <a:latin typeface="+mn-lt"/>
              </a:rPr>
              <a:t>$5,000</a:t>
            </a:r>
            <a:endParaRPr lang="en-US" u="sng" dirty="0">
              <a:latin typeface="+mn-lt"/>
            </a:endParaRPr>
          </a:p>
          <a:p>
            <a:pPr>
              <a:defRPr/>
            </a:pPr>
            <a:endParaRPr lang="en-US" dirty="0">
              <a:latin typeface="+mn-lt"/>
            </a:endParaRPr>
          </a:p>
          <a:p>
            <a:pPr>
              <a:buFont typeface="Arial" pitchFamily="34" charset="0"/>
              <a:buChar char="•"/>
              <a:defRPr/>
            </a:pPr>
            <a:r>
              <a:rPr lang="en-US" dirty="0">
                <a:latin typeface="+mn-lt"/>
              </a:rPr>
              <a:t> Total Monthly Need  			</a:t>
            </a:r>
            <a:r>
              <a:rPr lang="en-US" u="sng" dirty="0" smtClean="0">
                <a:latin typeface="+mn-lt"/>
              </a:rPr>
              <a:t>$14,040</a:t>
            </a:r>
            <a:endParaRPr lang="en-US" u="sng" dirty="0">
              <a:latin typeface="+mn-lt"/>
            </a:endParaRPr>
          </a:p>
          <a:p>
            <a:pPr>
              <a:buFont typeface="Arial" pitchFamily="34" charset="0"/>
              <a:buChar char="•"/>
              <a:defRPr/>
            </a:pPr>
            <a:endParaRPr lang="en-US" u="sng" dirty="0">
              <a:latin typeface="+mn-lt"/>
            </a:endParaRPr>
          </a:p>
          <a:p>
            <a:pPr>
              <a:buFont typeface="Arial" pitchFamily="34" charset="0"/>
              <a:buChar char="•"/>
              <a:defRPr/>
            </a:pPr>
            <a:r>
              <a:rPr lang="en-US" dirty="0">
                <a:latin typeface="+mn-lt"/>
              </a:rPr>
              <a:t> Assume a 70% Overhead </a:t>
            </a:r>
          </a:p>
          <a:p>
            <a:pPr lvl="1">
              <a:defRPr/>
            </a:pPr>
            <a:r>
              <a:rPr lang="en-US" dirty="0" smtClean="0">
                <a:latin typeface="+mn-lt"/>
              </a:rPr>
              <a:t>&gt; your monthly </a:t>
            </a:r>
            <a:r>
              <a:rPr lang="en-US" dirty="0">
                <a:latin typeface="+mn-lt"/>
              </a:rPr>
              <a:t>revenue needs to be	</a:t>
            </a:r>
            <a:r>
              <a:rPr lang="en-US" u="sng" dirty="0" smtClean="0">
                <a:latin typeface="+mn-lt"/>
              </a:rPr>
              <a:t>$46,800</a:t>
            </a:r>
            <a:endParaRPr lang="en-US" u="sng" dirty="0">
              <a:latin typeface="+mn-lt"/>
            </a:endParaRPr>
          </a:p>
          <a:p>
            <a:pPr>
              <a:buFont typeface="Arial" pitchFamily="34" charset="0"/>
              <a:buChar char="•"/>
              <a:defRPr/>
            </a:pPr>
            <a:endParaRPr lang="en-US" dirty="0">
              <a:latin typeface="+mn-lt"/>
            </a:endParaRPr>
          </a:p>
          <a:p>
            <a:pPr>
              <a:defRPr/>
            </a:pPr>
            <a:endParaRPr lang="en-US" sz="1000" dirty="0" smtClean="0">
              <a:latin typeface="+mn-lt"/>
            </a:endParaRPr>
          </a:p>
          <a:p>
            <a:pPr>
              <a:buFont typeface="Arial" pitchFamily="34" charset="0"/>
              <a:buChar char="•"/>
              <a:defRPr/>
            </a:pPr>
            <a:r>
              <a:rPr lang="en-US" dirty="0" smtClean="0">
                <a:latin typeface="+mn-lt"/>
              </a:rPr>
              <a:t>Annual </a:t>
            </a:r>
            <a:r>
              <a:rPr lang="en-US" dirty="0">
                <a:latin typeface="+mn-lt"/>
              </a:rPr>
              <a:t>Revenue				</a:t>
            </a:r>
            <a:r>
              <a:rPr lang="en-US" u="heavy" dirty="0" smtClean="0">
                <a:latin typeface="+mn-lt"/>
              </a:rPr>
              <a:t>$561,600</a:t>
            </a:r>
            <a:endParaRPr lang="en-US" u="heavy" dirty="0">
              <a:latin typeface="+mn-lt"/>
            </a:endParaRPr>
          </a:p>
          <a:p>
            <a:pPr>
              <a:defRPr/>
            </a:pPr>
            <a:endParaRPr lang="en-US" dirty="0">
              <a:latin typeface="+mn-lt"/>
            </a:endParaRPr>
          </a:p>
        </p:txBody>
      </p:sp>
      <p:sp>
        <p:nvSpPr>
          <p:cNvPr id="13" name="Freeform 12"/>
          <p:cNvSpPr/>
          <p:nvPr/>
        </p:nvSpPr>
        <p:spPr>
          <a:xfrm>
            <a:off x="5029200" y="5715000"/>
            <a:ext cx="1680028" cy="854765"/>
          </a:xfrm>
          <a:custGeom>
            <a:avLst/>
            <a:gdLst>
              <a:gd name="connsiteX0" fmla="*/ 1300766 w 1680028"/>
              <a:gd name="connsiteY0" fmla="*/ 288095 h 854765"/>
              <a:gd name="connsiteX1" fmla="*/ 1223493 w 1680028"/>
              <a:gd name="connsiteY1" fmla="*/ 262337 h 854765"/>
              <a:gd name="connsiteX2" fmla="*/ 1197735 w 1680028"/>
              <a:gd name="connsiteY2" fmla="*/ 223700 h 854765"/>
              <a:gd name="connsiteX3" fmla="*/ 1120462 w 1680028"/>
              <a:gd name="connsiteY3" fmla="*/ 172185 h 854765"/>
              <a:gd name="connsiteX4" fmla="*/ 1081825 w 1680028"/>
              <a:gd name="connsiteY4" fmla="*/ 133548 h 854765"/>
              <a:gd name="connsiteX5" fmla="*/ 1043189 w 1680028"/>
              <a:gd name="connsiteY5" fmla="*/ 120670 h 854765"/>
              <a:gd name="connsiteX6" fmla="*/ 914400 w 1680028"/>
              <a:gd name="connsiteY6" fmla="*/ 82033 h 854765"/>
              <a:gd name="connsiteX7" fmla="*/ 837127 w 1680028"/>
              <a:gd name="connsiteY7" fmla="*/ 56275 h 854765"/>
              <a:gd name="connsiteX8" fmla="*/ 798490 w 1680028"/>
              <a:gd name="connsiteY8" fmla="*/ 43396 h 854765"/>
              <a:gd name="connsiteX9" fmla="*/ 759854 w 1680028"/>
              <a:gd name="connsiteY9" fmla="*/ 30517 h 854765"/>
              <a:gd name="connsiteX10" fmla="*/ 708338 w 1680028"/>
              <a:gd name="connsiteY10" fmla="*/ 17639 h 854765"/>
              <a:gd name="connsiteX11" fmla="*/ 360608 w 1680028"/>
              <a:gd name="connsiteY11" fmla="*/ 30517 h 854765"/>
              <a:gd name="connsiteX12" fmla="*/ 321972 w 1680028"/>
              <a:gd name="connsiteY12" fmla="*/ 43396 h 854765"/>
              <a:gd name="connsiteX13" fmla="*/ 257577 w 1680028"/>
              <a:gd name="connsiteY13" fmla="*/ 56275 h 854765"/>
              <a:gd name="connsiteX14" fmla="*/ 218941 w 1680028"/>
              <a:gd name="connsiteY14" fmla="*/ 69154 h 854765"/>
              <a:gd name="connsiteX15" fmla="*/ 167425 w 1680028"/>
              <a:gd name="connsiteY15" fmla="*/ 82033 h 854765"/>
              <a:gd name="connsiteX16" fmla="*/ 77273 w 1680028"/>
              <a:gd name="connsiteY16" fmla="*/ 146427 h 854765"/>
              <a:gd name="connsiteX17" fmla="*/ 0 w 1680028"/>
              <a:gd name="connsiteY17" fmla="*/ 275216 h 854765"/>
              <a:gd name="connsiteX18" fmla="*/ 12879 w 1680028"/>
              <a:gd name="connsiteY18" fmla="*/ 610067 h 854765"/>
              <a:gd name="connsiteX19" fmla="*/ 25758 w 1680028"/>
              <a:gd name="connsiteY19" fmla="*/ 661582 h 854765"/>
              <a:gd name="connsiteX20" fmla="*/ 64394 w 1680028"/>
              <a:gd name="connsiteY20" fmla="*/ 687340 h 854765"/>
              <a:gd name="connsiteX21" fmla="*/ 90152 w 1680028"/>
              <a:gd name="connsiteY21" fmla="*/ 738855 h 854765"/>
              <a:gd name="connsiteX22" fmla="*/ 128789 w 1680028"/>
              <a:gd name="connsiteY22" fmla="*/ 764613 h 854765"/>
              <a:gd name="connsiteX23" fmla="*/ 167425 w 1680028"/>
              <a:gd name="connsiteY23" fmla="*/ 777492 h 854765"/>
              <a:gd name="connsiteX24" fmla="*/ 283335 w 1680028"/>
              <a:gd name="connsiteY24" fmla="*/ 803250 h 854765"/>
              <a:gd name="connsiteX25" fmla="*/ 399245 w 1680028"/>
              <a:gd name="connsiteY25" fmla="*/ 854765 h 854765"/>
              <a:gd name="connsiteX26" fmla="*/ 1004552 w 1680028"/>
              <a:gd name="connsiteY26" fmla="*/ 841886 h 854765"/>
              <a:gd name="connsiteX27" fmla="*/ 1081825 w 1680028"/>
              <a:gd name="connsiteY27" fmla="*/ 790371 h 854765"/>
              <a:gd name="connsiteX28" fmla="*/ 1146220 w 1680028"/>
              <a:gd name="connsiteY28" fmla="*/ 713098 h 854765"/>
              <a:gd name="connsiteX29" fmla="*/ 1223493 w 1680028"/>
              <a:gd name="connsiteY29" fmla="*/ 648703 h 854765"/>
              <a:gd name="connsiteX30" fmla="*/ 1275008 w 1680028"/>
              <a:gd name="connsiteY30" fmla="*/ 584309 h 854765"/>
              <a:gd name="connsiteX31" fmla="*/ 1313645 w 1680028"/>
              <a:gd name="connsiteY31" fmla="*/ 545672 h 854765"/>
              <a:gd name="connsiteX32" fmla="*/ 1416676 w 1680028"/>
              <a:gd name="connsiteY32" fmla="*/ 352489 h 854765"/>
              <a:gd name="connsiteX33" fmla="*/ 1506828 w 1680028"/>
              <a:gd name="connsiteY33" fmla="*/ 210822 h 854765"/>
              <a:gd name="connsiteX34" fmla="*/ 1571223 w 1680028"/>
              <a:gd name="connsiteY34" fmla="*/ 133548 h 854765"/>
              <a:gd name="connsiteX35" fmla="*/ 1596980 w 1680028"/>
              <a:gd name="connsiteY35" fmla="*/ 94912 h 854765"/>
              <a:gd name="connsiteX36" fmla="*/ 1674254 w 1680028"/>
              <a:gd name="connsiteY36" fmla="*/ 4760 h 85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680028" h="854765">
                <a:moveTo>
                  <a:pt x="1300766" y="288095"/>
                </a:moveTo>
                <a:cubicBezTo>
                  <a:pt x="1275008" y="279509"/>
                  <a:pt x="1246517" y="276727"/>
                  <a:pt x="1223493" y="262337"/>
                </a:cubicBezTo>
                <a:cubicBezTo>
                  <a:pt x="1210367" y="254133"/>
                  <a:pt x="1209384" y="233893"/>
                  <a:pt x="1197735" y="223700"/>
                </a:cubicBezTo>
                <a:cubicBezTo>
                  <a:pt x="1174438" y="203315"/>
                  <a:pt x="1142352" y="194075"/>
                  <a:pt x="1120462" y="172185"/>
                </a:cubicBezTo>
                <a:cubicBezTo>
                  <a:pt x="1107583" y="159306"/>
                  <a:pt x="1096980" y="143651"/>
                  <a:pt x="1081825" y="133548"/>
                </a:cubicBezTo>
                <a:cubicBezTo>
                  <a:pt x="1070530" y="126018"/>
                  <a:pt x="1055667" y="126017"/>
                  <a:pt x="1043189" y="120670"/>
                </a:cubicBezTo>
                <a:cubicBezTo>
                  <a:pt x="905351" y="61598"/>
                  <a:pt x="1096252" y="127497"/>
                  <a:pt x="914400" y="82033"/>
                </a:cubicBezTo>
                <a:cubicBezTo>
                  <a:pt x="888060" y="75448"/>
                  <a:pt x="862885" y="64861"/>
                  <a:pt x="837127" y="56275"/>
                </a:cubicBezTo>
                <a:lnTo>
                  <a:pt x="798490" y="43396"/>
                </a:lnTo>
                <a:cubicBezTo>
                  <a:pt x="785611" y="39103"/>
                  <a:pt x="773024" y="33809"/>
                  <a:pt x="759854" y="30517"/>
                </a:cubicBezTo>
                <a:lnTo>
                  <a:pt x="708338" y="17639"/>
                </a:lnTo>
                <a:cubicBezTo>
                  <a:pt x="592428" y="21932"/>
                  <a:pt x="476341" y="22802"/>
                  <a:pt x="360608" y="30517"/>
                </a:cubicBezTo>
                <a:cubicBezTo>
                  <a:pt x="347063" y="31420"/>
                  <a:pt x="335142" y="40103"/>
                  <a:pt x="321972" y="43396"/>
                </a:cubicBezTo>
                <a:cubicBezTo>
                  <a:pt x="300736" y="48705"/>
                  <a:pt x="278813" y="50966"/>
                  <a:pt x="257577" y="56275"/>
                </a:cubicBezTo>
                <a:cubicBezTo>
                  <a:pt x="244407" y="59568"/>
                  <a:pt x="231994" y="65425"/>
                  <a:pt x="218941" y="69154"/>
                </a:cubicBezTo>
                <a:cubicBezTo>
                  <a:pt x="201922" y="74017"/>
                  <a:pt x="184597" y="77740"/>
                  <a:pt x="167425" y="82033"/>
                </a:cubicBezTo>
                <a:cubicBezTo>
                  <a:pt x="148632" y="94562"/>
                  <a:pt x="88887" y="133362"/>
                  <a:pt x="77273" y="146427"/>
                </a:cubicBezTo>
                <a:cubicBezTo>
                  <a:pt x="41751" y="186388"/>
                  <a:pt x="23079" y="229058"/>
                  <a:pt x="0" y="275216"/>
                </a:cubicBezTo>
                <a:cubicBezTo>
                  <a:pt x="4293" y="386833"/>
                  <a:pt x="5449" y="498615"/>
                  <a:pt x="12879" y="610067"/>
                </a:cubicBezTo>
                <a:cubicBezTo>
                  <a:pt x="14056" y="627728"/>
                  <a:pt x="15940" y="646855"/>
                  <a:pt x="25758" y="661582"/>
                </a:cubicBezTo>
                <a:cubicBezTo>
                  <a:pt x="34344" y="674461"/>
                  <a:pt x="51515" y="678754"/>
                  <a:pt x="64394" y="687340"/>
                </a:cubicBezTo>
                <a:cubicBezTo>
                  <a:pt x="72980" y="704512"/>
                  <a:pt x="77861" y="724106"/>
                  <a:pt x="90152" y="738855"/>
                </a:cubicBezTo>
                <a:cubicBezTo>
                  <a:pt x="100061" y="750746"/>
                  <a:pt x="114945" y="757691"/>
                  <a:pt x="128789" y="764613"/>
                </a:cubicBezTo>
                <a:cubicBezTo>
                  <a:pt x="140931" y="770684"/>
                  <a:pt x="154255" y="774199"/>
                  <a:pt x="167425" y="777492"/>
                </a:cubicBezTo>
                <a:cubicBezTo>
                  <a:pt x="205822" y="787091"/>
                  <a:pt x="244698" y="794664"/>
                  <a:pt x="283335" y="803250"/>
                </a:cubicBezTo>
                <a:cubicBezTo>
                  <a:pt x="329365" y="849279"/>
                  <a:pt x="319880" y="854765"/>
                  <a:pt x="399245" y="854765"/>
                </a:cubicBezTo>
                <a:cubicBezTo>
                  <a:pt x="601060" y="854765"/>
                  <a:pt x="802783" y="846179"/>
                  <a:pt x="1004552" y="841886"/>
                </a:cubicBezTo>
                <a:cubicBezTo>
                  <a:pt x="1060269" y="758313"/>
                  <a:pt x="992263" y="841550"/>
                  <a:pt x="1081825" y="790371"/>
                </a:cubicBezTo>
                <a:cubicBezTo>
                  <a:pt x="1131054" y="762240"/>
                  <a:pt x="1110659" y="748659"/>
                  <a:pt x="1146220" y="713098"/>
                </a:cubicBezTo>
                <a:cubicBezTo>
                  <a:pt x="1169929" y="689389"/>
                  <a:pt x="1199784" y="672412"/>
                  <a:pt x="1223493" y="648703"/>
                </a:cubicBezTo>
                <a:cubicBezTo>
                  <a:pt x="1242930" y="629266"/>
                  <a:pt x="1256907" y="604996"/>
                  <a:pt x="1275008" y="584309"/>
                </a:cubicBezTo>
                <a:cubicBezTo>
                  <a:pt x="1287002" y="570602"/>
                  <a:pt x="1302717" y="560243"/>
                  <a:pt x="1313645" y="545672"/>
                </a:cubicBezTo>
                <a:cubicBezTo>
                  <a:pt x="1359280" y="484826"/>
                  <a:pt x="1375020" y="417949"/>
                  <a:pt x="1416676" y="352489"/>
                </a:cubicBezTo>
                <a:cubicBezTo>
                  <a:pt x="1446727" y="305267"/>
                  <a:pt x="1474549" y="256550"/>
                  <a:pt x="1506828" y="210822"/>
                </a:cubicBezTo>
                <a:cubicBezTo>
                  <a:pt x="1526164" y="183430"/>
                  <a:pt x="1550638" y="160015"/>
                  <a:pt x="1571223" y="133548"/>
                </a:cubicBezTo>
                <a:cubicBezTo>
                  <a:pt x="1580726" y="121330"/>
                  <a:pt x="1586788" y="106561"/>
                  <a:pt x="1596980" y="94912"/>
                </a:cubicBezTo>
                <a:cubicBezTo>
                  <a:pt x="1680028" y="0"/>
                  <a:pt x="1644047" y="65172"/>
                  <a:pt x="1674254" y="4760"/>
                </a:cubicBezTo>
              </a:path>
            </a:pathLst>
          </a:custGeom>
          <a:noFill/>
          <a:ln w="762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15125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7300" y="990600"/>
            <a:ext cx="6629400" cy="523220"/>
          </a:xfrm>
          <a:prstGeom prst="rect">
            <a:avLst/>
          </a:prstGeom>
          <a:noFill/>
        </p:spPr>
        <p:txBody>
          <a:bodyPr wrap="square" rtlCol="0">
            <a:spAutoFit/>
          </a:bodyPr>
          <a:lstStyle/>
          <a:p>
            <a:pPr algn="ctr"/>
            <a:r>
              <a:rPr lang="en-US" sz="2800" dirty="0" smtClean="0"/>
              <a:t>Afraid You Can’t Produce That Amount?</a:t>
            </a:r>
            <a:endParaRPr lang="en-US" sz="2800" dirty="0"/>
          </a:p>
        </p:txBody>
      </p:sp>
      <p:pic>
        <p:nvPicPr>
          <p:cNvPr id="302082" name="Picture 2" descr="C:\Documents and Settings\James Bone\Local Settings\Temporary Internet Files\Content.IE5\POHMKX0G\MC900196542[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58388" y="1905000"/>
            <a:ext cx="2027225" cy="2057622"/>
          </a:xfrm>
          <a:prstGeom prst="rect">
            <a:avLst/>
          </a:prstGeom>
          <a:ln>
            <a:noFill/>
          </a:ln>
          <a:effectLst>
            <a:outerShdw blurRad="292100" dist="139700" dir="2700000" algn="tl" rotWithShape="0">
              <a:srgbClr val="333333">
                <a:alpha val="65000"/>
              </a:srgbClr>
            </a:outerShdw>
          </a:effectLst>
        </p:spPr>
      </p:pic>
      <p:sp>
        <p:nvSpPr>
          <p:cNvPr id="5" name="Content Placeholder 4"/>
          <p:cNvSpPr>
            <a:spLocks noGrp="1"/>
          </p:cNvSpPr>
          <p:nvPr>
            <p:ph idx="1"/>
          </p:nvPr>
        </p:nvSpPr>
        <p:spPr>
          <a:xfrm>
            <a:off x="1905000" y="4267200"/>
            <a:ext cx="5334000" cy="1752600"/>
          </a:xfrm>
        </p:spPr>
        <p:txBody>
          <a:bodyPr/>
          <a:lstStyle/>
          <a:p>
            <a:pPr algn="ctr">
              <a:buNone/>
            </a:pPr>
            <a:r>
              <a:rPr lang="en-US" dirty="0" smtClean="0"/>
              <a:t>What Does It Take To Produce </a:t>
            </a:r>
          </a:p>
          <a:p>
            <a:pPr algn="ctr">
              <a:buNone/>
            </a:pPr>
            <a:r>
              <a:rPr lang="en-US" dirty="0" smtClean="0"/>
              <a:t>$600,000 annually?</a:t>
            </a:r>
            <a:endParaRPr lang="en-US" dirty="0"/>
          </a:p>
        </p:txBody>
      </p:sp>
    </p:spTree>
    <p:extLst>
      <p:ext uri="{BB962C8B-B14F-4D97-AF65-F5344CB8AC3E}">
        <p14:creationId xmlns:p14="http://schemas.microsoft.com/office/powerpoint/2010/main" val="91150125"/>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148"/>
          <p:cNvGraphicFramePr>
            <a:graphicFrameLocks noGrp="1"/>
          </p:cNvGraphicFramePr>
          <p:nvPr/>
        </p:nvGraphicFramePr>
        <p:xfrm>
          <a:off x="5257800" y="0"/>
          <a:ext cx="3525838" cy="6858016"/>
        </p:xfrm>
        <a:graphic>
          <a:graphicData uri="http://schemas.openxmlformats.org/drawingml/2006/table">
            <a:tbl>
              <a:tblPr/>
              <a:tblGrid>
                <a:gridCol w="914400"/>
                <a:gridCol w="1262063"/>
                <a:gridCol w="1349375"/>
              </a:tblGrid>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8:00</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Large</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8:15</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Procedure</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8:30</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(Crown/Implant/</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8:45</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Endo/3rds)</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9:00</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00FF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Suture Removal</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FFFF00"/>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9:15</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00FF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9:30</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New Patient</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0000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9:45</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0000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r>
              <a:tr h="203200">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10:00</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00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10:15</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 </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10:30</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00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10:45</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00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11:00</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(Fillings/Extraction)</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C0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 </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11:15</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 </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C0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11:30</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FFC0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11:45</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 </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12:00</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Lunch</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Lunch</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r>
              <a:tr h="20161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1:00</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rPr>
                        <a:t>Wax Rim Try in</a:t>
                      </a: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1:15</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rPr>
                        <a:t>Bite Registration</a:t>
                      </a: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 </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1:30</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rPr>
                        <a:t>Tooth Selection</a:t>
                      </a: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1:45</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 </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2:00</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 New Patient</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00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 </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2:15</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 </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0000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2:30</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0000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r>
              <a:tr h="203200">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2:45</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 </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00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3:00</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00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3:15</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3:30</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Crown Seat</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FF9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3:45</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9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4:00</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9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4:15</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 Emergency</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00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4:30</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FF00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4:45</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 </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r>
            </a:tbl>
          </a:graphicData>
        </a:graphic>
      </p:graphicFrame>
      <p:sp>
        <p:nvSpPr>
          <p:cNvPr id="12420" name="Text Box 132"/>
          <p:cNvSpPr txBox="1">
            <a:spLocks noChangeArrowheads="1"/>
          </p:cNvSpPr>
          <p:nvPr/>
        </p:nvSpPr>
        <p:spPr bwMode="auto">
          <a:xfrm>
            <a:off x="381000" y="457200"/>
            <a:ext cx="4876800" cy="784826"/>
          </a:xfrm>
          <a:prstGeom prst="rect">
            <a:avLst/>
          </a:prstGeom>
          <a:noFill/>
          <a:ln w="9525">
            <a:noFill/>
            <a:miter lim="800000"/>
            <a:headEnd/>
            <a:tailEnd/>
          </a:ln>
        </p:spPr>
        <p:txBody>
          <a:bodyPr wrap="square" lIns="91435" tIns="45718" rIns="91435" bIns="45718">
            <a:spAutoFit/>
          </a:bodyPr>
          <a:lstStyle/>
          <a:p>
            <a:pPr algn="ctr">
              <a:spcBef>
                <a:spcPct val="50000"/>
              </a:spcBef>
            </a:pPr>
            <a:r>
              <a:rPr lang="en-US" sz="4500" b="1" dirty="0">
                <a:latin typeface="Calibri" pitchFamily="34" charset="0"/>
              </a:rPr>
              <a:t>Doctor’s Schedule</a:t>
            </a:r>
          </a:p>
        </p:txBody>
      </p:sp>
      <p:sp>
        <p:nvSpPr>
          <p:cNvPr id="12421" name="Rectangle 4"/>
          <p:cNvSpPr>
            <a:spLocks noChangeArrowheads="1"/>
          </p:cNvSpPr>
          <p:nvPr/>
        </p:nvSpPr>
        <p:spPr bwMode="auto">
          <a:xfrm>
            <a:off x="914400" y="1571685"/>
            <a:ext cx="4114800" cy="4524315"/>
          </a:xfrm>
          <a:prstGeom prst="rect">
            <a:avLst/>
          </a:prstGeom>
          <a:noFill/>
          <a:ln w="9525">
            <a:noFill/>
            <a:miter lim="800000"/>
            <a:headEnd/>
            <a:tailEnd/>
          </a:ln>
        </p:spPr>
        <p:txBody>
          <a:bodyPr wrap="square">
            <a:spAutoFit/>
          </a:bodyPr>
          <a:lstStyle/>
          <a:p>
            <a:pPr>
              <a:spcBef>
                <a:spcPct val="50000"/>
              </a:spcBef>
            </a:pPr>
            <a:r>
              <a:rPr lang="en-US" dirty="0">
                <a:latin typeface="Calibri" pitchFamily="34" charset="0"/>
              </a:rPr>
              <a:t>Crown		            	</a:t>
            </a:r>
            <a:r>
              <a:rPr lang="en-US" dirty="0" smtClean="0">
                <a:latin typeface="Calibri" pitchFamily="34" charset="0"/>
              </a:rPr>
              <a:t>$1000</a:t>
            </a:r>
            <a:endParaRPr lang="en-US" dirty="0">
              <a:latin typeface="Calibri" pitchFamily="34" charset="0"/>
            </a:endParaRPr>
          </a:p>
          <a:p>
            <a:pPr>
              <a:spcBef>
                <a:spcPct val="50000"/>
              </a:spcBef>
            </a:pPr>
            <a:r>
              <a:rPr lang="en-US" dirty="0">
                <a:latin typeface="Calibri" pitchFamily="34" charset="0"/>
              </a:rPr>
              <a:t>New Pt Exam		$</a:t>
            </a:r>
            <a:r>
              <a:rPr lang="en-US" dirty="0" smtClean="0">
                <a:latin typeface="Calibri" pitchFamily="34" charset="0"/>
              </a:rPr>
              <a:t>185</a:t>
            </a:r>
            <a:endParaRPr lang="en-US" dirty="0">
              <a:latin typeface="Calibri" pitchFamily="34" charset="0"/>
            </a:endParaRPr>
          </a:p>
          <a:p>
            <a:pPr>
              <a:spcBef>
                <a:spcPct val="50000"/>
              </a:spcBef>
            </a:pPr>
            <a:r>
              <a:rPr lang="en-US" dirty="0">
                <a:latin typeface="Calibri" pitchFamily="34" charset="0"/>
              </a:rPr>
              <a:t>Restorations (2)		$</a:t>
            </a:r>
            <a:r>
              <a:rPr lang="en-US" dirty="0" smtClean="0">
                <a:latin typeface="Calibri" pitchFamily="34" charset="0"/>
              </a:rPr>
              <a:t>375</a:t>
            </a:r>
            <a:endParaRPr lang="en-US" dirty="0">
              <a:latin typeface="Calibri" pitchFamily="34" charset="0"/>
            </a:endParaRPr>
          </a:p>
          <a:p>
            <a:pPr>
              <a:spcBef>
                <a:spcPct val="50000"/>
              </a:spcBef>
            </a:pPr>
            <a:r>
              <a:rPr lang="en-US" dirty="0" smtClean="0">
                <a:latin typeface="Calibri" pitchFamily="34" charset="0"/>
              </a:rPr>
              <a:t>Wax Rim Try in</a:t>
            </a:r>
            <a:r>
              <a:rPr lang="en-US" dirty="0">
                <a:latin typeface="Calibri" pitchFamily="34" charset="0"/>
              </a:rPr>
              <a:t>		$</a:t>
            </a:r>
            <a:r>
              <a:rPr lang="en-US" dirty="0" smtClean="0">
                <a:latin typeface="Calibri" pitchFamily="34" charset="0"/>
              </a:rPr>
              <a:t>0</a:t>
            </a:r>
          </a:p>
          <a:p>
            <a:pPr>
              <a:spcBef>
                <a:spcPct val="50000"/>
              </a:spcBef>
            </a:pPr>
            <a:r>
              <a:rPr lang="en-US" dirty="0" smtClean="0">
                <a:latin typeface="Calibri" pitchFamily="34" charset="0"/>
              </a:rPr>
              <a:t>New </a:t>
            </a:r>
            <a:r>
              <a:rPr lang="en-US" dirty="0">
                <a:latin typeface="Calibri" pitchFamily="34" charset="0"/>
              </a:rPr>
              <a:t>Pt Exam		$</a:t>
            </a:r>
            <a:r>
              <a:rPr lang="en-US" dirty="0" smtClean="0">
                <a:latin typeface="Calibri" pitchFamily="34" charset="0"/>
              </a:rPr>
              <a:t>185</a:t>
            </a:r>
            <a:endParaRPr lang="en-US" dirty="0">
              <a:latin typeface="Calibri" pitchFamily="34" charset="0"/>
            </a:endParaRPr>
          </a:p>
          <a:p>
            <a:pPr>
              <a:spcBef>
                <a:spcPct val="50000"/>
              </a:spcBef>
            </a:pPr>
            <a:r>
              <a:rPr lang="en-US" dirty="0">
                <a:latin typeface="Calibri" pitchFamily="34" charset="0"/>
              </a:rPr>
              <a:t>Crown Seat		$0</a:t>
            </a:r>
          </a:p>
          <a:p>
            <a:pPr>
              <a:spcBef>
                <a:spcPct val="50000"/>
              </a:spcBef>
            </a:pPr>
            <a:r>
              <a:rPr lang="en-US" dirty="0">
                <a:latin typeface="Calibri" pitchFamily="34" charset="0"/>
              </a:rPr>
              <a:t>Emergency		$</a:t>
            </a:r>
            <a:r>
              <a:rPr lang="en-US" dirty="0" smtClean="0">
                <a:latin typeface="Calibri" pitchFamily="34" charset="0"/>
              </a:rPr>
              <a:t>230</a:t>
            </a:r>
          </a:p>
          <a:p>
            <a:pPr>
              <a:spcBef>
                <a:spcPct val="50000"/>
              </a:spcBef>
            </a:pPr>
            <a:r>
              <a:rPr lang="en-US" dirty="0" smtClean="0">
                <a:latin typeface="Calibri" pitchFamily="34" charset="0"/>
              </a:rPr>
              <a:t>Suture Removal		$0</a:t>
            </a:r>
          </a:p>
          <a:p>
            <a:pPr>
              <a:spcBef>
                <a:spcPct val="50000"/>
              </a:spcBef>
            </a:pPr>
            <a:r>
              <a:rPr lang="en-US" dirty="0" smtClean="0">
                <a:latin typeface="Calibri" pitchFamily="34" charset="0"/>
              </a:rPr>
              <a:t>Quick Emergency (x2)	</a:t>
            </a:r>
            <a:r>
              <a:rPr lang="en-US" u="sng" dirty="0" smtClean="0">
                <a:latin typeface="Calibri" pitchFamily="34" charset="0"/>
              </a:rPr>
              <a:t>$200</a:t>
            </a:r>
            <a:endParaRPr lang="en-US" u="sng" dirty="0">
              <a:latin typeface="Calibri" pitchFamily="34" charset="0"/>
            </a:endParaRPr>
          </a:p>
          <a:p>
            <a:pPr>
              <a:spcBef>
                <a:spcPct val="50000"/>
              </a:spcBef>
            </a:pPr>
            <a:endParaRPr lang="en-US" dirty="0">
              <a:latin typeface="Calibri" pitchFamily="34" charset="0"/>
            </a:endParaRPr>
          </a:p>
          <a:p>
            <a:pPr>
              <a:spcBef>
                <a:spcPct val="50000"/>
              </a:spcBef>
            </a:pPr>
            <a:r>
              <a:rPr lang="en-US" b="1" dirty="0">
                <a:latin typeface="Calibri" pitchFamily="34" charset="0"/>
              </a:rPr>
              <a:t>Total			</a:t>
            </a:r>
            <a:r>
              <a:rPr lang="en-US" b="1" dirty="0" smtClean="0">
                <a:latin typeface="Calibri" pitchFamily="34" charset="0"/>
              </a:rPr>
              <a:t>$2,175</a:t>
            </a:r>
            <a:endParaRPr lang="en-US" b="1" dirty="0">
              <a:latin typeface="Calibri" pitchFamily="34" charset="0"/>
            </a:endParaRPr>
          </a:p>
        </p:txBody>
      </p:sp>
      <p:sp>
        <p:nvSpPr>
          <p:cNvPr id="5" name="Rectangle 134"/>
          <p:cNvSpPr>
            <a:spLocks noChangeArrowheads="1"/>
          </p:cNvSpPr>
          <p:nvPr/>
        </p:nvSpPr>
        <p:spPr bwMode="auto">
          <a:xfrm>
            <a:off x="7467600" y="4267200"/>
            <a:ext cx="1295400" cy="533400"/>
          </a:xfrm>
          <a:prstGeom prst="rect">
            <a:avLst/>
          </a:prstGeom>
          <a:solidFill>
            <a:srgbClr val="FF0000"/>
          </a:solidFill>
          <a:ln w="9525">
            <a:solidFill>
              <a:schemeClr val="tx1"/>
            </a:solidFill>
            <a:miter lim="800000"/>
            <a:headEnd/>
            <a:tailEnd/>
          </a:ln>
        </p:spPr>
        <p:txBody>
          <a:bodyPr wrap="none" anchor="ctr"/>
          <a:lstStyle/>
          <a:p>
            <a:endParaRPr lang="en-US">
              <a:latin typeface="Calibri" pitchFamily="34" charset="0"/>
            </a:endParaRPr>
          </a:p>
        </p:txBody>
      </p:sp>
      <p:sp>
        <p:nvSpPr>
          <p:cNvPr id="6" name="Rectangle 134"/>
          <p:cNvSpPr>
            <a:spLocks noChangeArrowheads="1"/>
          </p:cNvSpPr>
          <p:nvPr/>
        </p:nvSpPr>
        <p:spPr bwMode="auto">
          <a:xfrm>
            <a:off x="7467600" y="1219200"/>
            <a:ext cx="1295400" cy="533400"/>
          </a:xfrm>
          <a:prstGeom prst="rect">
            <a:avLst/>
          </a:prstGeom>
          <a:solidFill>
            <a:srgbClr val="FF0000"/>
          </a:solidFill>
          <a:ln w="9525">
            <a:solidFill>
              <a:schemeClr val="tx1"/>
            </a:solidFill>
            <a:miter lim="800000"/>
            <a:headEnd/>
            <a:tailEnd/>
          </a:ln>
        </p:spPr>
        <p:txBody>
          <a:bodyPr wrap="none" anchor="ctr"/>
          <a:lstStyle/>
          <a:p>
            <a:endParaRPr lang="en-US">
              <a:latin typeface="Calibri" pitchFamily="34" charset="0"/>
            </a:endParaRPr>
          </a:p>
        </p:txBody>
      </p:sp>
      <p:sp>
        <p:nvSpPr>
          <p:cNvPr id="7" name="Text Box 140"/>
          <p:cNvSpPr txBox="1">
            <a:spLocks noChangeArrowheads="1"/>
          </p:cNvSpPr>
          <p:nvPr/>
        </p:nvSpPr>
        <p:spPr bwMode="auto">
          <a:xfrm>
            <a:off x="7620000" y="1371600"/>
            <a:ext cx="914400" cy="214313"/>
          </a:xfrm>
          <a:prstGeom prst="rect">
            <a:avLst/>
          </a:prstGeom>
          <a:noFill/>
          <a:ln w="9525">
            <a:noFill/>
            <a:miter lim="800000"/>
            <a:headEnd/>
            <a:tailEnd/>
          </a:ln>
        </p:spPr>
        <p:txBody>
          <a:bodyPr lIns="91435" tIns="45718" rIns="91435" bIns="45718">
            <a:spAutoFit/>
          </a:bodyPr>
          <a:lstStyle/>
          <a:p>
            <a:pPr>
              <a:spcBef>
                <a:spcPct val="50000"/>
              </a:spcBef>
            </a:pPr>
            <a:r>
              <a:rPr lang="en-US" sz="800" b="1" dirty="0">
                <a:latin typeface="Calibri" pitchFamily="34" charset="0"/>
              </a:rPr>
              <a:t>Emergency</a:t>
            </a:r>
          </a:p>
        </p:txBody>
      </p:sp>
      <p:sp>
        <p:nvSpPr>
          <p:cNvPr id="8" name="Text Box 140"/>
          <p:cNvSpPr txBox="1">
            <a:spLocks noChangeArrowheads="1"/>
          </p:cNvSpPr>
          <p:nvPr/>
        </p:nvSpPr>
        <p:spPr bwMode="auto">
          <a:xfrm>
            <a:off x="7696200" y="4419600"/>
            <a:ext cx="914400" cy="214313"/>
          </a:xfrm>
          <a:prstGeom prst="rect">
            <a:avLst/>
          </a:prstGeom>
          <a:noFill/>
          <a:ln w="9525">
            <a:noFill/>
            <a:miter lim="800000"/>
            <a:headEnd/>
            <a:tailEnd/>
          </a:ln>
        </p:spPr>
        <p:txBody>
          <a:bodyPr lIns="91435" tIns="45718" rIns="91435" bIns="45718">
            <a:spAutoFit/>
          </a:bodyPr>
          <a:lstStyle/>
          <a:p>
            <a:pPr>
              <a:spcBef>
                <a:spcPct val="50000"/>
              </a:spcBef>
            </a:pPr>
            <a:r>
              <a:rPr lang="en-US" sz="800" b="1" dirty="0">
                <a:latin typeface="Calibri" pitchFamily="34" charset="0"/>
              </a:rPr>
              <a:t>Emergency</a:t>
            </a:r>
          </a:p>
        </p:txBody>
      </p:sp>
    </p:spTree>
    <p:extLst>
      <p:ext uri="{BB962C8B-B14F-4D97-AF65-F5344CB8AC3E}">
        <p14:creationId xmlns:p14="http://schemas.microsoft.com/office/powerpoint/2010/main" val="1735813252"/>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148"/>
          <p:cNvGraphicFramePr>
            <a:graphicFrameLocks noGrp="1"/>
          </p:cNvGraphicFramePr>
          <p:nvPr/>
        </p:nvGraphicFramePr>
        <p:xfrm>
          <a:off x="5257800" y="0"/>
          <a:ext cx="3525838" cy="6854519"/>
        </p:xfrm>
        <a:graphic>
          <a:graphicData uri="http://schemas.openxmlformats.org/drawingml/2006/table">
            <a:tbl>
              <a:tblPr/>
              <a:tblGrid>
                <a:gridCol w="914400"/>
                <a:gridCol w="1262063"/>
                <a:gridCol w="1349375"/>
              </a:tblGrid>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8:00</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err="1" smtClean="0">
                          <a:ln>
                            <a:noFill/>
                          </a:ln>
                          <a:solidFill>
                            <a:schemeClr val="tx1"/>
                          </a:solidFill>
                          <a:effectLst/>
                          <a:latin typeface="Arial" charset="0"/>
                        </a:rPr>
                        <a:t>Prophy</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CC9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accent2">
                            <a:lumMod val="75000"/>
                          </a:schemeClr>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8:15</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9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8:30</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9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 </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8:45</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9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 </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9:00</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 Child </a:t>
                      </a:r>
                      <a:r>
                        <a:rPr kumimoji="0" lang="en-US" sz="700" b="0" i="0" u="none" strike="noStrike" cap="none" normalizeH="0" baseline="0" dirty="0" err="1" smtClean="0">
                          <a:ln>
                            <a:noFill/>
                          </a:ln>
                          <a:solidFill>
                            <a:schemeClr val="tx1"/>
                          </a:solidFill>
                          <a:effectLst/>
                          <a:latin typeface="Arial" charset="0"/>
                          <a:cs typeface="Arial" charset="0"/>
                        </a:rPr>
                        <a:t>Prophy</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CC3399"/>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9:15</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 Fluoride</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CC3399"/>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9:30</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CC3399"/>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9:45</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Child </a:t>
                      </a:r>
                      <a:r>
                        <a:rPr kumimoji="0" lang="en-US" sz="700" b="0" i="0" u="none" strike="noStrike" cap="none" normalizeH="0" baseline="0" dirty="0" err="1" smtClean="0">
                          <a:ln>
                            <a:noFill/>
                          </a:ln>
                          <a:solidFill>
                            <a:schemeClr val="tx1"/>
                          </a:solidFill>
                          <a:effectLst/>
                          <a:latin typeface="Arial" charset="0"/>
                          <a:cs typeface="Arial" charset="0"/>
                        </a:rPr>
                        <a:t>Propht</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CC3399"/>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r>
              <a:tr h="203200">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10:00</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 Fluoride</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3399"/>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 </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r>
              <a:tr h="165096">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10:15</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 </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 </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10:30</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10:45</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 </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11:00</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err="1" smtClean="0">
                          <a:ln>
                            <a:noFill/>
                          </a:ln>
                          <a:solidFill>
                            <a:schemeClr val="tx1"/>
                          </a:solidFill>
                          <a:effectLst/>
                          <a:latin typeface="Arial" charset="0"/>
                          <a:cs typeface="Arial" charset="0"/>
                        </a:rPr>
                        <a:t>Prophy</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9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11:15</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 </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9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11:30</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CC9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11:45</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 </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CC9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12:00</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Lunch</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Lunch</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r>
              <a:tr h="20161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 </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1:00</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err="1" smtClean="0">
                          <a:ln>
                            <a:noFill/>
                          </a:ln>
                          <a:solidFill>
                            <a:schemeClr val="tx1"/>
                          </a:solidFill>
                          <a:effectLst/>
                          <a:latin typeface="Arial" charset="0"/>
                          <a:cs typeface="Arial" charset="0"/>
                        </a:rPr>
                        <a:t>Prophy</a:t>
                      </a:r>
                      <a:r>
                        <a:rPr kumimoji="0" lang="en-US" sz="700" b="0" i="0" u="none" strike="noStrike" cap="none" normalizeH="0" baseline="0" dirty="0" smtClean="0">
                          <a:ln>
                            <a:noFill/>
                          </a:ln>
                          <a:solidFill>
                            <a:schemeClr val="tx1"/>
                          </a:solidFill>
                          <a:effectLst/>
                          <a:latin typeface="Arial" charset="0"/>
                          <a:cs typeface="Arial" charset="0"/>
                        </a:rPr>
                        <a:t> </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9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 </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1:15</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BTW x 4 / EXAM / Fl</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9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1:30</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9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1:45</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9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 Periodic Exam</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99"/>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2:00</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 </a:t>
                      </a:r>
                      <a:r>
                        <a:rPr kumimoji="0" lang="en-US" sz="700" b="0" i="0" u="none" strike="noStrike" cap="none" normalizeH="0" baseline="0" dirty="0" err="1" smtClean="0">
                          <a:ln>
                            <a:noFill/>
                          </a:ln>
                          <a:solidFill>
                            <a:schemeClr val="tx1"/>
                          </a:solidFill>
                          <a:effectLst/>
                          <a:latin typeface="Arial" charset="0"/>
                          <a:cs typeface="Arial" charset="0"/>
                        </a:rPr>
                        <a:t>Prophy</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9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2:15</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 Fl</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CC9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2:30</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CC9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r>
              <a:tr h="203200">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2:45</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 </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9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3:00</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 </a:t>
                      </a:r>
                      <a:r>
                        <a:rPr kumimoji="0" lang="en-US" sz="700" b="0" i="0" u="none" strike="noStrike" cap="none" normalizeH="0" baseline="0" dirty="0" err="1" smtClean="0">
                          <a:ln>
                            <a:noFill/>
                          </a:ln>
                          <a:solidFill>
                            <a:schemeClr val="tx1"/>
                          </a:solidFill>
                          <a:effectLst/>
                          <a:latin typeface="Arial" charset="0"/>
                          <a:cs typeface="Arial" charset="0"/>
                        </a:rPr>
                        <a:t>Prophy</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9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 </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3:15</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 BTW X 4 / EXAM</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9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3:30</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9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3:45</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9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 Periodic Exam</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4:00</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4:15</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4:30</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4:45</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 </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 </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r>
            </a:tbl>
          </a:graphicData>
        </a:graphic>
      </p:graphicFrame>
      <p:sp>
        <p:nvSpPr>
          <p:cNvPr id="13444" name="TextBox 3"/>
          <p:cNvSpPr txBox="1">
            <a:spLocks noChangeArrowheads="1"/>
          </p:cNvSpPr>
          <p:nvPr/>
        </p:nvSpPr>
        <p:spPr bwMode="auto">
          <a:xfrm>
            <a:off x="380999" y="586770"/>
            <a:ext cx="4876801" cy="784830"/>
          </a:xfrm>
          <a:prstGeom prst="rect">
            <a:avLst/>
          </a:prstGeom>
          <a:noFill/>
          <a:ln w="9525">
            <a:noFill/>
            <a:miter lim="800000"/>
            <a:headEnd/>
            <a:tailEnd/>
          </a:ln>
        </p:spPr>
        <p:txBody>
          <a:bodyPr wrap="square">
            <a:spAutoFit/>
          </a:bodyPr>
          <a:lstStyle/>
          <a:p>
            <a:pPr algn="ctr"/>
            <a:r>
              <a:rPr lang="en-US" sz="4500" b="1" dirty="0">
                <a:latin typeface="+mn-lt"/>
              </a:rPr>
              <a:t>Hygiene </a:t>
            </a:r>
            <a:r>
              <a:rPr lang="en-US" sz="4500" b="1" dirty="0" smtClean="0">
                <a:latin typeface="+mn-lt"/>
              </a:rPr>
              <a:t>Schedule</a:t>
            </a:r>
            <a:endParaRPr lang="en-US" sz="4500" b="1" dirty="0">
              <a:latin typeface="+mn-lt"/>
            </a:endParaRPr>
          </a:p>
        </p:txBody>
      </p:sp>
      <p:sp>
        <p:nvSpPr>
          <p:cNvPr id="13445" name="TextBox 4"/>
          <p:cNvSpPr txBox="1">
            <a:spLocks noChangeArrowheads="1"/>
          </p:cNvSpPr>
          <p:nvPr/>
        </p:nvSpPr>
        <p:spPr bwMode="auto">
          <a:xfrm>
            <a:off x="1524000" y="1414076"/>
            <a:ext cx="2667000" cy="5062924"/>
          </a:xfrm>
          <a:prstGeom prst="rect">
            <a:avLst/>
          </a:prstGeom>
          <a:noFill/>
          <a:ln w="9525">
            <a:noFill/>
            <a:miter lim="800000"/>
            <a:headEnd/>
            <a:tailEnd/>
          </a:ln>
        </p:spPr>
        <p:txBody>
          <a:bodyPr wrap="square">
            <a:spAutoFit/>
          </a:bodyPr>
          <a:lstStyle/>
          <a:p>
            <a:r>
              <a:rPr lang="en-US" sz="1900" dirty="0">
                <a:latin typeface="+mn-lt"/>
              </a:rPr>
              <a:t>Adult </a:t>
            </a:r>
            <a:r>
              <a:rPr lang="en-US" sz="1900" dirty="0" err="1">
                <a:latin typeface="+mn-lt"/>
              </a:rPr>
              <a:t>Prophy</a:t>
            </a:r>
            <a:r>
              <a:rPr lang="en-US" sz="1900" dirty="0">
                <a:latin typeface="+mn-lt"/>
              </a:rPr>
              <a:t>	</a:t>
            </a:r>
            <a:r>
              <a:rPr lang="en-US" sz="1900" dirty="0" smtClean="0">
                <a:latin typeface="+mn-lt"/>
              </a:rPr>
              <a:t>$80</a:t>
            </a:r>
            <a:endParaRPr lang="en-US" sz="1900" dirty="0">
              <a:latin typeface="+mn-lt"/>
            </a:endParaRPr>
          </a:p>
          <a:p>
            <a:r>
              <a:rPr lang="en-US" sz="1900" dirty="0">
                <a:latin typeface="+mn-lt"/>
              </a:rPr>
              <a:t>Child </a:t>
            </a:r>
            <a:r>
              <a:rPr lang="en-US" sz="1900" dirty="0" err="1">
                <a:latin typeface="+mn-lt"/>
              </a:rPr>
              <a:t>Prophy</a:t>
            </a:r>
            <a:r>
              <a:rPr lang="en-US" sz="1900" dirty="0">
                <a:latin typeface="+mn-lt"/>
              </a:rPr>
              <a:t>	</a:t>
            </a:r>
            <a:r>
              <a:rPr lang="en-US" sz="1900" dirty="0" smtClean="0">
                <a:latin typeface="+mn-lt"/>
              </a:rPr>
              <a:t>$60</a:t>
            </a:r>
            <a:endParaRPr lang="en-US" sz="1900" dirty="0">
              <a:latin typeface="+mn-lt"/>
            </a:endParaRPr>
          </a:p>
          <a:p>
            <a:r>
              <a:rPr lang="en-US" sz="1900" dirty="0">
                <a:latin typeface="+mn-lt"/>
              </a:rPr>
              <a:t>Fluoride		</a:t>
            </a:r>
            <a:r>
              <a:rPr lang="en-US" sz="1900" dirty="0" smtClean="0">
                <a:latin typeface="+mn-lt"/>
              </a:rPr>
              <a:t>$35</a:t>
            </a:r>
            <a:endParaRPr lang="en-US" sz="1900" dirty="0">
              <a:latin typeface="+mn-lt"/>
            </a:endParaRPr>
          </a:p>
          <a:p>
            <a:r>
              <a:rPr lang="en-US" sz="1900" dirty="0">
                <a:latin typeface="+mn-lt"/>
              </a:rPr>
              <a:t>Child </a:t>
            </a:r>
            <a:r>
              <a:rPr lang="en-US" sz="1900" dirty="0" err="1">
                <a:latin typeface="+mn-lt"/>
              </a:rPr>
              <a:t>Prophy</a:t>
            </a:r>
            <a:r>
              <a:rPr lang="en-US" sz="1900" dirty="0">
                <a:latin typeface="+mn-lt"/>
              </a:rPr>
              <a:t>	</a:t>
            </a:r>
            <a:r>
              <a:rPr lang="en-US" sz="1900" dirty="0" smtClean="0">
                <a:latin typeface="+mn-lt"/>
              </a:rPr>
              <a:t>$60</a:t>
            </a:r>
            <a:endParaRPr lang="en-US" sz="1900" dirty="0">
              <a:latin typeface="+mn-lt"/>
            </a:endParaRPr>
          </a:p>
          <a:p>
            <a:r>
              <a:rPr lang="en-US" sz="1900" dirty="0">
                <a:latin typeface="+mn-lt"/>
              </a:rPr>
              <a:t>Fluoride		</a:t>
            </a:r>
            <a:r>
              <a:rPr lang="en-US" sz="1900" dirty="0" smtClean="0">
                <a:latin typeface="+mn-lt"/>
              </a:rPr>
              <a:t>$35</a:t>
            </a:r>
            <a:endParaRPr lang="en-US" sz="1900" dirty="0">
              <a:latin typeface="+mn-lt"/>
            </a:endParaRPr>
          </a:p>
          <a:p>
            <a:r>
              <a:rPr lang="en-US" sz="1900" dirty="0">
                <a:latin typeface="+mn-lt"/>
              </a:rPr>
              <a:t>Adult </a:t>
            </a:r>
            <a:r>
              <a:rPr lang="en-US" sz="1900" dirty="0" err="1">
                <a:latin typeface="+mn-lt"/>
              </a:rPr>
              <a:t>Prophy</a:t>
            </a:r>
            <a:r>
              <a:rPr lang="en-US" sz="1900" dirty="0">
                <a:latin typeface="+mn-lt"/>
              </a:rPr>
              <a:t>	</a:t>
            </a:r>
            <a:r>
              <a:rPr lang="en-US" sz="1900" dirty="0" smtClean="0">
                <a:latin typeface="+mn-lt"/>
              </a:rPr>
              <a:t>$80</a:t>
            </a:r>
            <a:endParaRPr lang="en-US" sz="1900" dirty="0">
              <a:latin typeface="+mn-lt"/>
            </a:endParaRPr>
          </a:p>
          <a:p>
            <a:r>
              <a:rPr lang="en-US" sz="1900" dirty="0">
                <a:latin typeface="+mn-lt"/>
              </a:rPr>
              <a:t>Adult </a:t>
            </a:r>
            <a:r>
              <a:rPr lang="en-US" sz="1900" dirty="0" err="1">
                <a:latin typeface="+mn-lt"/>
              </a:rPr>
              <a:t>Prophy</a:t>
            </a:r>
            <a:r>
              <a:rPr lang="en-US" sz="1900" dirty="0">
                <a:latin typeface="+mn-lt"/>
              </a:rPr>
              <a:t>	</a:t>
            </a:r>
            <a:r>
              <a:rPr lang="en-US" sz="1900" dirty="0" smtClean="0">
                <a:latin typeface="+mn-lt"/>
              </a:rPr>
              <a:t>$80</a:t>
            </a:r>
            <a:endParaRPr lang="en-US" sz="1900" dirty="0">
              <a:latin typeface="+mn-lt"/>
            </a:endParaRPr>
          </a:p>
          <a:p>
            <a:r>
              <a:rPr lang="en-US" sz="1900" dirty="0">
                <a:latin typeface="+mn-lt"/>
              </a:rPr>
              <a:t>BTWx4		</a:t>
            </a:r>
            <a:r>
              <a:rPr lang="en-US" sz="1900" dirty="0" smtClean="0">
                <a:latin typeface="+mn-lt"/>
              </a:rPr>
              <a:t>$55</a:t>
            </a:r>
            <a:endParaRPr lang="en-US" sz="1900" dirty="0">
              <a:latin typeface="+mn-lt"/>
            </a:endParaRPr>
          </a:p>
          <a:p>
            <a:r>
              <a:rPr lang="en-US" sz="1900" dirty="0">
                <a:latin typeface="+mn-lt"/>
              </a:rPr>
              <a:t>Periodic Exam	$</a:t>
            </a:r>
            <a:r>
              <a:rPr lang="en-US" sz="1900" dirty="0" smtClean="0">
                <a:latin typeface="+mn-lt"/>
              </a:rPr>
              <a:t>45</a:t>
            </a:r>
            <a:endParaRPr lang="en-US" sz="1900" dirty="0">
              <a:latin typeface="+mn-lt"/>
            </a:endParaRPr>
          </a:p>
          <a:p>
            <a:r>
              <a:rPr lang="en-US" sz="1900" dirty="0">
                <a:latin typeface="+mn-lt"/>
              </a:rPr>
              <a:t>Fluoride		</a:t>
            </a:r>
            <a:r>
              <a:rPr lang="en-US" sz="1900" dirty="0" smtClean="0">
                <a:latin typeface="+mn-lt"/>
              </a:rPr>
              <a:t>$35</a:t>
            </a:r>
            <a:endParaRPr lang="en-US" sz="1900" dirty="0">
              <a:latin typeface="+mn-lt"/>
            </a:endParaRPr>
          </a:p>
          <a:p>
            <a:r>
              <a:rPr lang="en-US" sz="1900" dirty="0">
                <a:latin typeface="+mn-lt"/>
              </a:rPr>
              <a:t>Adult </a:t>
            </a:r>
            <a:r>
              <a:rPr lang="en-US" sz="1900" dirty="0" err="1">
                <a:latin typeface="+mn-lt"/>
              </a:rPr>
              <a:t>Prophy</a:t>
            </a:r>
            <a:r>
              <a:rPr lang="en-US" sz="1900" dirty="0">
                <a:latin typeface="+mn-lt"/>
              </a:rPr>
              <a:t>	</a:t>
            </a:r>
            <a:r>
              <a:rPr lang="en-US" sz="1900" dirty="0" smtClean="0">
                <a:latin typeface="+mn-lt"/>
              </a:rPr>
              <a:t>$80</a:t>
            </a:r>
            <a:endParaRPr lang="en-US" sz="1900" dirty="0">
              <a:latin typeface="+mn-lt"/>
            </a:endParaRPr>
          </a:p>
          <a:p>
            <a:r>
              <a:rPr lang="en-US" sz="1900" dirty="0">
                <a:latin typeface="+mn-lt"/>
              </a:rPr>
              <a:t>Fluoride		</a:t>
            </a:r>
            <a:r>
              <a:rPr lang="en-US" sz="1900" dirty="0" smtClean="0">
                <a:latin typeface="+mn-lt"/>
              </a:rPr>
              <a:t>$35</a:t>
            </a:r>
            <a:endParaRPr lang="en-US" sz="1900" dirty="0">
              <a:latin typeface="+mn-lt"/>
            </a:endParaRPr>
          </a:p>
          <a:p>
            <a:r>
              <a:rPr lang="en-US" sz="1900" dirty="0">
                <a:latin typeface="+mn-lt"/>
              </a:rPr>
              <a:t>Adult </a:t>
            </a:r>
            <a:r>
              <a:rPr lang="en-US" sz="1900" dirty="0" err="1">
                <a:latin typeface="+mn-lt"/>
              </a:rPr>
              <a:t>Prophy</a:t>
            </a:r>
            <a:r>
              <a:rPr lang="en-US" sz="1900" dirty="0">
                <a:latin typeface="+mn-lt"/>
              </a:rPr>
              <a:t>	</a:t>
            </a:r>
            <a:r>
              <a:rPr lang="en-US" sz="1900" dirty="0" smtClean="0">
                <a:latin typeface="+mn-lt"/>
              </a:rPr>
              <a:t>$80</a:t>
            </a:r>
            <a:endParaRPr lang="en-US" sz="1900" dirty="0">
              <a:latin typeface="+mn-lt"/>
            </a:endParaRPr>
          </a:p>
          <a:p>
            <a:r>
              <a:rPr lang="en-US" sz="1900" dirty="0">
                <a:latin typeface="+mn-lt"/>
              </a:rPr>
              <a:t>BTWx4		</a:t>
            </a:r>
            <a:r>
              <a:rPr lang="en-US" sz="1900" dirty="0" smtClean="0">
                <a:latin typeface="+mn-lt"/>
              </a:rPr>
              <a:t>$55</a:t>
            </a:r>
            <a:endParaRPr lang="en-US" sz="1900" dirty="0">
              <a:latin typeface="+mn-lt"/>
            </a:endParaRPr>
          </a:p>
          <a:p>
            <a:r>
              <a:rPr lang="en-US" sz="1900" dirty="0">
                <a:latin typeface="+mn-lt"/>
              </a:rPr>
              <a:t>Periodic Exam	</a:t>
            </a:r>
            <a:r>
              <a:rPr lang="en-US" sz="1900" u="sng" dirty="0">
                <a:latin typeface="+mn-lt"/>
              </a:rPr>
              <a:t>$</a:t>
            </a:r>
            <a:r>
              <a:rPr lang="en-US" sz="1900" u="sng" dirty="0" smtClean="0">
                <a:latin typeface="+mn-lt"/>
              </a:rPr>
              <a:t>45</a:t>
            </a:r>
            <a:endParaRPr lang="en-US" sz="1900" u="sng" dirty="0">
              <a:latin typeface="+mn-lt"/>
            </a:endParaRPr>
          </a:p>
          <a:p>
            <a:r>
              <a:rPr lang="en-US" sz="1900" dirty="0">
                <a:latin typeface="+mn-lt"/>
              </a:rPr>
              <a:t> </a:t>
            </a:r>
            <a:endParaRPr lang="en-US" sz="1900" u="sng" dirty="0">
              <a:latin typeface="+mn-lt"/>
            </a:endParaRPr>
          </a:p>
          <a:p>
            <a:r>
              <a:rPr lang="en-US" sz="1900" b="1" dirty="0">
                <a:latin typeface="+mn-lt"/>
              </a:rPr>
              <a:t>Total		</a:t>
            </a:r>
            <a:r>
              <a:rPr lang="en-US" sz="1900" b="1" dirty="0" smtClean="0">
                <a:latin typeface="+mn-lt"/>
              </a:rPr>
              <a:t>$860</a:t>
            </a:r>
            <a:endParaRPr lang="en-US" sz="1900" b="1" dirty="0">
              <a:latin typeface="+mn-lt"/>
            </a:endParaRPr>
          </a:p>
        </p:txBody>
      </p:sp>
    </p:spTree>
    <p:extLst>
      <p:ext uri="{BB962C8B-B14F-4D97-AF65-F5344CB8AC3E}">
        <p14:creationId xmlns:p14="http://schemas.microsoft.com/office/powerpoint/2010/main" val="1978204383"/>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2"/>
          <p:cNvSpPr txBox="1">
            <a:spLocks noChangeArrowheads="1"/>
          </p:cNvSpPr>
          <p:nvPr/>
        </p:nvSpPr>
        <p:spPr bwMode="auto">
          <a:xfrm>
            <a:off x="381000" y="533400"/>
            <a:ext cx="6248400" cy="784830"/>
          </a:xfrm>
          <a:prstGeom prst="rect">
            <a:avLst/>
          </a:prstGeom>
          <a:noFill/>
          <a:ln w="9525">
            <a:noFill/>
            <a:miter lim="800000"/>
            <a:headEnd/>
            <a:tailEnd/>
          </a:ln>
        </p:spPr>
        <p:txBody>
          <a:bodyPr wrap="square">
            <a:spAutoFit/>
          </a:bodyPr>
          <a:lstStyle/>
          <a:p>
            <a:pPr algn="ctr"/>
            <a:r>
              <a:rPr lang="en-US" sz="4500" b="1" dirty="0">
                <a:latin typeface="+mn-lt"/>
              </a:rPr>
              <a:t>Usual Total Production</a:t>
            </a:r>
          </a:p>
        </p:txBody>
      </p:sp>
      <p:sp>
        <p:nvSpPr>
          <p:cNvPr id="14340" name="TextBox 3"/>
          <p:cNvSpPr txBox="1">
            <a:spLocks noChangeArrowheads="1"/>
          </p:cNvSpPr>
          <p:nvPr/>
        </p:nvSpPr>
        <p:spPr bwMode="auto">
          <a:xfrm>
            <a:off x="533400" y="2057400"/>
            <a:ext cx="6019800" cy="3477875"/>
          </a:xfrm>
          <a:prstGeom prst="rect">
            <a:avLst/>
          </a:prstGeom>
          <a:noFill/>
          <a:ln w="9525">
            <a:noFill/>
            <a:miter lim="800000"/>
            <a:headEnd/>
            <a:tailEnd/>
          </a:ln>
        </p:spPr>
        <p:txBody>
          <a:bodyPr wrap="square">
            <a:spAutoFit/>
          </a:bodyPr>
          <a:lstStyle/>
          <a:p>
            <a:r>
              <a:rPr lang="en-US" sz="2000" b="1" dirty="0">
                <a:latin typeface="+mn-lt"/>
              </a:rPr>
              <a:t>Doctor’s </a:t>
            </a:r>
            <a:r>
              <a:rPr lang="en-US" sz="2000" b="1" dirty="0" smtClean="0">
                <a:latin typeface="+mn-lt"/>
              </a:rPr>
              <a:t>Production:  </a:t>
            </a:r>
            <a:r>
              <a:rPr lang="en-US" sz="2000" b="1" dirty="0">
                <a:latin typeface="+mn-lt"/>
              </a:rPr>
              <a:t>			</a:t>
            </a:r>
            <a:r>
              <a:rPr lang="en-US" sz="2000" b="1" dirty="0" smtClean="0">
                <a:latin typeface="+mn-lt"/>
              </a:rPr>
              <a:t>$2,175</a:t>
            </a:r>
            <a:endParaRPr lang="en-US" sz="2000" b="1" dirty="0">
              <a:latin typeface="+mn-lt"/>
            </a:endParaRPr>
          </a:p>
          <a:p>
            <a:r>
              <a:rPr lang="en-US" sz="2000" b="1" dirty="0">
                <a:latin typeface="+mn-lt"/>
              </a:rPr>
              <a:t>Hygiene  </a:t>
            </a:r>
            <a:r>
              <a:rPr lang="en-US" sz="2000" b="1" dirty="0" smtClean="0">
                <a:latin typeface="+mn-lt"/>
              </a:rPr>
              <a:t>Production:</a:t>
            </a:r>
            <a:r>
              <a:rPr lang="en-US" sz="2000" b="1" dirty="0">
                <a:latin typeface="+mn-lt"/>
              </a:rPr>
              <a:t>		 </a:t>
            </a:r>
            <a:r>
              <a:rPr lang="en-US" sz="2000" b="1" dirty="0" smtClean="0">
                <a:latin typeface="+mn-lt"/>
              </a:rPr>
              <a:t>             +</a:t>
            </a:r>
            <a:r>
              <a:rPr lang="en-US" sz="2000" b="1" u="sng" dirty="0" smtClean="0">
                <a:latin typeface="+mn-lt"/>
              </a:rPr>
              <a:t>$    860</a:t>
            </a:r>
            <a:endParaRPr lang="en-US" sz="2000" b="1" u="sng" dirty="0">
              <a:latin typeface="+mn-lt"/>
            </a:endParaRPr>
          </a:p>
          <a:p>
            <a:endParaRPr lang="en-US" sz="2000" b="1" u="sng" dirty="0">
              <a:latin typeface="+mn-lt"/>
            </a:endParaRPr>
          </a:p>
          <a:p>
            <a:r>
              <a:rPr lang="en-US" sz="2000" b="1" dirty="0">
                <a:latin typeface="+mn-lt"/>
              </a:rPr>
              <a:t>Total Daily Office </a:t>
            </a:r>
            <a:r>
              <a:rPr lang="en-US" sz="2000" b="1" dirty="0" smtClean="0">
                <a:latin typeface="+mn-lt"/>
              </a:rPr>
              <a:t>Production:</a:t>
            </a:r>
            <a:r>
              <a:rPr lang="en-US" sz="2000" b="1" dirty="0">
                <a:latin typeface="+mn-lt"/>
              </a:rPr>
              <a:t>		</a:t>
            </a:r>
            <a:r>
              <a:rPr lang="en-US" sz="2000" b="1" dirty="0" smtClean="0">
                <a:latin typeface="+mn-lt"/>
              </a:rPr>
              <a:t>$3,035</a:t>
            </a:r>
            <a:endParaRPr lang="en-US" sz="2000" b="1" dirty="0">
              <a:latin typeface="+mn-lt"/>
            </a:endParaRPr>
          </a:p>
          <a:p>
            <a:endParaRPr lang="en-US" sz="2000" b="1" dirty="0">
              <a:latin typeface="+mn-lt"/>
            </a:endParaRPr>
          </a:p>
          <a:p>
            <a:r>
              <a:rPr lang="en-US" sz="2000" b="1" dirty="0">
                <a:latin typeface="+mn-lt"/>
              </a:rPr>
              <a:t>Based on 4.5 work days = Weekly </a:t>
            </a:r>
            <a:r>
              <a:rPr lang="en-US" sz="2000" b="1" dirty="0" smtClean="0">
                <a:latin typeface="+mn-lt"/>
              </a:rPr>
              <a:t>Production: $13,658</a:t>
            </a:r>
            <a:endParaRPr lang="en-US" sz="2000" b="1" dirty="0">
              <a:latin typeface="+mn-lt"/>
            </a:endParaRPr>
          </a:p>
          <a:p>
            <a:endParaRPr lang="en-US" sz="2000" b="1" dirty="0">
              <a:latin typeface="+mn-lt"/>
            </a:endParaRPr>
          </a:p>
          <a:p>
            <a:r>
              <a:rPr lang="en-US" sz="2000" b="1" dirty="0">
                <a:latin typeface="+mn-lt"/>
              </a:rPr>
              <a:t>Monthly </a:t>
            </a:r>
            <a:r>
              <a:rPr lang="en-US" sz="2000" b="1" dirty="0" smtClean="0">
                <a:latin typeface="+mn-lt"/>
              </a:rPr>
              <a:t>Production:</a:t>
            </a:r>
            <a:r>
              <a:rPr lang="en-US" sz="2000" b="1" dirty="0">
                <a:latin typeface="+mn-lt"/>
              </a:rPr>
              <a:t>			</a:t>
            </a:r>
            <a:r>
              <a:rPr lang="en-US" sz="2000" b="1" dirty="0" smtClean="0">
                <a:latin typeface="+mn-lt"/>
              </a:rPr>
              <a:t>$54,632</a:t>
            </a:r>
            <a:endParaRPr lang="en-US" sz="2000" b="1" dirty="0">
              <a:latin typeface="+mn-lt"/>
            </a:endParaRPr>
          </a:p>
          <a:p>
            <a:endParaRPr lang="en-US" sz="2000" b="1" dirty="0">
              <a:latin typeface="+mn-lt"/>
            </a:endParaRPr>
          </a:p>
          <a:p>
            <a:r>
              <a:rPr lang="en-US" sz="2000" b="1" dirty="0">
                <a:latin typeface="+mn-lt"/>
              </a:rPr>
              <a:t>Annual </a:t>
            </a:r>
            <a:r>
              <a:rPr lang="en-US" sz="2000" b="1" dirty="0" smtClean="0">
                <a:latin typeface="+mn-lt"/>
              </a:rPr>
              <a:t>Production:</a:t>
            </a:r>
            <a:r>
              <a:rPr lang="en-US" sz="2000" b="1" dirty="0">
                <a:latin typeface="+mn-lt"/>
              </a:rPr>
              <a:t>			</a:t>
            </a:r>
            <a:r>
              <a:rPr lang="en-US" sz="2000" b="1" dirty="0" smtClean="0">
                <a:latin typeface="+mn-lt"/>
              </a:rPr>
              <a:t>$655,584</a:t>
            </a:r>
            <a:r>
              <a:rPr lang="en-US" sz="2000" b="1" dirty="0">
                <a:latin typeface="+mn-lt"/>
              </a:rPr>
              <a:t>	</a:t>
            </a:r>
          </a:p>
        </p:txBody>
      </p:sp>
      <p:pic>
        <p:nvPicPr>
          <p:cNvPr id="14341" name="Picture 2" descr="C:\Documents and Settings\James Bone\Local Settings\Temporary Internet Files\Content.IE5\L2575NLO\MC900297415[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29400" y="609600"/>
            <a:ext cx="1841500" cy="2667000"/>
          </a:xfrm>
          <a:prstGeom prst="rect">
            <a:avLst/>
          </a:prstGeom>
          <a:noFill/>
          <a:ln w="9525">
            <a:noFill/>
            <a:miter lim="800000"/>
            <a:headEnd/>
            <a:tailEnd/>
          </a:ln>
        </p:spPr>
      </p:pic>
    </p:spTree>
    <p:extLst>
      <p:ext uri="{BB962C8B-B14F-4D97-AF65-F5344CB8AC3E}">
        <p14:creationId xmlns:p14="http://schemas.microsoft.com/office/powerpoint/2010/main" val="1119813512"/>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044" name="Group 148"/>
          <p:cNvGraphicFramePr>
            <a:graphicFrameLocks noGrp="1"/>
          </p:cNvGraphicFramePr>
          <p:nvPr/>
        </p:nvGraphicFramePr>
        <p:xfrm>
          <a:off x="5257800" y="45856"/>
          <a:ext cx="3525838" cy="6735944"/>
        </p:xfrm>
        <a:graphic>
          <a:graphicData uri="http://schemas.openxmlformats.org/drawingml/2006/table">
            <a:tbl>
              <a:tblPr/>
              <a:tblGrid>
                <a:gridCol w="914400"/>
                <a:gridCol w="1262063"/>
                <a:gridCol w="1349375"/>
              </a:tblGrid>
              <a:tr h="17794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8:00</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Large</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r>
              <a:tr h="17794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8:15</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Procedure</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r>
              <a:tr h="17794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8:30</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(Crown/Implant/</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r>
              <a:tr h="17794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8:45</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Endo/3rds)</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r>
              <a:tr h="17794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9:00</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00FF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Crown Seat/Post OP</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FFFF00"/>
                    </a:solidFill>
                  </a:tcPr>
                </a:tc>
              </a:tr>
              <a:tr h="17794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9:15</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00FF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Denture Adj</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17794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9:30</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New Patient</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0000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Crown Seat/Post OP</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FFFF00"/>
                    </a:solidFill>
                  </a:tcPr>
                </a:tc>
              </a:tr>
              <a:tr h="17794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9:45</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0000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Denture Adj</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00"/>
                    </a:solidFill>
                  </a:tcPr>
                </a:tc>
              </a:tr>
              <a:tr h="17794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10:00</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00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r>
              <a:tr h="17794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10:15</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 </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r>
              <a:tr h="17794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10:30</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Small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FF9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r>
              <a:tr h="17794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10:45</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Procedure</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9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r>
              <a:tr h="17794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11:00</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(Fillings/Extraction)</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9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r>
              <a:tr h="17794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11:15</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 </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9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Crown Seat/Post OP</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FFFF00"/>
                    </a:solidFill>
                  </a:tcPr>
                </a:tc>
              </a:tr>
              <a:tr h="17794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11:30</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chemeClr val="tx1"/>
                          </a:solidFill>
                          <a:effectLst/>
                          <a:latin typeface="Arial" charset="0"/>
                          <a:cs typeface="Arial" charset="0"/>
                        </a:rPr>
                        <a:t>Emergency</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FF00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Denture </a:t>
                      </a:r>
                      <a:r>
                        <a:rPr kumimoji="0" lang="en-US" sz="700" b="0" i="0" u="none" strike="noStrike" cap="none" normalizeH="0" baseline="0" dirty="0" err="1" smtClean="0">
                          <a:ln>
                            <a:noFill/>
                          </a:ln>
                          <a:solidFill>
                            <a:schemeClr val="tx1"/>
                          </a:solidFill>
                          <a:effectLst/>
                          <a:latin typeface="Arial" charset="0"/>
                          <a:cs typeface="Arial" charset="0"/>
                        </a:rPr>
                        <a:t>Adj</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00"/>
                    </a:solidFill>
                  </a:tcPr>
                </a:tc>
              </a:tr>
              <a:tr h="17794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11:45</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r>
              <a:tr h="17794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12:00</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Lunch</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Lunch</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r>
              <a:tr h="17794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r>
              <a:tr h="17794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1:00</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Large</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r>
              <a:tr h="17794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1:15</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Procedure</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r>
              <a:tr h="17794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1:30</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(Crown/Implant/</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r>
              <a:tr h="17794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1:45</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Endo/3rds)</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r>
              <a:tr h="17794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2:00</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r>
              <a:tr h="17794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2:15</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00FF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Crown Seat/Post OP</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00"/>
                    </a:solidFill>
                  </a:tcPr>
                </a:tc>
              </a:tr>
              <a:tr h="17794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2:30</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New Patient</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0000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Denture Adj</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00"/>
                    </a:solidFill>
                  </a:tcPr>
                </a:tc>
              </a:tr>
              <a:tr h="17794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2:45</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00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r>
              <a:tr h="17794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3:00</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00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r>
              <a:tr h="17794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3:15</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r>
              <a:tr h="17794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3:30</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Small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FF9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r>
              <a:tr h="17794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3:45</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Procedure</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9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r>
              <a:tr h="17794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4:00</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(Fillings/Extraction)</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9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r>
              <a:tr h="17794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4:15</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9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Crown Seat/Post OP</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FFFF00"/>
                    </a:solidFill>
                  </a:tcPr>
                </a:tc>
              </a:tr>
              <a:tr h="17794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4:30</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chemeClr val="tx1"/>
                          </a:solidFill>
                          <a:effectLst/>
                          <a:latin typeface="Arial" charset="0"/>
                          <a:cs typeface="Arial" charset="0"/>
                        </a:rPr>
                        <a:t>Emergency</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FF00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Denture Adj</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00"/>
                    </a:solidFill>
                  </a:tcPr>
                </a:tc>
              </a:tr>
              <a:tr h="17794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4:45</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 </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r>
            </a:tbl>
          </a:graphicData>
        </a:graphic>
      </p:graphicFrame>
      <p:sp>
        <p:nvSpPr>
          <p:cNvPr id="9348" name="Text Box 132"/>
          <p:cNvSpPr txBox="1">
            <a:spLocks noChangeArrowheads="1"/>
          </p:cNvSpPr>
          <p:nvPr/>
        </p:nvSpPr>
        <p:spPr bwMode="auto">
          <a:xfrm>
            <a:off x="381000" y="510574"/>
            <a:ext cx="4876800" cy="784826"/>
          </a:xfrm>
          <a:prstGeom prst="rect">
            <a:avLst/>
          </a:prstGeom>
          <a:noFill/>
          <a:ln w="9525">
            <a:noFill/>
            <a:miter lim="800000"/>
            <a:headEnd/>
            <a:tailEnd/>
          </a:ln>
        </p:spPr>
        <p:txBody>
          <a:bodyPr wrap="square" lIns="91435" tIns="45718" rIns="91435" bIns="45718">
            <a:spAutoFit/>
          </a:bodyPr>
          <a:lstStyle/>
          <a:p>
            <a:pPr algn="ctr">
              <a:spcBef>
                <a:spcPct val="50000"/>
              </a:spcBef>
            </a:pPr>
            <a:r>
              <a:rPr lang="en-US" sz="4500" b="1" dirty="0" smtClean="0">
                <a:latin typeface="+mn-lt"/>
              </a:rPr>
              <a:t>Doctor’s Schedule</a:t>
            </a:r>
            <a:endParaRPr lang="en-US" sz="4500" b="1" dirty="0">
              <a:latin typeface="+mn-lt"/>
            </a:endParaRPr>
          </a:p>
        </p:txBody>
      </p:sp>
      <p:sp>
        <p:nvSpPr>
          <p:cNvPr id="9349" name="Rectangle 134"/>
          <p:cNvSpPr>
            <a:spLocks noChangeArrowheads="1"/>
          </p:cNvSpPr>
          <p:nvPr/>
        </p:nvSpPr>
        <p:spPr bwMode="auto">
          <a:xfrm>
            <a:off x="7467600" y="3657600"/>
            <a:ext cx="1295400" cy="533400"/>
          </a:xfrm>
          <a:prstGeom prst="rect">
            <a:avLst/>
          </a:prstGeom>
          <a:solidFill>
            <a:srgbClr val="FF0000"/>
          </a:solidFill>
          <a:ln w="9525">
            <a:solidFill>
              <a:schemeClr val="tx1"/>
            </a:solidFill>
            <a:miter lim="800000"/>
            <a:headEnd/>
            <a:tailEnd/>
          </a:ln>
        </p:spPr>
        <p:txBody>
          <a:bodyPr wrap="none" anchor="ctr"/>
          <a:lstStyle/>
          <a:p>
            <a:endParaRPr lang="en-US">
              <a:latin typeface="+mn-lt"/>
            </a:endParaRPr>
          </a:p>
        </p:txBody>
      </p:sp>
      <p:sp>
        <p:nvSpPr>
          <p:cNvPr id="9350" name="Rectangle 135"/>
          <p:cNvSpPr>
            <a:spLocks noChangeArrowheads="1"/>
          </p:cNvSpPr>
          <p:nvPr/>
        </p:nvSpPr>
        <p:spPr bwMode="auto">
          <a:xfrm>
            <a:off x="7467600" y="2057400"/>
            <a:ext cx="1295400" cy="533400"/>
          </a:xfrm>
          <a:prstGeom prst="rect">
            <a:avLst/>
          </a:prstGeom>
          <a:solidFill>
            <a:srgbClr val="FF0000"/>
          </a:solidFill>
          <a:ln w="9525">
            <a:solidFill>
              <a:schemeClr val="tx1"/>
            </a:solidFill>
            <a:miter lim="800000"/>
            <a:headEnd/>
            <a:tailEnd/>
          </a:ln>
        </p:spPr>
        <p:txBody>
          <a:bodyPr wrap="none" anchor="ctr"/>
          <a:lstStyle/>
          <a:p>
            <a:endParaRPr lang="en-US">
              <a:latin typeface="+mn-lt"/>
            </a:endParaRPr>
          </a:p>
        </p:txBody>
      </p:sp>
      <p:sp>
        <p:nvSpPr>
          <p:cNvPr id="9351" name="Rectangle 136"/>
          <p:cNvSpPr>
            <a:spLocks noChangeArrowheads="1"/>
          </p:cNvSpPr>
          <p:nvPr/>
        </p:nvSpPr>
        <p:spPr bwMode="auto">
          <a:xfrm>
            <a:off x="7467600" y="5257800"/>
            <a:ext cx="1295400" cy="533400"/>
          </a:xfrm>
          <a:prstGeom prst="rect">
            <a:avLst/>
          </a:prstGeom>
          <a:solidFill>
            <a:srgbClr val="FF0000"/>
          </a:solidFill>
          <a:ln w="9525">
            <a:solidFill>
              <a:schemeClr val="tx1"/>
            </a:solidFill>
            <a:miter lim="800000"/>
            <a:headEnd/>
            <a:tailEnd/>
          </a:ln>
        </p:spPr>
        <p:txBody>
          <a:bodyPr wrap="none" anchor="ctr"/>
          <a:lstStyle/>
          <a:p>
            <a:endParaRPr lang="en-US">
              <a:latin typeface="+mn-lt"/>
            </a:endParaRPr>
          </a:p>
        </p:txBody>
      </p:sp>
      <p:sp>
        <p:nvSpPr>
          <p:cNvPr id="9352" name="Rectangle 137"/>
          <p:cNvSpPr>
            <a:spLocks noChangeArrowheads="1"/>
          </p:cNvSpPr>
          <p:nvPr/>
        </p:nvSpPr>
        <p:spPr bwMode="auto">
          <a:xfrm>
            <a:off x="7467600" y="14748"/>
            <a:ext cx="1295400" cy="533400"/>
          </a:xfrm>
          <a:prstGeom prst="rect">
            <a:avLst/>
          </a:prstGeom>
          <a:solidFill>
            <a:srgbClr val="FF0000"/>
          </a:solidFill>
          <a:ln w="9525">
            <a:solidFill>
              <a:schemeClr val="tx1"/>
            </a:solidFill>
            <a:miter lim="800000"/>
            <a:headEnd/>
            <a:tailEnd/>
          </a:ln>
        </p:spPr>
        <p:txBody>
          <a:bodyPr wrap="none" anchor="ctr"/>
          <a:lstStyle/>
          <a:p>
            <a:endParaRPr lang="en-US">
              <a:latin typeface="+mn-lt"/>
            </a:endParaRPr>
          </a:p>
        </p:txBody>
      </p:sp>
      <p:sp>
        <p:nvSpPr>
          <p:cNvPr id="9353" name="Text Box 138"/>
          <p:cNvSpPr txBox="1">
            <a:spLocks noChangeArrowheads="1"/>
          </p:cNvSpPr>
          <p:nvPr/>
        </p:nvSpPr>
        <p:spPr bwMode="auto">
          <a:xfrm>
            <a:off x="7620000" y="152400"/>
            <a:ext cx="914400" cy="214313"/>
          </a:xfrm>
          <a:prstGeom prst="rect">
            <a:avLst/>
          </a:prstGeom>
          <a:noFill/>
          <a:ln w="9525">
            <a:noFill/>
            <a:miter lim="800000"/>
            <a:headEnd/>
            <a:tailEnd/>
          </a:ln>
        </p:spPr>
        <p:txBody>
          <a:bodyPr lIns="91435" tIns="45718" rIns="91435" bIns="45718">
            <a:spAutoFit/>
          </a:bodyPr>
          <a:lstStyle/>
          <a:p>
            <a:pPr>
              <a:spcBef>
                <a:spcPct val="50000"/>
              </a:spcBef>
            </a:pPr>
            <a:r>
              <a:rPr lang="en-US" sz="800" b="1">
                <a:latin typeface="+mn-lt"/>
              </a:rPr>
              <a:t>Emergency</a:t>
            </a:r>
          </a:p>
        </p:txBody>
      </p:sp>
      <p:sp>
        <p:nvSpPr>
          <p:cNvPr id="9354" name="Text Box 139"/>
          <p:cNvSpPr txBox="1">
            <a:spLocks noChangeArrowheads="1"/>
          </p:cNvSpPr>
          <p:nvPr/>
        </p:nvSpPr>
        <p:spPr bwMode="auto">
          <a:xfrm>
            <a:off x="7543800" y="2209800"/>
            <a:ext cx="1143000" cy="214313"/>
          </a:xfrm>
          <a:prstGeom prst="rect">
            <a:avLst/>
          </a:prstGeom>
          <a:noFill/>
          <a:ln w="9525">
            <a:noFill/>
            <a:miter lim="800000"/>
            <a:headEnd/>
            <a:tailEnd/>
          </a:ln>
        </p:spPr>
        <p:txBody>
          <a:bodyPr lIns="91435" tIns="45718" rIns="91435" bIns="45718">
            <a:spAutoFit/>
          </a:bodyPr>
          <a:lstStyle/>
          <a:p>
            <a:pPr>
              <a:spcBef>
                <a:spcPct val="50000"/>
              </a:spcBef>
            </a:pPr>
            <a:r>
              <a:rPr lang="en-US" sz="800" b="1">
                <a:latin typeface="+mn-lt"/>
              </a:rPr>
              <a:t>Emergency</a:t>
            </a:r>
          </a:p>
        </p:txBody>
      </p:sp>
      <p:sp>
        <p:nvSpPr>
          <p:cNvPr id="9355" name="Text Box 140"/>
          <p:cNvSpPr txBox="1">
            <a:spLocks noChangeArrowheads="1"/>
          </p:cNvSpPr>
          <p:nvPr/>
        </p:nvSpPr>
        <p:spPr bwMode="auto">
          <a:xfrm>
            <a:off x="7620000" y="3810000"/>
            <a:ext cx="914400" cy="214313"/>
          </a:xfrm>
          <a:prstGeom prst="rect">
            <a:avLst/>
          </a:prstGeom>
          <a:noFill/>
          <a:ln w="9525">
            <a:noFill/>
            <a:miter lim="800000"/>
            <a:headEnd/>
            <a:tailEnd/>
          </a:ln>
        </p:spPr>
        <p:txBody>
          <a:bodyPr lIns="91435" tIns="45718" rIns="91435" bIns="45718">
            <a:spAutoFit/>
          </a:bodyPr>
          <a:lstStyle/>
          <a:p>
            <a:pPr>
              <a:spcBef>
                <a:spcPct val="50000"/>
              </a:spcBef>
            </a:pPr>
            <a:r>
              <a:rPr lang="en-US" sz="800" b="1" dirty="0">
                <a:latin typeface="+mn-lt"/>
              </a:rPr>
              <a:t>Emergency</a:t>
            </a:r>
          </a:p>
        </p:txBody>
      </p:sp>
      <p:sp>
        <p:nvSpPr>
          <p:cNvPr id="9356" name="Text Box 141"/>
          <p:cNvSpPr txBox="1">
            <a:spLocks noChangeArrowheads="1"/>
          </p:cNvSpPr>
          <p:nvPr/>
        </p:nvSpPr>
        <p:spPr bwMode="auto">
          <a:xfrm>
            <a:off x="7620000" y="5410200"/>
            <a:ext cx="1066800" cy="214313"/>
          </a:xfrm>
          <a:prstGeom prst="rect">
            <a:avLst/>
          </a:prstGeom>
          <a:noFill/>
          <a:ln w="9525">
            <a:noFill/>
            <a:miter lim="800000"/>
            <a:headEnd/>
            <a:tailEnd/>
          </a:ln>
        </p:spPr>
        <p:txBody>
          <a:bodyPr lIns="91435" tIns="45718" rIns="91435" bIns="45718">
            <a:spAutoFit/>
          </a:bodyPr>
          <a:lstStyle/>
          <a:p>
            <a:pPr>
              <a:spcBef>
                <a:spcPct val="50000"/>
              </a:spcBef>
            </a:pPr>
            <a:r>
              <a:rPr lang="en-US" sz="800" b="1">
                <a:latin typeface="+mn-lt"/>
              </a:rPr>
              <a:t>Emergency</a:t>
            </a:r>
          </a:p>
        </p:txBody>
      </p:sp>
      <p:sp>
        <p:nvSpPr>
          <p:cNvPr id="9357" name="Text Box 133"/>
          <p:cNvSpPr txBox="1">
            <a:spLocks noChangeArrowheads="1"/>
          </p:cNvSpPr>
          <p:nvPr/>
        </p:nvSpPr>
        <p:spPr bwMode="auto">
          <a:xfrm>
            <a:off x="1066800" y="1387023"/>
            <a:ext cx="3733800" cy="4985976"/>
          </a:xfrm>
          <a:prstGeom prst="rect">
            <a:avLst/>
          </a:prstGeom>
          <a:noFill/>
          <a:ln w="9525">
            <a:noFill/>
            <a:miter lim="800000"/>
            <a:headEnd/>
            <a:tailEnd/>
          </a:ln>
        </p:spPr>
        <p:txBody>
          <a:bodyPr wrap="square" lIns="91435" tIns="45718" rIns="91435" bIns="45718">
            <a:spAutoFit/>
          </a:bodyPr>
          <a:lstStyle/>
          <a:p>
            <a:pPr>
              <a:spcBef>
                <a:spcPct val="50000"/>
              </a:spcBef>
            </a:pPr>
            <a:r>
              <a:rPr lang="en-US" dirty="0" smtClean="0">
                <a:latin typeface="+mn-lt"/>
              </a:rPr>
              <a:t>Molar Endo            	 	$915</a:t>
            </a:r>
          </a:p>
          <a:p>
            <a:pPr>
              <a:spcBef>
                <a:spcPct val="50000"/>
              </a:spcBef>
            </a:pPr>
            <a:r>
              <a:rPr lang="en-US" dirty="0" smtClean="0">
                <a:latin typeface="+mn-lt"/>
              </a:rPr>
              <a:t>New </a:t>
            </a:r>
            <a:r>
              <a:rPr lang="en-US" dirty="0">
                <a:latin typeface="+mn-lt"/>
              </a:rPr>
              <a:t>Pt Exam		$</a:t>
            </a:r>
            <a:r>
              <a:rPr lang="en-US" dirty="0" smtClean="0">
                <a:latin typeface="+mn-lt"/>
              </a:rPr>
              <a:t>185</a:t>
            </a:r>
            <a:endParaRPr lang="en-US" dirty="0">
              <a:latin typeface="+mn-lt"/>
            </a:endParaRPr>
          </a:p>
          <a:p>
            <a:pPr>
              <a:spcBef>
                <a:spcPct val="50000"/>
              </a:spcBef>
            </a:pPr>
            <a:r>
              <a:rPr lang="en-US" dirty="0">
                <a:latin typeface="+mn-lt"/>
              </a:rPr>
              <a:t>Restorations (3)		$</a:t>
            </a:r>
            <a:r>
              <a:rPr lang="en-US" dirty="0" smtClean="0">
                <a:latin typeface="+mn-lt"/>
              </a:rPr>
              <a:t>570</a:t>
            </a:r>
            <a:endParaRPr lang="en-US" dirty="0">
              <a:latin typeface="+mn-lt"/>
            </a:endParaRPr>
          </a:p>
          <a:p>
            <a:pPr>
              <a:spcBef>
                <a:spcPct val="50000"/>
              </a:spcBef>
            </a:pPr>
            <a:r>
              <a:rPr lang="en-US" dirty="0">
                <a:latin typeface="+mn-lt"/>
              </a:rPr>
              <a:t>Emergency		$</a:t>
            </a:r>
            <a:r>
              <a:rPr lang="en-US" dirty="0" smtClean="0">
                <a:latin typeface="+mn-lt"/>
              </a:rPr>
              <a:t>230</a:t>
            </a:r>
            <a:endParaRPr lang="en-US" dirty="0">
              <a:latin typeface="+mn-lt"/>
            </a:endParaRPr>
          </a:p>
          <a:p>
            <a:pPr>
              <a:spcBef>
                <a:spcPct val="50000"/>
              </a:spcBef>
            </a:pPr>
            <a:r>
              <a:rPr lang="en-US" dirty="0">
                <a:latin typeface="+mn-lt"/>
              </a:rPr>
              <a:t>Crown			</a:t>
            </a:r>
            <a:r>
              <a:rPr lang="en-US" dirty="0" smtClean="0">
                <a:latin typeface="+mn-lt"/>
              </a:rPr>
              <a:t>$1000</a:t>
            </a:r>
            <a:endParaRPr lang="en-US" dirty="0">
              <a:latin typeface="+mn-lt"/>
            </a:endParaRPr>
          </a:p>
          <a:p>
            <a:pPr>
              <a:spcBef>
                <a:spcPct val="50000"/>
              </a:spcBef>
            </a:pPr>
            <a:r>
              <a:rPr lang="en-US" dirty="0">
                <a:latin typeface="+mn-lt"/>
              </a:rPr>
              <a:t>New Pt Exam		$</a:t>
            </a:r>
            <a:r>
              <a:rPr lang="en-US" dirty="0" smtClean="0">
                <a:latin typeface="+mn-lt"/>
              </a:rPr>
              <a:t>185</a:t>
            </a:r>
            <a:endParaRPr lang="en-US" dirty="0">
              <a:latin typeface="+mn-lt"/>
            </a:endParaRPr>
          </a:p>
          <a:p>
            <a:pPr>
              <a:spcBef>
                <a:spcPct val="50000"/>
              </a:spcBef>
            </a:pPr>
            <a:r>
              <a:rPr lang="en-US" dirty="0">
                <a:latin typeface="+mn-lt"/>
              </a:rPr>
              <a:t>Filling (2)		</a:t>
            </a:r>
            <a:r>
              <a:rPr lang="en-US" dirty="0" smtClean="0">
                <a:latin typeface="+mn-lt"/>
              </a:rPr>
              <a:t>	$375</a:t>
            </a:r>
            <a:endParaRPr lang="en-US" dirty="0">
              <a:latin typeface="+mn-lt"/>
            </a:endParaRPr>
          </a:p>
          <a:p>
            <a:pPr>
              <a:spcBef>
                <a:spcPct val="50000"/>
              </a:spcBef>
            </a:pPr>
            <a:r>
              <a:rPr lang="en-US" dirty="0">
                <a:latin typeface="+mn-lt"/>
              </a:rPr>
              <a:t>Extraction		$</a:t>
            </a:r>
            <a:r>
              <a:rPr lang="en-US" dirty="0" smtClean="0">
                <a:latin typeface="+mn-lt"/>
              </a:rPr>
              <a:t>150</a:t>
            </a:r>
            <a:endParaRPr lang="en-US" dirty="0">
              <a:latin typeface="+mn-lt"/>
            </a:endParaRPr>
          </a:p>
          <a:p>
            <a:pPr>
              <a:spcBef>
                <a:spcPct val="50000"/>
              </a:spcBef>
            </a:pPr>
            <a:r>
              <a:rPr lang="en-US" dirty="0">
                <a:latin typeface="+mn-lt"/>
              </a:rPr>
              <a:t>Emergency		$</a:t>
            </a:r>
            <a:r>
              <a:rPr lang="en-US" dirty="0" smtClean="0">
                <a:latin typeface="+mn-lt"/>
              </a:rPr>
              <a:t>230</a:t>
            </a:r>
            <a:endParaRPr lang="en-US" dirty="0">
              <a:latin typeface="+mn-lt"/>
            </a:endParaRPr>
          </a:p>
          <a:p>
            <a:pPr>
              <a:spcBef>
                <a:spcPct val="50000"/>
              </a:spcBef>
            </a:pPr>
            <a:r>
              <a:rPr lang="en-US" dirty="0">
                <a:latin typeface="+mn-lt"/>
              </a:rPr>
              <a:t>Quick Emergencies x 4	</a:t>
            </a:r>
            <a:r>
              <a:rPr lang="en-US" u="sng" dirty="0" smtClean="0">
                <a:latin typeface="+mn-lt"/>
              </a:rPr>
              <a:t>$400</a:t>
            </a:r>
            <a:r>
              <a:rPr lang="en-US" dirty="0">
                <a:latin typeface="+mn-lt"/>
              </a:rPr>
              <a:t>	</a:t>
            </a:r>
          </a:p>
          <a:p>
            <a:pPr>
              <a:spcBef>
                <a:spcPct val="50000"/>
              </a:spcBef>
            </a:pPr>
            <a:r>
              <a:rPr lang="en-US" b="1" dirty="0" smtClean="0">
                <a:latin typeface="+mn-lt"/>
              </a:rPr>
              <a:t>Total</a:t>
            </a:r>
            <a:r>
              <a:rPr lang="en-US" b="1" dirty="0">
                <a:latin typeface="+mn-lt"/>
              </a:rPr>
              <a:t>			</a:t>
            </a:r>
            <a:r>
              <a:rPr lang="en-US" b="1" dirty="0" smtClean="0">
                <a:latin typeface="+mn-lt"/>
              </a:rPr>
              <a:t>$4,240</a:t>
            </a:r>
            <a:endParaRPr lang="en-US" b="1" dirty="0">
              <a:latin typeface="+mn-lt"/>
            </a:endParaRPr>
          </a:p>
        </p:txBody>
      </p:sp>
    </p:spTree>
    <p:extLst>
      <p:ext uri="{BB962C8B-B14F-4D97-AF65-F5344CB8AC3E}">
        <p14:creationId xmlns:p14="http://schemas.microsoft.com/office/powerpoint/2010/main" val="2417752373"/>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Box 3"/>
          <p:cNvSpPr txBox="1">
            <a:spLocks noChangeArrowheads="1"/>
          </p:cNvSpPr>
          <p:nvPr/>
        </p:nvSpPr>
        <p:spPr bwMode="auto">
          <a:xfrm>
            <a:off x="381001" y="457200"/>
            <a:ext cx="4876800" cy="784830"/>
          </a:xfrm>
          <a:prstGeom prst="rect">
            <a:avLst/>
          </a:prstGeom>
          <a:noFill/>
          <a:ln w="9525">
            <a:noFill/>
            <a:miter lim="800000"/>
            <a:headEnd/>
            <a:tailEnd/>
          </a:ln>
        </p:spPr>
        <p:txBody>
          <a:bodyPr wrap="square">
            <a:spAutoFit/>
          </a:bodyPr>
          <a:lstStyle/>
          <a:p>
            <a:pPr algn="ctr"/>
            <a:r>
              <a:rPr lang="en-US" sz="4500" b="1" dirty="0">
                <a:latin typeface="+mn-lt"/>
              </a:rPr>
              <a:t>Hygiene </a:t>
            </a:r>
            <a:r>
              <a:rPr lang="en-US" sz="4500" b="1" dirty="0" smtClean="0">
                <a:latin typeface="+mn-lt"/>
              </a:rPr>
              <a:t>Schedule</a:t>
            </a:r>
            <a:endParaRPr lang="en-US" sz="4500" b="1" dirty="0">
              <a:latin typeface="+mn-lt"/>
            </a:endParaRPr>
          </a:p>
        </p:txBody>
      </p:sp>
      <p:graphicFrame>
        <p:nvGraphicFramePr>
          <p:cNvPr id="5" name="Group 148"/>
          <p:cNvGraphicFramePr>
            <a:graphicFrameLocks noGrp="1"/>
          </p:cNvGraphicFramePr>
          <p:nvPr/>
        </p:nvGraphicFramePr>
        <p:xfrm>
          <a:off x="5251910" y="0"/>
          <a:ext cx="3525838" cy="6854519"/>
        </p:xfrm>
        <a:graphic>
          <a:graphicData uri="http://schemas.openxmlformats.org/drawingml/2006/table">
            <a:tbl>
              <a:tblPr/>
              <a:tblGrid>
                <a:gridCol w="914400"/>
                <a:gridCol w="1262063"/>
                <a:gridCol w="1349375"/>
              </a:tblGrid>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8:00</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rPr>
                        <a:t>SCRP X 2</a:t>
                      </a: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FF505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 Anesthesia</a:t>
                      </a:r>
                      <a:endParaRPr kumimoji="0" lang="en-US" sz="700" b="0" i="0" u="none" strike="noStrike" cap="none" normalizeH="0" baseline="0" dirty="0" smtClean="0">
                        <a:ln>
                          <a:noFill/>
                        </a:ln>
                        <a:solidFill>
                          <a:schemeClr val="accent2">
                            <a:lumMod val="75000"/>
                          </a:schemeClr>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accent1">
                        <a:lumMod val="50000"/>
                      </a:schemeClr>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8:15</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rPr>
                        <a:t>UL/LR</a:t>
                      </a: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505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8:30</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505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 </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8:45</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505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 </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9:00</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 </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FF505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9:15</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 </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FF505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9:30</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rPr>
                        <a:t>Child </a:t>
                      </a:r>
                      <a:r>
                        <a:rPr kumimoji="0" lang="en-US" sz="700" b="0" i="0" u="none" strike="noStrike" cap="none" normalizeH="0" baseline="0" dirty="0" err="1" smtClean="0">
                          <a:ln>
                            <a:noFill/>
                          </a:ln>
                          <a:solidFill>
                            <a:schemeClr val="tx1"/>
                          </a:solidFill>
                          <a:effectLst/>
                          <a:latin typeface="Arial" charset="0"/>
                        </a:rPr>
                        <a:t>Prophy</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CC3399"/>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9:45</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 BTW x 2/ EXAM / Fl</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CC3399"/>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r>
              <a:tr h="203200">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10:00</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 </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3399"/>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 Periodic Exam</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99"/>
                    </a:solidFill>
                  </a:tcPr>
                </a:tc>
              </a:tr>
              <a:tr h="165096">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10:15</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 Child </a:t>
                      </a:r>
                      <a:r>
                        <a:rPr kumimoji="0" lang="en-US" sz="700" b="0" i="0" u="none" strike="noStrike" cap="none" normalizeH="0" baseline="0" dirty="0" err="1" smtClean="0">
                          <a:ln>
                            <a:noFill/>
                          </a:ln>
                          <a:solidFill>
                            <a:schemeClr val="tx1"/>
                          </a:solidFill>
                          <a:effectLst/>
                          <a:latin typeface="Arial" charset="0"/>
                          <a:cs typeface="Arial" charset="0"/>
                        </a:rPr>
                        <a:t>Prophy</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CC3399"/>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 </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10:30</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rPr>
                        <a:t>BTW x 4 / EXAM / F</a:t>
                      </a: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CC3399"/>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10:45</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3399"/>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 Periodic Exam</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99"/>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11:00</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err="1" smtClean="0">
                          <a:ln>
                            <a:noFill/>
                          </a:ln>
                          <a:solidFill>
                            <a:schemeClr val="tx1"/>
                          </a:solidFill>
                          <a:effectLst/>
                          <a:latin typeface="Arial" charset="0"/>
                          <a:cs typeface="Arial" charset="0"/>
                        </a:rPr>
                        <a:t>Prophy</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9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11:15</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 </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9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11:30</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CC9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11:45</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 </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CC9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12:00</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Lunch</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Lunch</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r>
              <a:tr h="20161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1:00</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err="1" smtClean="0">
                          <a:ln>
                            <a:noFill/>
                          </a:ln>
                          <a:solidFill>
                            <a:schemeClr val="tx1"/>
                          </a:solidFill>
                          <a:effectLst/>
                          <a:latin typeface="Arial" charset="0"/>
                          <a:cs typeface="Arial" charset="0"/>
                        </a:rPr>
                        <a:t>Prophy</a:t>
                      </a:r>
                      <a:r>
                        <a:rPr kumimoji="0" lang="en-US" sz="700" b="0" i="0" u="none" strike="noStrike" cap="none" normalizeH="0" baseline="0" dirty="0" smtClean="0">
                          <a:ln>
                            <a:noFill/>
                          </a:ln>
                          <a:solidFill>
                            <a:schemeClr val="tx1"/>
                          </a:solidFill>
                          <a:effectLst/>
                          <a:latin typeface="Arial" charset="0"/>
                          <a:cs typeface="Arial" charset="0"/>
                        </a:rPr>
                        <a:t> </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9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 </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1:15</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BTW x 4 / EXAM / Fl</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9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1:30</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9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1:45</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9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 Periodic Exam</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99"/>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2:00</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 </a:t>
                      </a:r>
                      <a:r>
                        <a:rPr kumimoji="0" lang="en-US" sz="700" b="0" i="0" u="none" strike="noStrike" cap="none" normalizeH="0" baseline="0" dirty="0" err="1" smtClean="0">
                          <a:ln>
                            <a:noFill/>
                          </a:ln>
                          <a:solidFill>
                            <a:schemeClr val="tx1"/>
                          </a:solidFill>
                          <a:effectLst/>
                          <a:latin typeface="Arial" charset="0"/>
                          <a:cs typeface="Arial" charset="0"/>
                        </a:rPr>
                        <a:t>Prophy</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9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2:15</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 Fl</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CC9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2:30</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CC9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r>
              <a:tr h="203200">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2:45</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 </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9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3:00</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 </a:t>
                      </a:r>
                      <a:r>
                        <a:rPr kumimoji="0" lang="en-US" sz="700" b="0" i="0" u="none" strike="noStrike" cap="none" normalizeH="0" baseline="0" dirty="0" err="1" smtClean="0">
                          <a:ln>
                            <a:noFill/>
                          </a:ln>
                          <a:solidFill>
                            <a:schemeClr val="tx1"/>
                          </a:solidFill>
                          <a:effectLst/>
                          <a:latin typeface="Arial" charset="0"/>
                          <a:cs typeface="Arial" charset="0"/>
                        </a:rPr>
                        <a:t>Prophy</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9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 </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3:15</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 BTW X 4 / EXAM</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9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3:30</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9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3:45</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9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 Periodic Exam</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4:00</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err="1" smtClean="0">
                          <a:ln>
                            <a:noFill/>
                          </a:ln>
                          <a:solidFill>
                            <a:schemeClr val="tx1"/>
                          </a:solidFill>
                          <a:effectLst/>
                          <a:latin typeface="Arial" charset="0"/>
                          <a:cs typeface="Arial" charset="0"/>
                        </a:rPr>
                        <a:t>Prophy</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9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 </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4:15</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 Fl</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9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4:30</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CC9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0FFFF"/>
                    </a:solidFill>
                  </a:tcPr>
                </a:tc>
              </a:tr>
              <a:tr h="2016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4:45</a:t>
                      </a:r>
                      <a:endParaRPr kumimoji="0" lang="en-US" sz="700" b="0" i="0" u="none" strike="noStrike" cap="none" normalizeH="0" baseline="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 </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CC9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cs typeface="Arial" charset="0"/>
                        </a:rPr>
                        <a:t> </a:t>
                      </a:r>
                      <a:endParaRPr kumimoji="0" lang="en-US" sz="700" b="0" i="0" u="none" strike="noStrike" cap="none" normalizeH="0" baseline="0" dirty="0" smtClean="0">
                        <a:ln>
                          <a:noFill/>
                        </a:ln>
                        <a:solidFill>
                          <a:schemeClr val="tx1"/>
                        </a:solidFill>
                        <a:effectLst/>
                        <a:latin typeface="Arial" charset="0"/>
                      </a:endParaRPr>
                    </a:p>
                  </a:txBody>
                  <a:tcPr marL="91435" marR="91435"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r>
            </a:tbl>
          </a:graphicData>
        </a:graphic>
      </p:graphicFrame>
      <p:sp>
        <p:nvSpPr>
          <p:cNvPr id="10373" name="TextBox 5"/>
          <p:cNvSpPr txBox="1">
            <a:spLocks noChangeArrowheads="1"/>
          </p:cNvSpPr>
          <p:nvPr/>
        </p:nvSpPr>
        <p:spPr bwMode="auto">
          <a:xfrm>
            <a:off x="1676400" y="1219200"/>
            <a:ext cx="2514600" cy="5262979"/>
          </a:xfrm>
          <a:prstGeom prst="rect">
            <a:avLst/>
          </a:prstGeom>
          <a:noFill/>
          <a:ln w="9525">
            <a:noFill/>
            <a:miter lim="800000"/>
            <a:headEnd/>
            <a:tailEnd/>
          </a:ln>
        </p:spPr>
        <p:txBody>
          <a:bodyPr wrap="square">
            <a:spAutoFit/>
          </a:bodyPr>
          <a:lstStyle/>
          <a:p>
            <a:r>
              <a:rPr lang="en-US" sz="1400" dirty="0">
                <a:latin typeface="+mn-lt"/>
              </a:rPr>
              <a:t>SCRP 		$</a:t>
            </a:r>
            <a:r>
              <a:rPr lang="en-US" sz="1400" dirty="0" smtClean="0">
                <a:latin typeface="+mn-lt"/>
              </a:rPr>
              <a:t>230</a:t>
            </a:r>
            <a:endParaRPr lang="en-US" sz="1400" dirty="0">
              <a:latin typeface="+mn-lt"/>
            </a:endParaRPr>
          </a:p>
          <a:p>
            <a:r>
              <a:rPr lang="en-US" sz="1400" dirty="0">
                <a:latin typeface="+mn-lt"/>
              </a:rPr>
              <a:t>SCRP		$</a:t>
            </a:r>
            <a:r>
              <a:rPr lang="en-US" sz="1400" dirty="0" smtClean="0">
                <a:latin typeface="+mn-lt"/>
              </a:rPr>
              <a:t>230</a:t>
            </a:r>
            <a:endParaRPr lang="en-US" sz="1400" dirty="0">
              <a:latin typeface="+mn-lt"/>
            </a:endParaRPr>
          </a:p>
          <a:p>
            <a:r>
              <a:rPr lang="en-US" sz="1400" dirty="0">
                <a:latin typeface="+mn-lt"/>
              </a:rPr>
              <a:t>Child </a:t>
            </a:r>
            <a:r>
              <a:rPr lang="en-US" sz="1400" dirty="0" err="1">
                <a:latin typeface="+mn-lt"/>
              </a:rPr>
              <a:t>Prophy</a:t>
            </a:r>
            <a:r>
              <a:rPr lang="en-US" sz="1400" dirty="0">
                <a:latin typeface="+mn-lt"/>
              </a:rPr>
              <a:t>	</a:t>
            </a:r>
            <a:r>
              <a:rPr lang="en-US" sz="1400" dirty="0" smtClean="0">
                <a:latin typeface="+mn-lt"/>
              </a:rPr>
              <a:t>$60</a:t>
            </a:r>
            <a:endParaRPr lang="en-US" sz="1400" dirty="0">
              <a:latin typeface="+mn-lt"/>
            </a:endParaRPr>
          </a:p>
          <a:p>
            <a:r>
              <a:rPr lang="en-US" sz="1400" dirty="0">
                <a:latin typeface="+mn-lt"/>
              </a:rPr>
              <a:t>BTWx2		</a:t>
            </a:r>
            <a:r>
              <a:rPr lang="en-US" sz="1400" dirty="0" smtClean="0">
                <a:latin typeface="+mn-lt"/>
              </a:rPr>
              <a:t>$40</a:t>
            </a:r>
            <a:endParaRPr lang="en-US" sz="1400" dirty="0">
              <a:latin typeface="+mn-lt"/>
            </a:endParaRPr>
          </a:p>
          <a:p>
            <a:r>
              <a:rPr lang="en-US" sz="1400" dirty="0">
                <a:latin typeface="+mn-lt"/>
              </a:rPr>
              <a:t>Fluoride		</a:t>
            </a:r>
            <a:r>
              <a:rPr lang="en-US" sz="1400" dirty="0" smtClean="0">
                <a:latin typeface="+mn-lt"/>
              </a:rPr>
              <a:t>$35</a:t>
            </a:r>
            <a:endParaRPr lang="en-US" sz="1400" dirty="0">
              <a:latin typeface="+mn-lt"/>
            </a:endParaRPr>
          </a:p>
          <a:p>
            <a:r>
              <a:rPr lang="en-US" sz="1400" dirty="0">
                <a:latin typeface="+mn-lt"/>
              </a:rPr>
              <a:t>Periodic Exam	$</a:t>
            </a:r>
            <a:r>
              <a:rPr lang="en-US" sz="1400" dirty="0" smtClean="0">
                <a:latin typeface="+mn-lt"/>
              </a:rPr>
              <a:t>45</a:t>
            </a:r>
            <a:endParaRPr lang="en-US" sz="1400" dirty="0">
              <a:latin typeface="+mn-lt"/>
            </a:endParaRPr>
          </a:p>
          <a:p>
            <a:r>
              <a:rPr lang="en-US" sz="1400" dirty="0">
                <a:latin typeface="+mn-lt"/>
              </a:rPr>
              <a:t>Child </a:t>
            </a:r>
            <a:r>
              <a:rPr lang="en-US" sz="1400" dirty="0" err="1">
                <a:latin typeface="+mn-lt"/>
              </a:rPr>
              <a:t>Prophy</a:t>
            </a:r>
            <a:r>
              <a:rPr lang="en-US" sz="1400" dirty="0">
                <a:latin typeface="+mn-lt"/>
              </a:rPr>
              <a:t>	</a:t>
            </a:r>
            <a:r>
              <a:rPr lang="en-US" sz="1400" dirty="0" smtClean="0">
                <a:latin typeface="+mn-lt"/>
              </a:rPr>
              <a:t>$60</a:t>
            </a:r>
            <a:endParaRPr lang="en-US" sz="1400" dirty="0">
              <a:latin typeface="+mn-lt"/>
            </a:endParaRPr>
          </a:p>
          <a:p>
            <a:r>
              <a:rPr lang="en-US" sz="1400" dirty="0">
                <a:latin typeface="+mn-lt"/>
              </a:rPr>
              <a:t>BTWx4		</a:t>
            </a:r>
            <a:r>
              <a:rPr lang="en-US" sz="1400" dirty="0" smtClean="0">
                <a:latin typeface="+mn-lt"/>
              </a:rPr>
              <a:t>$55</a:t>
            </a:r>
            <a:endParaRPr lang="en-US" sz="1400" dirty="0">
              <a:latin typeface="+mn-lt"/>
            </a:endParaRPr>
          </a:p>
          <a:p>
            <a:r>
              <a:rPr lang="en-US" sz="1400" dirty="0">
                <a:latin typeface="+mn-lt"/>
              </a:rPr>
              <a:t>Fluoride		</a:t>
            </a:r>
            <a:r>
              <a:rPr lang="en-US" sz="1400" dirty="0" smtClean="0">
                <a:latin typeface="+mn-lt"/>
              </a:rPr>
              <a:t>$35</a:t>
            </a:r>
            <a:endParaRPr lang="en-US" sz="1400" dirty="0">
              <a:latin typeface="+mn-lt"/>
            </a:endParaRPr>
          </a:p>
          <a:p>
            <a:r>
              <a:rPr lang="en-US" sz="1400" dirty="0">
                <a:latin typeface="+mn-lt"/>
              </a:rPr>
              <a:t>Periodic Exam	$</a:t>
            </a:r>
            <a:r>
              <a:rPr lang="en-US" sz="1400" dirty="0" smtClean="0">
                <a:latin typeface="+mn-lt"/>
              </a:rPr>
              <a:t>45</a:t>
            </a:r>
            <a:endParaRPr lang="en-US" sz="1400" dirty="0">
              <a:latin typeface="+mn-lt"/>
            </a:endParaRPr>
          </a:p>
          <a:p>
            <a:r>
              <a:rPr lang="en-US" sz="1400" dirty="0">
                <a:latin typeface="+mn-lt"/>
              </a:rPr>
              <a:t>Adult </a:t>
            </a:r>
            <a:r>
              <a:rPr lang="en-US" sz="1400" dirty="0" err="1">
                <a:latin typeface="+mn-lt"/>
              </a:rPr>
              <a:t>Prophy</a:t>
            </a:r>
            <a:r>
              <a:rPr lang="en-US" sz="1400" dirty="0">
                <a:latin typeface="+mn-lt"/>
              </a:rPr>
              <a:t>	</a:t>
            </a:r>
            <a:r>
              <a:rPr lang="en-US" sz="1400" dirty="0" smtClean="0">
                <a:latin typeface="+mn-lt"/>
              </a:rPr>
              <a:t>$80</a:t>
            </a:r>
            <a:endParaRPr lang="en-US" sz="1400" dirty="0">
              <a:latin typeface="+mn-lt"/>
            </a:endParaRPr>
          </a:p>
          <a:p>
            <a:r>
              <a:rPr lang="en-US" sz="1400" dirty="0">
                <a:latin typeface="+mn-lt"/>
              </a:rPr>
              <a:t>Adult </a:t>
            </a:r>
            <a:r>
              <a:rPr lang="en-US" sz="1400" dirty="0" err="1">
                <a:latin typeface="+mn-lt"/>
              </a:rPr>
              <a:t>Prophy</a:t>
            </a:r>
            <a:r>
              <a:rPr lang="en-US" sz="1400" dirty="0">
                <a:latin typeface="+mn-lt"/>
              </a:rPr>
              <a:t>	</a:t>
            </a:r>
            <a:r>
              <a:rPr lang="en-US" sz="1400" dirty="0" smtClean="0">
                <a:latin typeface="+mn-lt"/>
              </a:rPr>
              <a:t>$80</a:t>
            </a:r>
            <a:endParaRPr lang="en-US" sz="1400" dirty="0">
              <a:latin typeface="+mn-lt"/>
            </a:endParaRPr>
          </a:p>
          <a:p>
            <a:r>
              <a:rPr lang="en-US" sz="1400" dirty="0">
                <a:latin typeface="+mn-lt"/>
              </a:rPr>
              <a:t>BTWx4		</a:t>
            </a:r>
            <a:r>
              <a:rPr lang="en-US" sz="1400" dirty="0" smtClean="0">
                <a:latin typeface="+mn-lt"/>
              </a:rPr>
              <a:t>$55</a:t>
            </a:r>
            <a:endParaRPr lang="en-US" sz="1400" dirty="0">
              <a:latin typeface="+mn-lt"/>
            </a:endParaRPr>
          </a:p>
          <a:p>
            <a:r>
              <a:rPr lang="en-US" sz="1400" dirty="0">
                <a:latin typeface="+mn-lt"/>
              </a:rPr>
              <a:t>Periodic Exam	$</a:t>
            </a:r>
            <a:r>
              <a:rPr lang="en-US" sz="1400" dirty="0" smtClean="0">
                <a:latin typeface="+mn-lt"/>
              </a:rPr>
              <a:t>45</a:t>
            </a:r>
            <a:endParaRPr lang="en-US" sz="1400" dirty="0">
              <a:latin typeface="+mn-lt"/>
            </a:endParaRPr>
          </a:p>
          <a:p>
            <a:r>
              <a:rPr lang="en-US" sz="1400" dirty="0">
                <a:latin typeface="+mn-lt"/>
              </a:rPr>
              <a:t>Fluoride		</a:t>
            </a:r>
            <a:r>
              <a:rPr lang="en-US" sz="1400" dirty="0" smtClean="0">
                <a:latin typeface="+mn-lt"/>
              </a:rPr>
              <a:t>$35</a:t>
            </a:r>
            <a:endParaRPr lang="en-US" sz="1400" dirty="0">
              <a:latin typeface="+mn-lt"/>
            </a:endParaRPr>
          </a:p>
          <a:p>
            <a:r>
              <a:rPr lang="en-US" sz="1400" dirty="0">
                <a:latin typeface="+mn-lt"/>
              </a:rPr>
              <a:t>Adult </a:t>
            </a:r>
            <a:r>
              <a:rPr lang="en-US" sz="1400" dirty="0" err="1">
                <a:latin typeface="+mn-lt"/>
              </a:rPr>
              <a:t>Prophy</a:t>
            </a:r>
            <a:r>
              <a:rPr lang="en-US" sz="1400" dirty="0">
                <a:latin typeface="+mn-lt"/>
              </a:rPr>
              <a:t>	</a:t>
            </a:r>
            <a:r>
              <a:rPr lang="en-US" sz="1400" dirty="0" smtClean="0">
                <a:latin typeface="+mn-lt"/>
              </a:rPr>
              <a:t>$80</a:t>
            </a:r>
            <a:endParaRPr lang="en-US" sz="1400" dirty="0">
              <a:latin typeface="+mn-lt"/>
            </a:endParaRPr>
          </a:p>
          <a:p>
            <a:r>
              <a:rPr lang="en-US" sz="1400" dirty="0">
                <a:latin typeface="+mn-lt"/>
              </a:rPr>
              <a:t>Fluoride		</a:t>
            </a:r>
            <a:r>
              <a:rPr lang="en-US" sz="1400" dirty="0" smtClean="0">
                <a:latin typeface="+mn-lt"/>
              </a:rPr>
              <a:t>$35</a:t>
            </a:r>
            <a:endParaRPr lang="en-US" sz="1400" dirty="0">
              <a:latin typeface="+mn-lt"/>
            </a:endParaRPr>
          </a:p>
          <a:p>
            <a:r>
              <a:rPr lang="en-US" sz="1400" dirty="0">
                <a:latin typeface="+mn-lt"/>
              </a:rPr>
              <a:t>Adult </a:t>
            </a:r>
            <a:r>
              <a:rPr lang="en-US" sz="1400" dirty="0" err="1">
                <a:latin typeface="+mn-lt"/>
              </a:rPr>
              <a:t>Prophy</a:t>
            </a:r>
            <a:r>
              <a:rPr lang="en-US" sz="1400" dirty="0">
                <a:latin typeface="+mn-lt"/>
              </a:rPr>
              <a:t>	</a:t>
            </a:r>
            <a:r>
              <a:rPr lang="en-US" sz="1400" dirty="0" smtClean="0">
                <a:latin typeface="+mn-lt"/>
              </a:rPr>
              <a:t>$80</a:t>
            </a:r>
            <a:endParaRPr lang="en-US" sz="1400" dirty="0">
              <a:latin typeface="+mn-lt"/>
            </a:endParaRPr>
          </a:p>
          <a:p>
            <a:r>
              <a:rPr lang="en-US" sz="1400" dirty="0">
                <a:latin typeface="+mn-lt"/>
              </a:rPr>
              <a:t>BTWx4		</a:t>
            </a:r>
            <a:r>
              <a:rPr lang="en-US" sz="1400" dirty="0" smtClean="0">
                <a:latin typeface="+mn-lt"/>
              </a:rPr>
              <a:t>$55</a:t>
            </a:r>
            <a:endParaRPr lang="en-US" sz="1400" dirty="0">
              <a:latin typeface="+mn-lt"/>
            </a:endParaRPr>
          </a:p>
          <a:p>
            <a:r>
              <a:rPr lang="en-US" sz="1400" dirty="0">
                <a:latin typeface="+mn-lt"/>
              </a:rPr>
              <a:t>Periodic Exam	$</a:t>
            </a:r>
            <a:r>
              <a:rPr lang="en-US" sz="1400" dirty="0" smtClean="0">
                <a:latin typeface="+mn-lt"/>
              </a:rPr>
              <a:t>45</a:t>
            </a:r>
            <a:endParaRPr lang="en-US" sz="1400" dirty="0">
              <a:latin typeface="+mn-lt"/>
            </a:endParaRPr>
          </a:p>
          <a:p>
            <a:r>
              <a:rPr lang="en-US" sz="1400" dirty="0">
                <a:latin typeface="+mn-lt"/>
              </a:rPr>
              <a:t> Adult </a:t>
            </a:r>
            <a:r>
              <a:rPr lang="en-US" sz="1400" dirty="0" err="1">
                <a:latin typeface="+mn-lt"/>
              </a:rPr>
              <a:t>Prophy</a:t>
            </a:r>
            <a:r>
              <a:rPr lang="en-US" sz="1400" dirty="0">
                <a:latin typeface="+mn-lt"/>
              </a:rPr>
              <a:t>	</a:t>
            </a:r>
            <a:r>
              <a:rPr lang="en-US" sz="1400" dirty="0" smtClean="0">
                <a:latin typeface="+mn-lt"/>
              </a:rPr>
              <a:t>$80</a:t>
            </a:r>
            <a:endParaRPr lang="en-US" sz="1400" dirty="0">
              <a:latin typeface="+mn-lt"/>
            </a:endParaRPr>
          </a:p>
          <a:p>
            <a:r>
              <a:rPr lang="en-US" sz="1400" dirty="0">
                <a:latin typeface="+mn-lt"/>
              </a:rPr>
              <a:t>Fluoride		</a:t>
            </a:r>
            <a:r>
              <a:rPr lang="en-US" sz="1400" u="sng" dirty="0" smtClean="0">
                <a:latin typeface="+mn-lt"/>
              </a:rPr>
              <a:t>$35</a:t>
            </a:r>
            <a:endParaRPr lang="en-US" sz="1400" u="sng" dirty="0">
              <a:latin typeface="+mn-lt"/>
            </a:endParaRPr>
          </a:p>
          <a:p>
            <a:endParaRPr lang="en-US" sz="1400" u="sng" dirty="0">
              <a:latin typeface="+mn-lt"/>
            </a:endParaRPr>
          </a:p>
          <a:p>
            <a:r>
              <a:rPr lang="en-US" sz="1400" b="1" dirty="0">
                <a:latin typeface="+mn-lt"/>
              </a:rPr>
              <a:t>Total		$</a:t>
            </a:r>
            <a:r>
              <a:rPr lang="en-US" sz="1400" b="1" dirty="0" smtClean="0">
                <a:latin typeface="+mn-lt"/>
              </a:rPr>
              <a:t>1,540</a:t>
            </a:r>
            <a:endParaRPr lang="en-US" sz="1400" b="1" dirty="0">
              <a:latin typeface="+mn-lt"/>
            </a:endParaRPr>
          </a:p>
        </p:txBody>
      </p:sp>
    </p:spTree>
    <p:extLst>
      <p:ext uri="{BB962C8B-B14F-4D97-AF65-F5344CB8AC3E}">
        <p14:creationId xmlns:p14="http://schemas.microsoft.com/office/powerpoint/2010/main" val="750837026"/>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Box 2"/>
          <p:cNvSpPr txBox="1">
            <a:spLocks noChangeArrowheads="1"/>
          </p:cNvSpPr>
          <p:nvPr/>
        </p:nvSpPr>
        <p:spPr bwMode="auto">
          <a:xfrm>
            <a:off x="381000" y="609600"/>
            <a:ext cx="6096000" cy="784830"/>
          </a:xfrm>
          <a:prstGeom prst="rect">
            <a:avLst/>
          </a:prstGeom>
          <a:noFill/>
          <a:ln w="9525">
            <a:noFill/>
            <a:miter lim="800000"/>
            <a:headEnd/>
            <a:tailEnd/>
          </a:ln>
        </p:spPr>
        <p:txBody>
          <a:bodyPr wrap="square">
            <a:spAutoFit/>
          </a:bodyPr>
          <a:lstStyle/>
          <a:p>
            <a:pPr algn="ctr"/>
            <a:r>
              <a:rPr lang="en-US" sz="4500" b="1" dirty="0" smtClean="0">
                <a:latin typeface="+mn-lt"/>
              </a:rPr>
              <a:t> </a:t>
            </a:r>
            <a:r>
              <a:rPr lang="en-US" sz="4500" b="1" dirty="0">
                <a:latin typeface="+mn-lt"/>
              </a:rPr>
              <a:t>Total Production</a:t>
            </a:r>
          </a:p>
        </p:txBody>
      </p:sp>
      <p:sp>
        <p:nvSpPr>
          <p:cNvPr id="11268" name="TextBox 3"/>
          <p:cNvSpPr txBox="1">
            <a:spLocks noChangeArrowheads="1"/>
          </p:cNvSpPr>
          <p:nvPr/>
        </p:nvSpPr>
        <p:spPr bwMode="auto">
          <a:xfrm>
            <a:off x="533400" y="2163901"/>
            <a:ext cx="6019800" cy="3477875"/>
          </a:xfrm>
          <a:prstGeom prst="rect">
            <a:avLst/>
          </a:prstGeom>
          <a:noFill/>
          <a:ln w="9525">
            <a:noFill/>
            <a:miter lim="800000"/>
            <a:headEnd/>
            <a:tailEnd/>
          </a:ln>
        </p:spPr>
        <p:txBody>
          <a:bodyPr wrap="square">
            <a:spAutoFit/>
          </a:bodyPr>
          <a:lstStyle/>
          <a:p>
            <a:r>
              <a:rPr lang="en-US" sz="2000" b="1" dirty="0">
                <a:latin typeface="+mn-lt"/>
              </a:rPr>
              <a:t>Doctor’s </a:t>
            </a:r>
            <a:r>
              <a:rPr lang="en-US" sz="2000" b="1" dirty="0" smtClean="0">
                <a:latin typeface="+mn-lt"/>
              </a:rPr>
              <a:t>Production:	</a:t>
            </a:r>
            <a:r>
              <a:rPr lang="en-US" sz="2000" b="1" dirty="0">
                <a:latin typeface="+mn-lt"/>
              </a:rPr>
              <a:t>	</a:t>
            </a:r>
            <a:r>
              <a:rPr lang="en-US" sz="2000" b="1" dirty="0" smtClean="0">
                <a:latin typeface="+mn-lt"/>
              </a:rPr>
              <a:t>$4,240</a:t>
            </a:r>
            <a:endParaRPr lang="en-US" sz="2000" b="1" dirty="0">
              <a:latin typeface="+mn-lt"/>
            </a:endParaRPr>
          </a:p>
          <a:p>
            <a:r>
              <a:rPr lang="en-US" sz="2000" b="1" dirty="0">
                <a:latin typeface="+mn-lt"/>
              </a:rPr>
              <a:t>Hygiene  </a:t>
            </a:r>
            <a:r>
              <a:rPr lang="en-US" sz="2000" b="1" dirty="0" smtClean="0">
                <a:latin typeface="+mn-lt"/>
              </a:rPr>
              <a:t>Production:</a:t>
            </a:r>
            <a:r>
              <a:rPr lang="en-US" sz="2000" b="1" dirty="0">
                <a:latin typeface="+mn-lt"/>
              </a:rPr>
              <a:t>	 </a:t>
            </a:r>
            <a:r>
              <a:rPr lang="en-US" sz="2000" b="1" dirty="0" smtClean="0">
                <a:latin typeface="+mn-lt"/>
              </a:rPr>
              <a:t>             +</a:t>
            </a:r>
            <a:r>
              <a:rPr lang="en-US" sz="2000" b="1" u="sng" dirty="0" smtClean="0">
                <a:latin typeface="+mn-lt"/>
              </a:rPr>
              <a:t>$1,540</a:t>
            </a:r>
            <a:endParaRPr lang="en-US" sz="2000" b="1" u="sng" dirty="0">
              <a:latin typeface="+mn-lt"/>
            </a:endParaRPr>
          </a:p>
          <a:p>
            <a:endParaRPr lang="en-US" sz="2000" b="1" u="sng" dirty="0">
              <a:latin typeface="+mn-lt"/>
            </a:endParaRPr>
          </a:p>
          <a:p>
            <a:r>
              <a:rPr lang="en-US" sz="2000" b="1" dirty="0">
                <a:latin typeface="+mn-lt"/>
              </a:rPr>
              <a:t>Total Daily Office </a:t>
            </a:r>
            <a:r>
              <a:rPr lang="en-US" sz="2000" b="1" dirty="0" smtClean="0">
                <a:latin typeface="+mn-lt"/>
              </a:rPr>
              <a:t>Production:	$5,780</a:t>
            </a:r>
            <a:endParaRPr lang="en-US" sz="2000" b="1" dirty="0">
              <a:latin typeface="+mn-lt"/>
            </a:endParaRPr>
          </a:p>
          <a:p>
            <a:endParaRPr lang="en-US" sz="2000" b="1" dirty="0">
              <a:latin typeface="+mn-lt"/>
            </a:endParaRPr>
          </a:p>
          <a:p>
            <a:r>
              <a:rPr lang="en-US" sz="2000" b="1" dirty="0">
                <a:latin typeface="+mn-lt"/>
              </a:rPr>
              <a:t>Based on 4.5 work days = Weekly </a:t>
            </a:r>
            <a:r>
              <a:rPr lang="en-US" sz="2000" b="1" dirty="0" smtClean="0">
                <a:latin typeface="+mn-lt"/>
              </a:rPr>
              <a:t>Production: $26,010</a:t>
            </a:r>
            <a:endParaRPr lang="en-US" sz="2000" b="1" dirty="0">
              <a:latin typeface="+mn-lt"/>
            </a:endParaRPr>
          </a:p>
          <a:p>
            <a:endParaRPr lang="en-US" sz="2000" b="1" dirty="0">
              <a:latin typeface="+mn-lt"/>
            </a:endParaRPr>
          </a:p>
          <a:p>
            <a:r>
              <a:rPr lang="en-US" sz="2000" b="1" dirty="0">
                <a:latin typeface="+mn-lt"/>
              </a:rPr>
              <a:t>Monthly </a:t>
            </a:r>
            <a:r>
              <a:rPr lang="en-US" sz="2000" b="1" dirty="0" smtClean="0">
                <a:latin typeface="+mn-lt"/>
              </a:rPr>
              <a:t>Production:</a:t>
            </a:r>
            <a:r>
              <a:rPr lang="en-US" sz="2000" b="1" dirty="0">
                <a:latin typeface="+mn-lt"/>
              </a:rPr>
              <a:t>		</a:t>
            </a:r>
            <a:r>
              <a:rPr lang="en-US" sz="2000" b="1" dirty="0" smtClean="0">
                <a:latin typeface="+mn-lt"/>
              </a:rPr>
              <a:t>$104,040</a:t>
            </a:r>
            <a:endParaRPr lang="en-US" sz="2000" b="1" dirty="0">
              <a:latin typeface="+mn-lt"/>
            </a:endParaRPr>
          </a:p>
          <a:p>
            <a:endParaRPr lang="en-US" sz="2000" b="1" dirty="0">
              <a:latin typeface="+mn-lt"/>
            </a:endParaRPr>
          </a:p>
          <a:p>
            <a:r>
              <a:rPr lang="en-US" sz="2000" b="1" dirty="0">
                <a:latin typeface="+mn-lt"/>
              </a:rPr>
              <a:t>Annual </a:t>
            </a:r>
            <a:r>
              <a:rPr lang="en-US" sz="2000" b="1" dirty="0" smtClean="0">
                <a:latin typeface="+mn-lt"/>
              </a:rPr>
              <a:t>Production:</a:t>
            </a:r>
            <a:r>
              <a:rPr lang="en-US" sz="2000" b="1" dirty="0">
                <a:latin typeface="+mn-lt"/>
              </a:rPr>
              <a:t>		</a:t>
            </a:r>
            <a:r>
              <a:rPr lang="en-US" sz="2000" b="1" dirty="0" smtClean="0">
                <a:latin typeface="+mn-lt"/>
              </a:rPr>
              <a:t>$1,248,480</a:t>
            </a:r>
            <a:r>
              <a:rPr lang="en-US" sz="2000" b="1" dirty="0">
                <a:latin typeface="+mn-lt"/>
              </a:rPr>
              <a:t>		</a:t>
            </a:r>
          </a:p>
        </p:txBody>
      </p:sp>
      <p:pic>
        <p:nvPicPr>
          <p:cNvPr id="11269" name="Picture 2" descr="C:\Documents and Settings\James Bone\Local Settings\Temporary Internet Files\Content.IE5\L2575NLO\MC900297415[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79301">
            <a:off x="6248400" y="609599"/>
            <a:ext cx="2298700" cy="296151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4012398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ChangeArrowheads="1"/>
          </p:cNvSpPr>
          <p:nvPr/>
        </p:nvSpPr>
        <p:spPr bwMode="auto">
          <a:xfrm>
            <a:off x="381000" y="1030069"/>
            <a:ext cx="8382000" cy="646331"/>
          </a:xfrm>
          <a:prstGeom prst="rect">
            <a:avLst/>
          </a:prstGeom>
          <a:noFill/>
          <a:ln w="9525">
            <a:noFill/>
            <a:miter lim="800000"/>
            <a:headEnd/>
            <a:tailEnd/>
          </a:ln>
        </p:spPr>
        <p:txBody>
          <a:bodyPr wrap="square">
            <a:spAutoFit/>
          </a:bodyPr>
          <a:lstStyle/>
          <a:p>
            <a:pPr algn="ctr"/>
            <a:r>
              <a:rPr lang="en-US" sz="3600" dirty="0">
                <a:latin typeface="+mn-lt"/>
                <a:cs typeface="Times New Roman" charset="0"/>
              </a:rPr>
              <a:t>What is </a:t>
            </a:r>
            <a:r>
              <a:rPr lang="en-US" sz="3600" u="sng" dirty="0">
                <a:latin typeface="+mn-lt"/>
                <a:cs typeface="Times New Roman" charset="0"/>
              </a:rPr>
              <a:t>your</a:t>
            </a:r>
            <a:r>
              <a:rPr lang="en-US" sz="3600" dirty="0">
                <a:latin typeface="+mn-lt"/>
                <a:cs typeface="Times New Roman" charset="0"/>
              </a:rPr>
              <a:t> definition of success?</a:t>
            </a:r>
          </a:p>
        </p:txBody>
      </p:sp>
      <p:pic>
        <p:nvPicPr>
          <p:cNvPr id="24579"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31862" y="2133600"/>
            <a:ext cx="3868738" cy="2286000"/>
          </a:xfrm>
          <a:prstGeom prst="rect">
            <a:avLst/>
          </a:prstGeom>
          <a:noFill/>
          <a:ln w="9525">
            <a:noFill/>
            <a:miter lim="800000"/>
            <a:headEnd/>
            <a:tailEnd/>
          </a:ln>
        </p:spPr>
      </p:pic>
      <p:pic>
        <p:nvPicPr>
          <p:cNvPr id="24580" name="Picture 7" descr="C:\Users\User\Pictures\boccone, jessica\IMG_3531.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257800" y="2124456"/>
            <a:ext cx="2930485" cy="2295144"/>
          </a:xfrm>
          <a:prstGeom prst="rect">
            <a:avLst/>
          </a:prstGeom>
          <a:noFill/>
          <a:ln w="9525">
            <a:noFill/>
            <a:miter lim="800000"/>
            <a:headEnd/>
            <a:tailEnd/>
          </a:ln>
        </p:spPr>
      </p:pic>
    </p:spTree>
    <p:extLst>
      <p:ext uri="{BB962C8B-B14F-4D97-AF65-F5344CB8AC3E}">
        <p14:creationId xmlns:p14="http://schemas.microsoft.com/office/powerpoint/2010/main" val="1334118142"/>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a:spLocks noChangeArrowheads="1"/>
          </p:cNvSpPr>
          <p:nvPr/>
        </p:nvSpPr>
        <p:spPr bwMode="auto">
          <a:xfrm>
            <a:off x="381000" y="586770"/>
            <a:ext cx="8382000" cy="784830"/>
          </a:xfrm>
          <a:prstGeom prst="rect">
            <a:avLst/>
          </a:prstGeom>
          <a:noFill/>
          <a:ln w="9525">
            <a:noFill/>
            <a:miter lim="800000"/>
            <a:headEnd/>
            <a:tailEnd/>
          </a:ln>
        </p:spPr>
        <p:txBody>
          <a:bodyPr wrap="square">
            <a:spAutoFit/>
          </a:bodyPr>
          <a:lstStyle/>
          <a:p>
            <a:pPr algn="ctr"/>
            <a:r>
              <a:rPr lang="en-US" sz="4500" b="1" dirty="0">
                <a:latin typeface="+mn-lt"/>
              </a:rPr>
              <a:t>Need to Average $</a:t>
            </a:r>
            <a:r>
              <a:rPr lang="en-US" sz="4500" b="1" dirty="0" smtClean="0">
                <a:latin typeface="+mn-lt"/>
              </a:rPr>
              <a:t>2,700 </a:t>
            </a:r>
            <a:r>
              <a:rPr lang="en-US" sz="4500" b="1" dirty="0">
                <a:latin typeface="+mn-lt"/>
              </a:rPr>
              <a:t>Daily</a:t>
            </a:r>
          </a:p>
        </p:txBody>
      </p:sp>
      <p:pic>
        <p:nvPicPr>
          <p:cNvPr id="11" name="Picture 2" descr="C:\Documents and Settings\James Bone\Local Settings\Temporary Internet Files\Content.IE5\M6ER5KH6\MP900400296[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8200" y="1943004"/>
            <a:ext cx="2647950" cy="331162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0" name="TextBox 3"/>
          <p:cNvSpPr txBox="1">
            <a:spLocks noChangeArrowheads="1"/>
          </p:cNvSpPr>
          <p:nvPr/>
        </p:nvSpPr>
        <p:spPr bwMode="auto">
          <a:xfrm>
            <a:off x="3886200" y="2070100"/>
            <a:ext cx="4305300" cy="3477875"/>
          </a:xfrm>
          <a:prstGeom prst="rect">
            <a:avLst/>
          </a:prstGeom>
          <a:noFill/>
          <a:ln w="9525">
            <a:noFill/>
            <a:miter lim="800000"/>
            <a:headEnd/>
            <a:tailEnd/>
          </a:ln>
        </p:spPr>
        <p:txBody>
          <a:bodyPr>
            <a:spAutoFit/>
          </a:bodyPr>
          <a:lstStyle/>
          <a:p>
            <a:r>
              <a:rPr lang="en-US" sz="2000" dirty="0">
                <a:latin typeface="+mn-lt"/>
              </a:rPr>
              <a:t>Daily </a:t>
            </a:r>
            <a:r>
              <a:rPr lang="en-US" sz="2000" dirty="0" smtClean="0">
                <a:latin typeface="+mn-lt"/>
              </a:rPr>
              <a:t>Revenue:</a:t>
            </a:r>
            <a:r>
              <a:rPr lang="en-US" sz="2000" dirty="0">
                <a:latin typeface="+mn-lt"/>
              </a:rPr>
              <a:t>		</a:t>
            </a:r>
            <a:r>
              <a:rPr lang="en-US" sz="2000" dirty="0" smtClean="0">
                <a:latin typeface="+mn-lt"/>
              </a:rPr>
              <a:t>$2,700</a:t>
            </a:r>
            <a:endParaRPr lang="en-US" sz="2000" dirty="0">
              <a:latin typeface="+mn-lt"/>
            </a:endParaRPr>
          </a:p>
          <a:p>
            <a:endParaRPr lang="en-US" sz="2000" dirty="0">
              <a:latin typeface="+mn-lt"/>
            </a:endParaRPr>
          </a:p>
          <a:p>
            <a:r>
              <a:rPr lang="en-US" sz="2000" dirty="0">
                <a:latin typeface="+mn-lt"/>
              </a:rPr>
              <a:t>Weekly (4.5 days/wk</a:t>
            </a:r>
            <a:r>
              <a:rPr lang="en-US" sz="2000" dirty="0" smtClean="0">
                <a:latin typeface="+mn-lt"/>
              </a:rPr>
              <a:t>):</a:t>
            </a:r>
            <a:r>
              <a:rPr lang="en-US" sz="2000" dirty="0">
                <a:latin typeface="+mn-lt"/>
              </a:rPr>
              <a:t>	</a:t>
            </a:r>
            <a:r>
              <a:rPr lang="en-US" sz="2000" dirty="0" smtClean="0">
                <a:latin typeface="+mn-lt"/>
              </a:rPr>
              <a:t>$12,150</a:t>
            </a:r>
            <a:endParaRPr lang="en-US" sz="2000" dirty="0">
              <a:latin typeface="+mn-lt"/>
            </a:endParaRPr>
          </a:p>
          <a:p>
            <a:endParaRPr lang="en-US" sz="2000" dirty="0">
              <a:latin typeface="+mn-lt"/>
            </a:endParaRPr>
          </a:p>
          <a:p>
            <a:r>
              <a:rPr lang="en-US" sz="2000" dirty="0">
                <a:latin typeface="+mn-lt"/>
              </a:rPr>
              <a:t>Monthly (4 wks/month</a:t>
            </a:r>
            <a:r>
              <a:rPr lang="en-US" sz="2000" dirty="0" smtClean="0">
                <a:latin typeface="+mn-lt"/>
              </a:rPr>
              <a:t>):</a:t>
            </a:r>
            <a:r>
              <a:rPr lang="en-US" sz="2000" dirty="0">
                <a:latin typeface="+mn-lt"/>
              </a:rPr>
              <a:t>	</a:t>
            </a:r>
            <a:r>
              <a:rPr lang="en-US" sz="2000" dirty="0" smtClean="0">
                <a:latin typeface="+mn-lt"/>
              </a:rPr>
              <a:t>$48,600</a:t>
            </a:r>
            <a:endParaRPr lang="en-US" sz="2000" dirty="0">
              <a:latin typeface="+mn-lt"/>
            </a:endParaRPr>
          </a:p>
          <a:p>
            <a:endParaRPr lang="en-US" sz="2000" dirty="0">
              <a:latin typeface="+mn-lt"/>
            </a:endParaRPr>
          </a:p>
          <a:p>
            <a:r>
              <a:rPr lang="en-US" sz="2000" dirty="0">
                <a:latin typeface="+mn-lt"/>
              </a:rPr>
              <a:t>Annual </a:t>
            </a:r>
            <a:r>
              <a:rPr lang="en-US" sz="2000" dirty="0" smtClean="0">
                <a:latin typeface="+mn-lt"/>
              </a:rPr>
              <a:t>Revenue:</a:t>
            </a:r>
            <a:r>
              <a:rPr lang="en-US" sz="2000" dirty="0">
                <a:latin typeface="+mn-lt"/>
              </a:rPr>
              <a:t>		</a:t>
            </a:r>
            <a:r>
              <a:rPr lang="en-US" sz="2000" dirty="0" smtClean="0">
                <a:latin typeface="+mn-lt"/>
              </a:rPr>
              <a:t>$583,200</a:t>
            </a:r>
            <a:endParaRPr lang="en-US" sz="2000" dirty="0">
              <a:latin typeface="+mn-lt"/>
            </a:endParaRPr>
          </a:p>
          <a:p>
            <a:endParaRPr lang="en-US" sz="2000" dirty="0">
              <a:latin typeface="+mn-lt"/>
            </a:endParaRPr>
          </a:p>
          <a:p>
            <a:r>
              <a:rPr lang="en-US" sz="2000" dirty="0">
                <a:latin typeface="+mn-lt"/>
              </a:rPr>
              <a:t>	</a:t>
            </a:r>
            <a:r>
              <a:rPr lang="en-US" sz="2000" dirty="0" smtClean="0">
                <a:latin typeface="+mn-lt"/>
              </a:rPr>
              <a:t>$583,200      </a:t>
            </a:r>
            <a:r>
              <a:rPr lang="en-US" sz="2000" dirty="0">
                <a:latin typeface="+mn-lt"/>
              </a:rPr>
              <a:t>&gt; </a:t>
            </a:r>
            <a:r>
              <a:rPr lang="en-US" sz="2000" dirty="0" smtClean="0">
                <a:latin typeface="+mn-lt"/>
              </a:rPr>
              <a:t>     $561,600</a:t>
            </a:r>
            <a:endParaRPr lang="en-US" sz="2000" dirty="0">
              <a:latin typeface="+mn-lt"/>
            </a:endParaRPr>
          </a:p>
          <a:p>
            <a:endParaRPr lang="en-US" sz="2000" dirty="0">
              <a:latin typeface="+mn-lt"/>
            </a:endParaRPr>
          </a:p>
          <a:p>
            <a:endParaRPr lang="en-US" sz="2000" dirty="0">
              <a:latin typeface="+mn-lt"/>
            </a:endParaRPr>
          </a:p>
        </p:txBody>
      </p:sp>
      <p:sp>
        <p:nvSpPr>
          <p:cNvPr id="12" name="Freeform 11"/>
          <p:cNvSpPr/>
          <p:nvPr/>
        </p:nvSpPr>
        <p:spPr>
          <a:xfrm>
            <a:off x="6553200" y="4267200"/>
            <a:ext cx="1471652" cy="854765"/>
          </a:xfrm>
          <a:custGeom>
            <a:avLst/>
            <a:gdLst>
              <a:gd name="connsiteX0" fmla="*/ 1300766 w 1680028"/>
              <a:gd name="connsiteY0" fmla="*/ 288095 h 854765"/>
              <a:gd name="connsiteX1" fmla="*/ 1223493 w 1680028"/>
              <a:gd name="connsiteY1" fmla="*/ 262337 h 854765"/>
              <a:gd name="connsiteX2" fmla="*/ 1197735 w 1680028"/>
              <a:gd name="connsiteY2" fmla="*/ 223700 h 854765"/>
              <a:gd name="connsiteX3" fmla="*/ 1120462 w 1680028"/>
              <a:gd name="connsiteY3" fmla="*/ 172185 h 854765"/>
              <a:gd name="connsiteX4" fmla="*/ 1081825 w 1680028"/>
              <a:gd name="connsiteY4" fmla="*/ 133548 h 854765"/>
              <a:gd name="connsiteX5" fmla="*/ 1043189 w 1680028"/>
              <a:gd name="connsiteY5" fmla="*/ 120670 h 854765"/>
              <a:gd name="connsiteX6" fmla="*/ 914400 w 1680028"/>
              <a:gd name="connsiteY6" fmla="*/ 82033 h 854765"/>
              <a:gd name="connsiteX7" fmla="*/ 837127 w 1680028"/>
              <a:gd name="connsiteY7" fmla="*/ 56275 h 854765"/>
              <a:gd name="connsiteX8" fmla="*/ 798490 w 1680028"/>
              <a:gd name="connsiteY8" fmla="*/ 43396 h 854765"/>
              <a:gd name="connsiteX9" fmla="*/ 759854 w 1680028"/>
              <a:gd name="connsiteY9" fmla="*/ 30517 h 854765"/>
              <a:gd name="connsiteX10" fmla="*/ 708338 w 1680028"/>
              <a:gd name="connsiteY10" fmla="*/ 17639 h 854765"/>
              <a:gd name="connsiteX11" fmla="*/ 360608 w 1680028"/>
              <a:gd name="connsiteY11" fmla="*/ 30517 h 854765"/>
              <a:gd name="connsiteX12" fmla="*/ 321972 w 1680028"/>
              <a:gd name="connsiteY12" fmla="*/ 43396 h 854765"/>
              <a:gd name="connsiteX13" fmla="*/ 257577 w 1680028"/>
              <a:gd name="connsiteY13" fmla="*/ 56275 h 854765"/>
              <a:gd name="connsiteX14" fmla="*/ 218941 w 1680028"/>
              <a:gd name="connsiteY14" fmla="*/ 69154 h 854765"/>
              <a:gd name="connsiteX15" fmla="*/ 167425 w 1680028"/>
              <a:gd name="connsiteY15" fmla="*/ 82033 h 854765"/>
              <a:gd name="connsiteX16" fmla="*/ 77273 w 1680028"/>
              <a:gd name="connsiteY16" fmla="*/ 146427 h 854765"/>
              <a:gd name="connsiteX17" fmla="*/ 0 w 1680028"/>
              <a:gd name="connsiteY17" fmla="*/ 275216 h 854765"/>
              <a:gd name="connsiteX18" fmla="*/ 12879 w 1680028"/>
              <a:gd name="connsiteY18" fmla="*/ 610067 h 854765"/>
              <a:gd name="connsiteX19" fmla="*/ 25758 w 1680028"/>
              <a:gd name="connsiteY19" fmla="*/ 661582 h 854765"/>
              <a:gd name="connsiteX20" fmla="*/ 64394 w 1680028"/>
              <a:gd name="connsiteY20" fmla="*/ 687340 h 854765"/>
              <a:gd name="connsiteX21" fmla="*/ 90152 w 1680028"/>
              <a:gd name="connsiteY21" fmla="*/ 738855 h 854765"/>
              <a:gd name="connsiteX22" fmla="*/ 128789 w 1680028"/>
              <a:gd name="connsiteY22" fmla="*/ 764613 h 854765"/>
              <a:gd name="connsiteX23" fmla="*/ 167425 w 1680028"/>
              <a:gd name="connsiteY23" fmla="*/ 777492 h 854765"/>
              <a:gd name="connsiteX24" fmla="*/ 283335 w 1680028"/>
              <a:gd name="connsiteY24" fmla="*/ 803250 h 854765"/>
              <a:gd name="connsiteX25" fmla="*/ 399245 w 1680028"/>
              <a:gd name="connsiteY25" fmla="*/ 854765 h 854765"/>
              <a:gd name="connsiteX26" fmla="*/ 1004552 w 1680028"/>
              <a:gd name="connsiteY26" fmla="*/ 841886 h 854765"/>
              <a:gd name="connsiteX27" fmla="*/ 1081825 w 1680028"/>
              <a:gd name="connsiteY27" fmla="*/ 790371 h 854765"/>
              <a:gd name="connsiteX28" fmla="*/ 1146220 w 1680028"/>
              <a:gd name="connsiteY28" fmla="*/ 713098 h 854765"/>
              <a:gd name="connsiteX29" fmla="*/ 1223493 w 1680028"/>
              <a:gd name="connsiteY29" fmla="*/ 648703 h 854765"/>
              <a:gd name="connsiteX30" fmla="*/ 1275008 w 1680028"/>
              <a:gd name="connsiteY30" fmla="*/ 584309 h 854765"/>
              <a:gd name="connsiteX31" fmla="*/ 1313645 w 1680028"/>
              <a:gd name="connsiteY31" fmla="*/ 545672 h 854765"/>
              <a:gd name="connsiteX32" fmla="*/ 1416676 w 1680028"/>
              <a:gd name="connsiteY32" fmla="*/ 352489 h 854765"/>
              <a:gd name="connsiteX33" fmla="*/ 1506828 w 1680028"/>
              <a:gd name="connsiteY33" fmla="*/ 210822 h 854765"/>
              <a:gd name="connsiteX34" fmla="*/ 1571223 w 1680028"/>
              <a:gd name="connsiteY34" fmla="*/ 133548 h 854765"/>
              <a:gd name="connsiteX35" fmla="*/ 1596980 w 1680028"/>
              <a:gd name="connsiteY35" fmla="*/ 94912 h 854765"/>
              <a:gd name="connsiteX36" fmla="*/ 1674254 w 1680028"/>
              <a:gd name="connsiteY36" fmla="*/ 4760 h 85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680028" h="854765">
                <a:moveTo>
                  <a:pt x="1300766" y="288095"/>
                </a:moveTo>
                <a:cubicBezTo>
                  <a:pt x="1275008" y="279509"/>
                  <a:pt x="1246517" y="276727"/>
                  <a:pt x="1223493" y="262337"/>
                </a:cubicBezTo>
                <a:cubicBezTo>
                  <a:pt x="1210367" y="254133"/>
                  <a:pt x="1209384" y="233893"/>
                  <a:pt x="1197735" y="223700"/>
                </a:cubicBezTo>
                <a:cubicBezTo>
                  <a:pt x="1174438" y="203315"/>
                  <a:pt x="1142352" y="194075"/>
                  <a:pt x="1120462" y="172185"/>
                </a:cubicBezTo>
                <a:cubicBezTo>
                  <a:pt x="1107583" y="159306"/>
                  <a:pt x="1096980" y="143651"/>
                  <a:pt x="1081825" y="133548"/>
                </a:cubicBezTo>
                <a:cubicBezTo>
                  <a:pt x="1070530" y="126018"/>
                  <a:pt x="1055667" y="126017"/>
                  <a:pt x="1043189" y="120670"/>
                </a:cubicBezTo>
                <a:cubicBezTo>
                  <a:pt x="905351" y="61598"/>
                  <a:pt x="1096252" y="127497"/>
                  <a:pt x="914400" y="82033"/>
                </a:cubicBezTo>
                <a:cubicBezTo>
                  <a:pt x="888060" y="75448"/>
                  <a:pt x="862885" y="64861"/>
                  <a:pt x="837127" y="56275"/>
                </a:cubicBezTo>
                <a:lnTo>
                  <a:pt x="798490" y="43396"/>
                </a:lnTo>
                <a:cubicBezTo>
                  <a:pt x="785611" y="39103"/>
                  <a:pt x="773024" y="33809"/>
                  <a:pt x="759854" y="30517"/>
                </a:cubicBezTo>
                <a:lnTo>
                  <a:pt x="708338" y="17639"/>
                </a:lnTo>
                <a:cubicBezTo>
                  <a:pt x="592428" y="21932"/>
                  <a:pt x="476341" y="22802"/>
                  <a:pt x="360608" y="30517"/>
                </a:cubicBezTo>
                <a:cubicBezTo>
                  <a:pt x="347063" y="31420"/>
                  <a:pt x="335142" y="40103"/>
                  <a:pt x="321972" y="43396"/>
                </a:cubicBezTo>
                <a:cubicBezTo>
                  <a:pt x="300736" y="48705"/>
                  <a:pt x="278813" y="50966"/>
                  <a:pt x="257577" y="56275"/>
                </a:cubicBezTo>
                <a:cubicBezTo>
                  <a:pt x="244407" y="59568"/>
                  <a:pt x="231994" y="65425"/>
                  <a:pt x="218941" y="69154"/>
                </a:cubicBezTo>
                <a:cubicBezTo>
                  <a:pt x="201922" y="74017"/>
                  <a:pt x="184597" y="77740"/>
                  <a:pt x="167425" y="82033"/>
                </a:cubicBezTo>
                <a:cubicBezTo>
                  <a:pt x="148632" y="94562"/>
                  <a:pt x="88887" y="133362"/>
                  <a:pt x="77273" y="146427"/>
                </a:cubicBezTo>
                <a:cubicBezTo>
                  <a:pt x="41751" y="186388"/>
                  <a:pt x="23079" y="229058"/>
                  <a:pt x="0" y="275216"/>
                </a:cubicBezTo>
                <a:cubicBezTo>
                  <a:pt x="4293" y="386833"/>
                  <a:pt x="5449" y="498615"/>
                  <a:pt x="12879" y="610067"/>
                </a:cubicBezTo>
                <a:cubicBezTo>
                  <a:pt x="14056" y="627728"/>
                  <a:pt x="15940" y="646855"/>
                  <a:pt x="25758" y="661582"/>
                </a:cubicBezTo>
                <a:cubicBezTo>
                  <a:pt x="34344" y="674461"/>
                  <a:pt x="51515" y="678754"/>
                  <a:pt x="64394" y="687340"/>
                </a:cubicBezTo>
                <a:cubicBezTo>
                  <a:pt x="72980" y="704512"/>
                  <a:pt x="77861" y="724106"/>
                  <a:pt x="90152" y="738855"/>
                </a:cubicBezTo>
                <a:cubicBezTo>
                  <a:pt x="100061" y="750746"/>
                  <a:pt x="114945" y="757691"/>
                  <a:pt x="128789" y="764613"/>
                </a:cubicBezTo>
                <a:cubicBezTo>
                  <a:pt x="140931" y="770684"/>
                  <a:pt x="154255" y="774199"/>
                  <a:pt x="167425" y="777492"/>
                </a:cubicBezTo>
                <a:cubicBezTo>
                  <a:pt x="205822" y="787091"/>
                  <a:pt x="244698" y="794664"/>
                  <a:pt x="283335" y="803250"/>
                </a:cubicBezTo>
                <a:cubicBezTo>
                  <a:pt x="329365" y="849279"/>
                  <a:pt x="319880" y="854765"/>
                  <a:pt x="399245" y="854765"/>
                </a:cubicBezTo>
                <a:cubicBezTo>
                  <a:pt x="601060" y="854765"/>
                  <a:pt x="802783" y="846179"/>
                  <a:pt x="1004552" y="841886"/>
                </a:cubicBezTo>
                <a:cubicBezTo>
                  <a:pt x="1060269" y="758313"/>
                  <a:pt x="992263" y="841550"/>
                  <a:pt x="1081825" y="790371"/>
                </a:cubicBezTo>
                <a:cubicBezTo>
                  <a:pt x="1131054" y="762240"/>
                  <a:pt x="1110659" y="748659"/>
                  <a:pt x="1146220" y="713098"/>
                </a:cubicBezTo>
                <a:cubicBezTo>
                  <a:pt x="1169929" y="689389"/>
                  <a:pt x="1199784" y="672412"/>
                  <a:pt x="1223493" y="648703"/>
                </a:cubicBezTo>
                <a:cubicBezTo>
                  <a:pt x="1242930" y="629266"/>
                  <a:pt x="1256907" y="604996"/>
                  <a:pt x="1275008" y="584309"/>
                </a:cubicBezTo>
                <a:cubicBezTo>
                  <a:pt x="1287002" y="570602"/>
                  <a:pt x="1302717" y="560243"/>
                  <a:pt x="1313645" y="545672"/>
                </a:cubicBezTo>
                <a:cubicBezTo>
                  <a:pt x="1359280" y="484826"/>
                  <a:pt x="1375020" y="417949"/>
                  <a:pt x="1416676" y="352489"/>
                </a:cubicBezTo>
                <a:cubicBezTo>
                  <a:pt x="1446727" y="305267"/>
                  <a:pt x="1474549" y="256550"/>
                  <a:pt x="1506828" y="210822"/>
                </a:cubicBezTo>
                <a:cubicBezTo>
                  <a:pt x="1526164" y="183430"/>
                  <a:pt x="1550638" y="160015"/>
                  <a:pt x="1571223" y="133548"/>
                </a:cubicBezTo>
                <a:cubicBezTo>
                  <a:pt x="1580726" y="121330"/>
                  <a:pt x="1586788" y="106561"/>
                  <a:pt x="1596980" y="94912"/>
                </a:cubicBezTo>
                <a:cubicBezTo>
                  <a:pt x="1680028" y="0"/>
                  <a:pt x="1644047" y="65172"/>
                  <a:pt x="1674254" y="4760"/>
                </a:cubicBezTo>
              </a:path>
            </a:pathLst>
          </a:custGeom>
          <a:noFill/>
          <a:ln w="762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4776748" y="4250635"/>
            <a:ext cx="1471652" cy="854765"/>
          </a:xfrm>
          <a:custGeom>
            <a:avLst/>
            <a:gdLst>
              <a:gd name="connsiteX0" fmla="*/ 1300766 w 1680028"/>
              <a:gd name="connsiteY0" fmla="*/ 288095 h 854765"/>
              <a:gd name="connsiteX1" fmla="*/ 1223493 w 1680028"/>
              <a:gd name="connsiteY1" fmla="*/ 262337 h 854765"/>
              <a:gd name="connsiteX2" fmla="*/ 1197735 w 1680028"/>
              <a:gd name="connsiteY2" fmla="*/ 223700 h 854765"/>
              <a:gd name="connsiteX3" fmla="*/ 1120462 w 1680028"/>
              <a:gd name="connsiteY3" fmla="*/ 172185 h 854765"/>
              <a:gd name="connsiteX4" fmla="*/ 1081825 w 1680028"/>
              <a:gd name="connsiteY4" fmla="*/ 133548 h 854765"/>
              <a:gd name="connsiteX5" fmla="*/ 1043189 w 1680028"/>
              <a:gd name="connsiteY5" fmla="*/ 120670 h 854765"/>
              <a:gd name="connsiteX6" fmla="*/ 914400 w 1680028"/>
              <a:gd name="connsiteY6" fmla="*/ 82033 h 854765"/>
              <a:gd name="connsiteX7" fmla="*/ 837127 w 1680028"/>
              <a:gd name="connsiteY7" fmla="*/ 56275 h 854765"/>
              <a:gd name="connsiteX8" fmla="*/ 798490 w 1680028"/>
              <a:gd name="connsiteY8" fmla="*/ 43396 h 854765"/>
              <a:gd name="connsiteX9" fmla="*/ 759854 w 1680028"/>
              <a:gd name="connsiteY9" fmla="*/ 30517 h 854765"/>
              <a:gd name="connsiteX10" fmla="*/ 708338 w 1680028"/>
              <a:gd name="connsiteY10" fmla="*/ 17639 h 854765"/>
              <a:gd name="connsiteX11" fmla="*/ 360608 w 1680028"/>
              <a:gd name="connsiteY11" fmla="*/ 30517 h 854765"/>
              <a:gd name="connsiteX12" fmla="*/ 321972 w 1680028"/>
              <a:gd name="connsiteY12" fmla="*/ 43396 h 854765"/>
              <a:gd name="connsiteX13" fmla="*/ 257577 w 1680028"/>
              <a:gd name="connsiteY13" fmla="*/ 56275 h 854765"/>
              <a:gd name="connsiteX14" fmla="*/ 218941 w 1680028"/>
              <a:gd name="connsiteY14" fmla="*/ 69154 h 854765"/>
              <a:gd name="connsiteX15" fmla="*/ 167425 w 1680028"/>
              <a:gd name="connsiteY15" fmla="*/ 82033 h 854765"/>
              <a:gd name="connsiteX16" fmla="*/ 77273 w 1680028"/>
              <a:gd name="connsiteY16" fmla="*/ 146427 h 854765"/>
              <a:gd name="connsiteX17" fmla="*/ 0 w 1680028"/>
              <a:gd name="connsiteY17" fmla="*/ 275216 h 854765"/>
              <a:gd name="connsiteX18" fmla="*/ 12879 w 1680028"/>
              <a:gd name="connsiteY18" fmla="*/ 610067 h 854765"/>
              <a:gd name="connsiteX19" fmla="*/ 25758 w 1680028"/>
              <a:gd name="connsiteY19" fmla="*/ 661582 h 854765"/>
              <a:gd name="connsiteX20" fmla="*/ 64394 w 1680028"/>
              <a:gd name="connsiteY20" fmla="*/ 687340 h 854765"/>
              <a:gd name="connsiteX21" fmla="*/ 90152 w 1680028"/>
              <a:gd name="connsiteY21" fmla="*/ 738855 h 854765"/>
              <a:gd name="connsiteX22" fmla="*/ 128789 w 1680028"/>
              <a:gd name="connsiteY22" fmla="*/ 764613 h 854765"/>
              <a:gd name="connsiteX23" fmla="*/ 167425 w 1680028"/>
              <a:gd name="connsiteY23" fmla="*/ 777492 h 854765"/>
              <a:gd name="connsiteX24" fmla="*/ 283335 w 1680028"/>
              <a:gd name="connsiteY24" fmla="*/ 803250 h 854765"/>
              <a:gd name="connsiteX25" fmla="*/ 399245 w 1680028"/>
              <a:gd name="connsiteY25" fmla="*/ 854765 h 854765"/>
              <a:gd name="connsiteX26" fmla="*/ 1004552 w 1680028"/>
              <a:gd name="connsiteY26" fmla="*/ 841886 h 854765"/>
              <a:gd name="connsiteX27" fmla="*/ 1081825 w 1680028"/>
              <a:gd name="connsiteY27" fmla="*/ 790371 h 854765"/>
              <a:gd name="connsiteX28" fmla="*/ 1146220 w 1680028"/>
              <a:gd name="connsiteY28" fmla="*/ 713098 h 854765"/>
              <a:gd name="connsiteX29" fmla="*/ 1223493 w 1680028"/>
              <a:gd name="connsiteY29" fmla="*/ 648703 h 854765"/>
              <a:gd name="connsiteX30" fmla="*/ 1275008 w 1680028"/>
              <a:gd name="connsiteY30" fmla="*/ 584309 h 854765"/>
              <a:gd name="connsiteX31" fmla="*/ 1313645 w 1680028"/>
              <a:gd name="connsiteY31" fmla="*/ 545672 h 854765"/>
              <a:gd name="connsiteX32" fmla="*/ 1416676 w 1680028"/>
              <a:gd name="connsiteY32" fmla="*/ 352489 h 854765"/>
              <a:gd name="connsiteX33" fmla="*/ 1506828 w 1680028"/>
              <a:gd name="connsiteY33" fmla="*/ 210822 h 854765"/>
              <a:gd name="connsiteX34" fmla="*/ 1571223 w 1680028"/>
              <a:gd name="connsiteY34" fmla="*/ 133548 h 854765"/>
              <a:gd name="connsiteX35" fmla="*/ 1596980 w 1680028"/>
              <a:gd name="connsiteY35" fmla="*/ 94912 h 854765"/>
              <a:gd name="connsiteX36" fmla="*/ 1674254 w 1680028"/>
              <a:gd name="connsiteY36" fmla="*/ 4760 h 85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680028" h="854765">
                <a:moveTo>
                  <a:pt x="1300766" y="288095"/>
                </a:moveTo>
                <a:cubicBezTo>
                  <a:pt x="1275008" y="279509"/>
                  <a:pt x="1246517" y="276727"/>
                  <a:pt x="1223493" y="262337"/>
                </a:cubicBezTo>
                <a:cubicBezTo>
                  <a:pt x="1210367" y="254133"/>
                  <a:pt x="1209384" y="233893"/>
                  <a:pt x="1197735" y="223700"/>
                </a:cubicBezTo>
                <a:cubicBezTo>
                  <a:pt x="1174438" y="203315"/>
                  <a:pt x="1142352" y="194075"/>
                  <a:pt x="1120462" y="172185"/>
                </a:cubicBezTo>
                <a:cubicBezTo>
                  <a:pt x="1107583" y="159306"/>
                  <a:pt x="1096980" y="143651"/>
                  <a:pt x="1081825" y="133548"/>
                </a:cubicBezTo>
                <a:cubicBezTo>
                  <a:pt x="1070530" y="126018"/>
                  <a:pt x="1055667" y="126017"/>
                  <a:pt x="1043189" y="120670"/>
                </a:cubicBezTo>
                <a:cubicBezTo>
                  <a:pt x="905351" y="61598"/>
                  <a:pt x="1096252" y="127497"/>
                  <a:pt x="914400" y="82033"/>
                </a:cubicBezTo>
                <a:cubicBezTo>
                  <a:pt x="888060" y="75448"/>
                  <a:pt x="862885" y="64861"/>
                  <a:pt x="837127" y="56275"/>
                </a:cubicBezTo>
                <a:lnTo>
                  <a:pt x="798490" y="43396"/>
                </a:lnTo>
                <a:cubicBezTo>
                  <a:pt x="785611" y="39103"/>
                  <a:pt x="773024" y="33809"/>
                  <a:pt x="759854" y="30517"/>
                </a:cubicBezTo>
                <a:lnTo>
                  <a:pt x="708338" y="17639"/>
                </a:lnTo>
                <a:cubicBezTo>
                  <a:pt x="592428" y="21932"/>
                  <a:pt x="476341" y="22802"/>
                  <a:pt x="360608" y="30517"/>
                </a:cubicBezTo>
                <a:cubicBezTo>
                  <a:pt x="347063" y="31420"/>
                  <a:pt x="335142" y="40103"/>
                  <a:pt x="321972" y="43396"/>
                </a:cubicBezTo>
                <a:cubicBezTo>
                  <a:pt x="300736" y="48705"/>
                  <a:pt x="278813" y="50966"/>
                  <a:pt x="257577" y="56275"/>
                </a:cubicBezTo>
                <a:cubicBezTo>
                  <a:pt x="244407" y="59568"/>
                  <a:pt x="231994" y="65425"/>
                  <a:pt x="218941" y="69154"/>
                </a:cubicBezTo>
                <a:cubicBezTo>
                  <a:pt x="201922" y="74017"/>
                  <a:pt x="184597" y="77740"/>
                  <a:pt x="167425" y="82033"/>
                </a:cubicBezTo>
                <a:cubicBezTo>
                  <a:pt x="148632" y="94562"/>
                  <a:pt x="88887" y="133362"/>
                  <a:pt x="77273" y="146427"/>
                </a:cubicBezTo>
                <a:cubicBezTo>
                  <a:pt x="41751" y="186388"/>
                  <a:pt x="23079" y="229058"/>
                  <a:pt x="0" y="275216"/>
                </a:cubicBezTo>
                <a:cubicBezTo>
                  <a:pt x="4293" y="386833"/>
                  <a:pt x="5449" y="498615"/>
                  <a:pt x="12879" y="610067"/>
                </a:cubicBezTo>
                <a:cubicBezTo>
                  <a:pt x="14056" y="627728"/>
                  <a:pt x="15940" y="646855"/>
                  <a:pt x="25758" y="661582"/>
                </a:cubicBezTo>
                <a:cubicBezTo>
                  <a:pt x="34344" y="674461"/>
                  <a:pt x="51515" y="678754"/>
                  <a:pt x="64394" y="687340"/>
                </a:cubicBezTo>
                <a:cubicBezTo>
                  <a:pt x="72980" y="704512"/>
                  <a:pt x="77861" y="724106"/>
                  <a:pt x="90152" y="738855"/>
                </a:cubicBezTo>
                <a:cubicBezTo>
                  <a:pt x="100061" y="750746"/>
                  <a:pt x="114945" y="757691"/>
                  <a:pt x="128789" y="764613"/>
                </a:cubicBezTo>
                <a:cubicBezTo>
                  <a:pt x="140931" y="770684"/>
                  <a:pt x="154255" y="774199"/>
                  <a:pt x="167425" y="777492"/>
                </a:cubicBezTo>
                <a:cubicBezTo>
                  <a:pt x="205822" y="787091"/>
                  <a:pt x="244698" y="794664"/>
                  <a:pt x="283335" y="803250"/>
                </a:cubicBezTo>
                <a:cubicBezTo>
                  <a:pt x="329365" y="849279"/>
                  <a:pt x="319880" y="854765"/>
                  <a:pt x="399245" y="854765"/>
                </a:cubicBezTo>
                <a:cubicBezTo>
                  <a:pt x="601060" y="854765"/>
                  <a:pt x="802783" y="846179"/>
                  <a:pt x="1004552" y="841886"/>
                </a:cubicBezTo>
                <a:cubicBezTo>
                  <a:pt x="1060269" y="758313"/>
                  <a:pt x="992263" y="841550"/>
                  <a:pt x="1081825" y="790371"/>
                </a:cubicBezTo>
                <a:cubicBezTo>
                  <a:pt x="1131054" y="762240"/>
                  <a:pt x="1110659" y="748659"/>
                  <a:pt x="1146220" y="713098"/>
                </a:cubicBezTo>
                <a:cubicBezTo>
                  <a:pt x="1169929" y="689389"/>
                  <a:pt x="1199784" y="672412"/>
                  <a:pt x="1223493" y="648703"/>
                </a:cubicBezTo>
                <a:cubicBezTo>
                  <a:pt x="1242930" y="629266"/>
                  <a:pt x="1256907" y="604996"/>
                  <a:pt x="1275008" y="584309"/>
                </a:cubicBezTo>
                <a:cubicBezTo>
                  <a:pt x="1287002" y="570602"/>
                  <a:pt x="1302717" y="560243"/>
                  <a:pt x="1313645" y="545672"/>
                </a:cubicBezTo>
                <a:cubicBezTo>
                  <a:pt x="1359280" y="484826"/>
                  <a:pt x="1375020" y="417949"/>
                  <a:pt x="1416676" y="352489"/>
                </a:cubicBezTo>
                <a:cubicBezTo>
                  <a:pt x="1446727" y="305267"/>
                  <a:pt x="1474549" y="256550"/>
                  <a:pt x="1506828" y="210822"/>
                </a:cubicBezTo>
                <a:cubicBezTo>
                  <a:pt x="1526164" y="183430"/>
                  <a:pt x="1550638" y="160015"/>
                  <a:pt x="1571223" y="133548"/>
                </a:cubicBezTo>
                <a:cubicBezTo>
                  <a:pt x="1580726" y="121330"/>
                  <a:pt x="1586788" y="106561"/>
                  <a:pt x="1596980" y="94912"/>
                </a:cubicBezTo>
                <a:cubicBezTo>
                  <a:pt x="1680028" y="0"/>
                  <a:pt x="1644047" y="65172"/>
                  <a:pt x="1674254" y="4760"/>
                </a:cubicBezTo>
              </a:path>
            </a:pathLst>
          </a:custGeom>
          <a:noFill/>
          <a:ln w="76200">
            <a:solidFill>
              <a:srgbClr val="00CC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880353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edg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strips(down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a:spLocks noChangeArrowheads="1"/>
          </p:cNvSpPr>
          <p:nvPr/>
        </p:nvSpPr>
        <p:spPr bwMode="auto">
          <a:xfrm>
            <a:off x="381000" y="586770"/>
            <a:ext cx="8382000" cy="784830"/>
          </a:xfrm>
          <a:prstGeom prst="rect">
            <a:avLst/>
          </a:prstGeom>
          <a:noFill/>
          <a:ln w="9525">
            <a:noFill/>
            <a:miter lim="800000"/>
            <a:headEnd/>
            <a:tailEnd/>
          </a:ln>
        </p:spPr>
        <p:txBody>
          <a:bodyPr wrap="square">
            <a:spAutoFit/>
          </a:bodyPr>
          <a:lstStyle/>
          <a:p>
            <a:pPr algn="ctr"/>
            <a:r>
              <a:rPr lang="en-US" sz="4500" b="1" dirty="0" smtClean="0">
                <a:latin typeface="+mn-lt"/>
              </a:rPr>
              <a:t>Not Good Enough!</a:t>
            </a:r>
            <a:endParaRPr lang="en-US" sz="4500" b="1" dirty="0">
              <a:latin typeface="+mn-lt"/>
            </a:endParaRPr>
          </a:p>
        </p:txBody>
      </p:sp>
      <p:sp>
        <p:nvSpPr>
          <p:cNvPr id="10" name="TextBox 3"/>
          <p:cNvSpPr txBox="1">
            <a:spLocks noChangeArrowheads="1"/>
          </p:cNvSpPr>
          <p:nvPr/>
        </p:nvSpPr>
        <p:spPr bwMode="auto">
          <a:xfrm>
            <a:off x="4038600" y="1752600"/>
            <a:ext cx="4914900" cy="4093428"/>
          </a:xfrm>
          <a:prstGeom prst="rect">
            <a:avLst/>
          </a:prstGeom>
          <a:noFill/>
          <a:ln w="9525">
            <a:noFill/>
            <a:miter lim="800000"/>
            <a:headEnd/>
            <a:tailEnd/>
          </a:ln>
        </p:spPr>
        <p:txBody>
          <a:bodyPr>
            <a:spAutoFit/>
          </a:bodyPr>
          <a:lstStyle/>
          <a:p>
            <a:r>
              <a:rPr lang="en-US" sz="2000" dirty="0">
                <a:latin typeface="+mn-lt"/>
              </a:rPr>
              <a:t>Daily </a:t>
            </a:r>
            <a:r>
              <a:rPr lang="en-US" sz="2000" dirty="0" smtClean="0">
                <a:latin typeface="+mn-lt"/>
              </a:rPr>
              <a:t>Revenue with </a:t>
            </a:r>
            <a:r>
              <a:rPr lang="en-US" sz="2000" dirty="0" err="1" smtClean="0">
                <a:latin typeface="+mn-lt"/>
              </a:rPr>
              <a:t>Hyg</a:t>
            </a:r>
            <a:r>
              <a:rPr lang="en-US" sz="2000" dirty="0" smtClean="0">
                <a:latin typeface="+mn-lt"/>
              </a:rPr>
              <a:t>:</a:t>
            </a:r>
            <a:r>
              <a:rPr lang="en-US" sz="2000" dirty="0">
                <a:latin typeface="+mn-lt"/>
              </a:rPr>
              <a:t>	</a:t>
            </a:r>
            <a:r>
              <a:rPr lang="en-US" sz="2000" dirty="0" smtClean="0">
                <a:latin typeface="+mn-lt"/>
              </a:rPr>
              <a:t>$3,035</a:t>
            </a:r>
            <a:endParaRPr lang="en-US" sz="2000" dirty="0">
              <a:latin typeface="+mn-lt"/>
            </a:endParaRPr>
          </a:p>
          <a:p>
            <a:endParaRPr lang="en-US" sz="2000" dirty="0">
              <a:latin typeface="+mn-lt"/>
            </a:endParaRPr>
          </a:p>
          <a:p>
            <a:r>
              <a:rPr lang="en-US" sz="2000" dirty="0">
                <a:latin typeface="+mn-lt"/>
              </a:rPr>
              <a:t>Weekly (4.5 </a:t>
            </a:r>
            <a:r>
              <a:rPr lang="en-US" sz="2000" dirty="0" smtClean="0">
                <a:latin typeface="+mn-lt"/>
              </a:rPr>
              <a:t>days/wk):</a:t>
            </a:r>
            <a:r>
              <a:rPr lang="en-US" sz="2000" dirty="0">
                <a:latin typeface="+mn-lt"/>
              </a:rPr>
              <a:t>	</a:t>
            </a:r>
            <a:r>
              <a:rPr lang="en-US" sz="2000" dirty="0" smtClean="0">
                <a:latin typeface="+mn-lt"/>
              </a:rPr>
              <a:t>$13,658</a:t>
            </a:r>
            <a:endParaRPr lang="en-US" sz="2000" dirty="0">
              <a:latin typeface="+mn-lt"/>
            </a:endParaRPr>
          </a:p>
          <a:p>
            <a:endParaRPr lang="en-US" sz="2000" dirty="0">
              <a:latin typeface="+mn-lt"/>
            </a:endParaRPr>
          </a:p>
          <a:p>
            <a:r>
              <a:rPr lang="en-US" sz="2000" dirty="0">
                <a:latin typeface="+mn-lt"/>
              </a:rPr>
              <a:t>Monthly (4 </a:t>
            </a:r>
            <a:r>
              <a:rPr lang="en-US" sz="2000" dirty="0" smtClean="0">
                <a:latin typeface="+mn-lt"/>
              </a:rPr>
              <a:t>wks/month):</a:t>
            </a:r>
            <a:r>
              <a:rPr lang="en-US" sz="2000" dirty="0">
                <a:latin typeface="+mn-lt"/>
              </a:rPr>
              <a:t>	</a:t>
            </a:r>
            <a:r>
              <a:rPr lang="en-US" sz="2000" dirty="0" smtClean="0">
                <a:latin typeface="+mn-lt"/>
              </a:rPr>
              <a:t>$54,630</a:t>
            </a:r>
            <a:endParaRPr lang="en-US" sz="2000" dirty="0">
              <a:latin typeface="+mn-lt"/>
            </a:endParaRPr>
          </a:p>
          <a:p>
            <a:endParaRPr lang="en-US" sz="2000" dirty="0">
              <a:latin typeface="+mn-lt"/>
            </a:endParaRPr>
          </a:p>
          <a:p>
            <a:r>
              <a:rPr lang="en-US" sz="2000" dirty="0">
                <a:latin typeface="+mn-lt"/>
              </a:rPr>
              <a:t>Annual </a:t>
            </a:r>
            <a:r>
              <a:rPr lang="en-US" sz="2000" dirty="0" smtClean="0">
                <a:latin typeface="+mn-lt"/>
              </a:rPr>
              <a:t>Revenue:</a:t>
            </a:r>
            <a:r>
              <a:rPr lang="en-US" sz="2000" dirty="0">
                <a:latin typeface="+mn-lt"/>
              </a:rPr>
              <a:t>		</a:t>
            </a:r>
            <a:r>
              <a:rPr lang="en-US" sz="2000" dirty="0" smtClean="0">
                <a:latin typeface="+mn-lt"/>
              </a:rPr>
              <a:t>$655,560</a:t>
            </a:r>
            <a:endParaRPr lang="en-US" sz="2000" dirty="0">
              <a:latin typeface="+mn-lt"/>
            </a:endParaRPr>
          </a:p>
          <a:p>
            <a:endParaRPr lang="en-US" sz="2000" dirty="0">
              <a:latin typeface="+mn-lt"/>
            </a:endParaRPr>
          </a:p>
          <a:p>
            <a:r>
              <a:rPr lang="en-US" sz="2000" dirty="0">
                <a:latin typeface="+mn-lt"/>
              </a:rPr>
              <a:t>	</a:t>
            </a:r>
            <a:r>
              <a:rPr lang="en-US" sz="2000" dirty="0" smtClean="0">
                <a:latin typeface="+mn-lt"/>
              </a:rPr>
              <a:t>$655,560 &gt; $561,600</a:t>
            </a:r>
          </a:p>
          <a:p>
            <a:endParaRPr lang="en-US" sz="2000" dirty="0" smtClean="0">
              <a:latin typeface="+mn-lt"/>
            </a:endParaRPr>
          </a:p>
          <a:p>
            <a:r>
              <a:rPr lang="en-US" sz="2000" dirty="0" smtClean="0">
                <a:latin typeface="+mn-lt"/>
              </a:rPr>
              <a:t>Your Take-Home (70% OH): $196,668</a:t>
            </a:r>
            <a:endParaRPr lang="en-US" sz="2000" dirty="0">
              <a:latin typeface="+mn-lt"/>
            </a:endParaRPr>
          </a:p>
          <a:p>
            <a:endParaRPr lang="en-US" sz="2000" dirty="0">
              <a:latin typeface="+mn-lt"/>
            </a:endParaRPr>
          </a:p>
          <a:p>
            <a:endParaRPr lang="en-US" sz="2000" dirty="0">
              <a:latin typeface="+mn-lt"/>
            </a:endParaRPr>
          </a:p>
        </p:txBody>
      </p:sp>
      <p:pic>
        <p:nvPicPr>
          <p:cNvPr id="11" name="Picture 2" descr="C:\Documents and Settings\James Bone\Local Settings\Temporary Internet Files\Content.IE5\M6ER5KH6\MP900400296[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4400" y="1793779"/>
            <a:ext cx="2647950" cy="331162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649199053"/>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Text Box 3"/>
          <p:cNvSpPr txBox="1">
            <a:spLocks noChangeArrowheads="1"/>
          </p:cNvSpPr>
          <p:nvPr/>
        </p:nvSpPr>
        <p:spPr bwMode="auto">
          <a:xfrm>
            <a:off x="381001" y="533400"/>
            <a:ext cx="8382000" cy="830997"/>
          </a:xfrm>
          <a:prstGeom prst="rect">
            <a:avLst/>
          </a:prstGeom>
          <a:noFill/>
          <a:ln w="9525">
            <a:noFill/>
            <a:miter lim="800000"/>
            <a:headEnd/>
            <a:tailEnd/>
          </a:ln>
        </p:spPr>
        <p:txBody>
          <a:bodyPr wrap="square">
            <a:spAutoFit/>
          </a:bodyPr>
          <a:lstStyle/>
          <a:p>
            <a:pPr algn="ctr">
              <a:spcBef>
                <a:spcPct val="50000"/>
              </a:spcBef>
            </a:pPr>
            <a:r>
              <a:rPr lang="en-US" sz="4800" b="1" dirty="0" smtClean="0">
                <a:latin typeface="+mn-lt"/>
              </a:rPr>
              <a:t>Practice-By-Numbers</a:t>
            </a:r>
            <a:r>
              <a:rPr lang="en-US" sz="4800" b="1" dirty="0">
                <a:latin typeface="+mn-lt"/>
              </a:rPr>
              <a:t>!</a:t>
            </a:r>
          </a:p>
        </p:txBody>
      </p:sp>
      <p:pic>
        <p:nvPicPr>
          <p:cNvPr id="61444" name="Picture 4" descr="MPj0414062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63434" y="1828800"/>
            <a:ext cx="3301091" cy="3213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1450" name="Text Box 10"/>
          <p:cNvSpPr txBox="1">
            <a:spLocks noChangeArrowheads="1"/>
          </p:cNvSpPr>
          <p:nvPr/>
        </p:nvSpPr>
        <p:spPr bwMode="auto">
          <a:xfrm>
            <a:off x="685800" y="1905000"/>
            <a:ext cx="3962400" cy="3046988"/>
          </a:xfrm>
          <a:prstGeom prst="rect">
            <a:avLst/>
          </a:prstGeom>
          <a:noFill/>
          <a:ln w="9525">
            <a:noFill/>
            <a:miter lim="800000"/>
            <a:headEnd/>
            <a:tailEnd/>
          </a:ln>
        </p:spPr>
        <p:txBody>
          <a:bodyPr wrap="square">
            <a:spAutoFit/>
          </a:bodyPr>
          <a:lstStyle/>
          <a:p>
            <a:pPr>
              <a:spcBef>
                <a:spcPct val="50000"/>
              </a:spcBef>
            </a:pPr>
            <a:r>
              <a:rPr lang="en-US" sz="2500" dirty="0">
                <a:latin typeface="+mn-lt"/>
              </a:rPr>
              <a:t>“A great building must begin with the </a:t>
            </a:r>
            <a:r>
              <a:rPr lang="en-US" sz="2500" dirty="0" err="1">
                <a:latin typeface="+mn-lt"/>
              </a:rPr>
              <a:t>unmeasurable</a:t>
            </a:r>
            <a:r>
              <a:rPr lang="en-US" sz="2500" dirty="0">
                <a:latin typeface="+mn-lt"/>
              </a:rPr>
              <a:t>, must go through measurable means when it is being designed and in the end must be </a:t>
            </a:r>
            <a:r>
              <a:rPr lang="en-US" sz="2500" dirty="0" err="1">
                <a:latin typeface="+mn-lt"/>
              </a:rPr>
              <a:t>unmeasurable</a:t>
            </a:r>
            <a:r>
              <a:rPr lang="en-US" sz="2500" dirty="0">
                <a:latin typeface="+mn-lt"/>
              </a:rPr>
              <a:t>.”  </a:t>
            </a:r>
          </a:p>
          <a:p>
            <a:pPr>
              <a:spcBef>
                <a:spcPct val="50000"/>
              </a:spcBef>
            </a:pPr>
            <a:r>
              <a:rPr lang="en-US" sz="2800" dirty="0" smtClean="0">
                <a:latin typeface="Calibri"/>
              </a:rPr>
              <a:t>                           –</a:t>
            </a:r>
            <a:r>
              <a:rPr lang="en-US" sz="2500" i="1" dirty="0" smtClean="0">
                <a:latin typeface="+mn-lt"/>
              </a:rPr>
              <a:t>Louis </a:t>
            </a:r>
            <a:r>
              <a:rPr lang="en-US" sz="2500" i="1" dirty="0">
                <a:latin typeface="+mn-lt"/>
              </a:rPr>
              <a:t>Kahn</a:t>
            </a:r>
          </a:p>
        </p:txBody>
      </p:sp>
    </p:spTree>
    <p:extLst>
      <p:ext uri="{BB962C8B-B14F-4D97-AF65-F5344CB8AC3E}">
        <p14:creationId xmlns:p14="http://schemas.microsoft.com/office/powerpoint/2010/main" val="3083420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61443"/>
                                        </p:tgtEl>
                                        <p:attrNameLst>
                                          <p:attrName>style.visibility</p:attrName>
                                        </p:attrNameLst>
                                      </p:cBhvr>
                                      <p:to>
                                        <p:strVal val="visible"/>
                                      </p:to>
                                    </p:set>
                                    <p:anim calcmode="lin" valueType="num">
                                      <p:cBhvr>
                                        <p:cTn id="7" dur="1000" fill="hold"/>
                                        <p:tgtEl>
                                          <p:spTgt spid="61443"/>
                                        </p:tgtEl>
                                        <p:attrNameLst>
                                          <p:attrName>ppt_w</p:attrName>
                                        </p:attrNameLst>
                                      </p:cBhvr>
                                      <p:tavLst>
                                        <p:tav tm="0">
                                          <p:val>
                                            <p:strVal val="#ppt_w+.3"/>
                                          </p:val>
                                        </p:tav>
                                        <p:tav tm="100000">
                                          <p:val>
                                            <p:strVal val="#ppt_w"/>
                                          </p:val>
                                        </p:tav>
                                      </p:tavLst>
                                    </p:anim>
                                    <p:anim calcmode="lin" valueType="num">
                                      <p:cBhvr>
                                        <p:cTn id="8" dur="1000" fill="hold"/>
                                        <p:tgtEl>
                                          <p:spTgt spid="61443"/>
                                        </p:tgtEl>
                                        <p:attrNameLst>
                                          <p:attrName>ppt_h</p:attrName>
                                        </p:attrNameLst>
                                      </p:cBhvr>
                                      <p:tavLst>
                                        <p:tav tm="0">
                                          <p:val>
                                            <p:strVal val="#ppt_h"/>
                                          </p:val>
                                        </p:tav>
                                        <p:tav tm="100000">
                                          <p:val>
                                            <p:strVal val="#ppt_h"/>
                                          </p:val>
                                        </p:tav>
                                      </p:tavLst>
                                    </p:anim>
                                    <p:animEffect transition="in" filter="fade">
                                      <p:cBhvr>
                                        <p:cTn id="9" dur="1000"/>
                                        <p:tgtEl>
                                          <p:spTgt spid="61443"/>
                                        </p:tgtEl>
                                      </p:cBhvr>
                                    </p:animEffect>
                                  </p:childTnLst>
                                </p:cTn>
                              </p:par>
                            </p:childTnLst>
                          </p:cTn>
                        </p:par>
                        <p:par>
                          <p:cTn id="10" fill="hold">
                            <p:stCondLst>
                              <p:cond delay="1000"/>
                            </p:stCondLst>
                            <p:childTnLst>
                              <p:par>
                                <p:cTn id="11" presetID="53" presetClass="entr" presetSubtype="0" fill="hold" nodeType="afterEffect">
                                  <p:stCondLst>
                                    <p:cond delay="0"/>
                                  </p:stCondLst>
                                  <p:childTnLst>
                                    <p:set>
                                      <p:cBhvr>
                                        <p:cTn id="12" dur="1" fill="hold">
                                          <p:stCondLst>
                                            <p:cond delay="0"/>
                                          </p:stCondLst>
                                        </p:cTn>
                                        <p:tgtEl>
                                          <p:spTgt spid="61444"/>
                                        </p:tgtEl>
                                        <p:attrNameLst>
                                          <p:attrName>style.visibility</p:attrName>
                                        </p:attrNameLst>
                                      </p:cBhvr>
                                      <p:to>
                                        <p:strVal val="visible"/>
                                      </p:to>
                                    </p:set>
                                    <p:anim calcmode="lin" valueType="num">
                                      <p:cBhvr>
                                        <p:cTn id="13" dur="1000" fill="hold"/>
                                        <p:tgtEl>
                                          <p:spTgt spid="61444"/>
                                        </p:tgtEl>
                                        <p:attrNameLst>
                                          <p:attrName>ppt_w</p:attrName>
                                        </p:attrNameLst>
                                      </p:cBhvr>
                                      <p:tavLst>
                                        <p:tav tm="0">
                                          <p:val>
                                            <p:fltVal val="0"/>
                                          </p:val>
                                        </p:tav>
                                        <p:tav tm="100000">
                                          <p:val>
                                            <p:strVal val="#ppt_w"/>
                                          </p:val>
                                        </p:tav>
                                      </p:tavLst>
                                    </p:anim>
                                    <p:anim calcmode="lin" valueType="num">
                                      <p:cBhvr>
                                        <p:cTn id="14" dur="1000" fill="hold"/>
                                        <p:tgtEl>
                                          <p:spTgt spid="61444"/>
                                        </p:tgtEl>
                                        <p:attrNameLst>
                                          <p:attrName>ppt_h</p:attrName>
                                        </p:attrNameLst>
                                      </p:cBhvr>
                                      <p:tavLst>
                                        <p:tav tm="0">
                                          <p:val>
                                            <p:fltVal val="0"/>
                                          </p:val>
                                        </p:tav>
                                        <p:tav tm="100000">
                                          <p:val>
                                            <p:strVal val="#ppt_h"/>
                                          </p:val>
                                        </p:tav>
                                      </p:tavLst>
                                    </p:anim>
                                    <p:animEffect transition="in" filter="fade">
                                      <p:cBhvr>
                                        <p:cTn id="15" dur="1000"/>
                                        <p:tgtEl>
                                          <p:spTgt spid="61444"/>
                                        </p:tgtEl>
                                      </p:cBhvr>
                                    </p:animEffect>
                                  </p:childTnLst>
                                </p:cTn>
                              </p:par>
                            </p:childTnLst>
                          </p:cTn>
                        </p:par>
                        <p:par>
                          <p:cTn id="16" fill="hold">
                            <p:stCondLst>
                              <p:cond delay="2000"/>
                            </p:stCondLst>
                            <p:childTnLst>
                              <p:par>
                                <p:cTn id="17" presetID="53" presetClass="entr" presetSubtype="0" fill="hold" grpId="0" nodeType="afterEffect">
                                  <p:stCondLst>
                                    <p:cond delay="0"/>
                                  </p:stCondLst>
                                  <p:childTnLst>
                                    <p:set>
                                      <p:cBhvr>
                                        <p:cTn id="18" dur="1" fill="hold">
                                          <p:stCondLst>
                                            <p:cond delay="0"/>
                                          </p:stCondLst>
                                        </p:cTn>
                                        <p:tgtEl>
                                          <p:spTgt spid="61450"/>
                                        </p:tgtEl>
                                        <p:attrNameLst>
                                          <p:attrName>style.visibility</p:attrName>
                                        </p:attrNameLst>
                                      </p:cBhvr>
                                      <p:to>
                                        <p:strVal val="visible"/>
                                      </p:to>
                                    </p:set>
                                    <p:anim calcmode="lin" valueType="num">
                                      <p:cBhvr>
                                        <p:cTn id="19" dur="1000" fill="hold"/>
                                        <p:tgtEl>
                                          <p:spTgt spid="61450"/>
                                        </p:tgtEl>
                                        <p:attrNameLst>
                                          <p:attrName>ppt_w</p:attrName>
                                        </p:attrNameLst>
                                      </p:cBhvr>
                                      <p:tavLst>
                                        <p:tav tm="0">
                                          <p:val>
                                            <p:fltVal val="0"/>
                                          </p:val>
                                        </p:tav>
                                        <p:tav tm="100000">
                                          <p:val>
                                            <p:strVal val="#ppt_w"/>
                                          </p:val>
                                        </p:tav>
                                      </p:tavLst>
                                    </p:anim>
                                    <p:anim calcmode="lin" valueType="num">
                                      <p:cBhvr>
                                        <p:cTn id="20" dur="1000" fill="hold"/>
                                        <p:tgtEl>
                                          <p:spTgt spid="61450"/>
                                        </p:tgtEl>
                                        <p:attrNameLst>
                                          <p:attrName>ppt_h</p:attrName>
                                        </p:attrNameLst>
                                      </p:cBhvr>
                                      <p:tavLst>
                                        <p:tav tm="0">
                                          <p:val>
                                            <p:fltVal val="0"/>
                                          </p:val>
                                        </p:tav>
                                        <p:tav tm="100000">
                                          <p:val>
                                            <p:strVal val="#ppt_h"/>
                                          </p:val>
                                        </p:tav>
                                      </p:tavLst>
                                    </p:anim>
                                    <p:animEffect transition="in" filter="fade">
                                      <p:cBhvr>
                                        <p:cTn id="21" dur="1000"/>
                                        <p:tgtEl>
                                          <p:spTgt spid="614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p:bldP spid="61450"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6" descr="C:\Documents and Settings\James Bone\Local Settings\Temporary Internet Files\Content.IE5\J027FR6X\MP910220933[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1143000"/>
            <a:ext cx="5181600" cy="459004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099" name="TextBox 2"/>
          <p:cNvSpPr txBox="1">
            <a:spLocks noChangeArrowheads="1"/>
          </p:cNvSpPr>
          <p:nvPr/>
        </p:nvSpPr>
        <p:spPr bwMode="auto">
          <a:xfrm>
            <a:off x="381000" y="609600"/>
            <a:ext cx="8382000" cy="784830"/>
          </a:xfrm>
          <a:prstGeom prst="rect">
            <a:avLst/>
          </a:prstGeom>
          <a:noFill/>
          <a:ln w="9525">
            <a:noFill/>
            <a:miter lim="800000"/>
            <a:headEnd/>
            <a:tailEnd/>
          </a:ln>
        </p:spPr>
        <p:txBody>
          <a:bodyPr wrap="square">
            <a:spAutoFit/>
          </a:bodyPr>
          <a:lstStyle/>
          <a:p>
            <a:pPr algn="ctr"/>
            <a:r>
              <a:rPr lang="en-US" sz="4500" b="1" dirty="0">
                <a:latin typeface="+mn-lt"/>
              </a:rPr>
              <a:t>Define Success</a:t>
            </a:r>
          </a:p>
        </p:txBody>
      </p:sp>
    </p:spTree>
    <p:extLst>
      <p:ext uri="{BB962C8B-B14F-4D97-AF65-F5344CB8AC3E}">
        <p14:creationId xmlns:p14="http://schemas.microsoft.com/office/powerpoint/2010/main" val="307414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p:cTn id="7" dur="1000" fill="hold"/>
                                        <p:tgtEl>
                                          <p:spTgt spid="4100"/>
                                        </p:tgtEl>
                                        <p:attrNameLst>
                                          <p:attrName>ppt_w</p:attrName>
                                        </p:attrNameLst>
                                      </p:cBhvr>
                                      <p:tavLst>
                                        <p:tav tm="0">
                                          <p:val>
                                            <p:strVal val="#ppt_w+.3"/>
                                          </p:val>
                                        </p:tav>
                                        <p:tav tm="100000">
                                          <p:val>
                                            <p:strVal val="#ppt_w"/>
                                          </p:val>
                                        </p:tav>
                                      </p:tavLst>
                                    </p:anim>
                                    <p:anim calcmode="lin" valueType="num">
                                      <p:cBhvr>
                                        <p:cTn id="8" dur="1000" fill="hold"/>
                                        <p:tgtEl>
                                          <p:spTgt spid="4100"/>
                                        </p:tgtEl>
                                        <p:attrNameLst>
                                          <p:attrName>ppt_h</p:attrName>
                                        </p:attrNameLst>
                                      </p:cBhvr>
                                      <p:tavLst>
                                        <p:tav tm="0">
                                          <p:val>
                                            <p:strVal val="#ppt_h"/>
                                          </p:val>
                                        </p:tav>
                                        <p:tav tm="100000">
                                          <p:val>
                                            <p:strVal val="#ppt_h"/>
                                          </p:val>
                                        </p:tav>
                                      </p:tavLst>
                                    </p:anim>
                                    <p:animEffect transition="in" filter="fade">
                                      <p:cBhvr>
                                        <p:cTn id="9" dur="1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Box 2"/>
          <p:cNvSpPr txBox="1">
            <a:spLocks noChangeArrowheads="1"/>
          </p:cNvSpPr>
          <p:nvPr/>
        </p:nvSpPr>
        <p:spPr bwMode="auto">
          <a:xfrm>
            <a:off x="381000" y="586770"/>
            <a:ext cx="8382000" cy="784830"/>
          </a:xfrm>
          <a:prstGeom prst="rect">
            <a:avLst/>
          </a:prstGeom>
          <a:noFill/>
          <a:ln w="9525">
            <a:noFill/>
            <a:miter lim="800000"/>
            <a:headEnd/>
            <a:tailEnd/>
          </a:ln>
        </p:spPr>
        <p:txBody>
          <a:bodyPr wrap="square">
            <a:spAutoFit/>
          </a:bodyPr>
          <a:lstStyle/>
          <a:p>
            <a:pPr algn="ctr"/>
            <a:r>
              <a:rPr lang="en-US" sz="4500" b="1" dirty="0">
                <a:latin typeface="+mn-lt"/>
              </a:rPr>
              <a:t>Success </a:t>
            </a:r>
            <a:r>
              <a:rPr lang="en-US" sz="4500" b="1" dirty="0" smtClean="0">
                <a:latin typeface="+mn-lt"/>
              </a:rPr>
              <a:t>Is Not Easily Measured</a:t>
            </a:r>
            <a:endParaRPr lang="en-US" sz="4500" b="1" dirty="0">
              <a:latin typeface="+mn-lt"/>
            </a:endParaRPr>
          </a:p>
        </p:txBody>
      </p:sp>
      <p:pic>
        <p:nvPicPr>
          <p:cNvPr id="5124" name="Picture 2" descr="C:\Program Files\Microsoft Office\MEDIA\CAGCAT10\j0302953.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67075" y="1828800"/>
            <a:ext cx="2609850" cy="34290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299551762"/>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2" descr="C:\Documents and Settings\James Bone\Local Settings\Temporary Internet Files\Content.IE5\M5NMT4G6\MC910216983[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0" y="1328737"/>
            <a:ext cx="4324350" cy="324326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6148" name="TextBox 3"/>
          <p:cNvSpPr txBox="1">
            <a:spLocks noChangeArrowheads="1"/>
          </p:cNvSpPr>
          <p:nvPr/>
        </p:nvSpPr>
        <p:spPr bwMode="auto">
          <a:xfrm>
            <a:off x="381000" y="609600"/>
            <a:ext cx="8382000" cy="784830"/>
          </a:xfrm>
          <a:prstGeom prst="rect">
            <a:avLst/>
          </a:prstGeom>
          <a:noFill/>
          <a:ln w="9525">
            <a:noFill/>
            <a:miter lim="800000"/>
            <a:headEnd/>
            <a:tailEnd/>
          </a:ln>
        </p:spPr>
        <p:txBody>
          <a:bodyPr wrap="square">
            <a:spAutoFit/>
          </a:bodyPr>
          <a:lstStyle/>
          <a:p>
            <a:pPr algn="ctr"/>
            <a:r>
              <a:rPr lang="en-US" sz="4500" b="1" dirty="0">
                <a:latin typeface="+mn-lt"/>
              </a:rPr>
              <a:t>Profitability is Measurable</a:t>
            </a:r>
          </a:p>
        </p:txBody>
      </p:sp>
      <p:sp>
        <p:nvSpPr>
          <p:cNvPr id="6149" name="TextBox 4"/>
          <p:cNvSpPr txBox="1">
            <a:spLocks noChangeArrowheads="1"/>
          </p:cNvSpPr>
          <p:nvPr/>
        </p:nvSpPr>
        <p:spPr bwMode="auto">
          <a:xfrm>
            <a:off x="381000" y="4724400"/>
            <a:ext cx="8382000" cy="1631216"/>
          </a:xfrm>
          <a:prstGeom prst="rect">
            <a:avLst/>
          </a:prstGeom>
          <a:noFill/>
          <a:ln w="9525">
            <a:noFill/>
            <a:miter lim="800000"/>
            <a:headEnd/>
            <a:tailEnd/>
          </a:ln>
        </p:spPr>
        <p:txBody>
          <a:bodyPr wrap="square">
            <a:spAutoFit/>
          </a:bodyPr>
          <a:lstStyle/>
          <a:p>
            <a:pPr algn="ctr"/>
            <a:r>
              <a:rPr lang="en-US" sz="3000" dirty="0">
                <a:latin typeface="+mn-lt"/>
              </a:rPr>
              <a:t>How Profitable Do You Need To Be</a:t>
            </a:r>
            <a:r>
              <a:rPr lang="en-US" sz="3000" dirty="0" smtClean="0">
                <a:latin typeface="+mn-lt"/>
              </a:rPr>
              <a:t>?</a:t>
            </a:r>
          </a:p>
          <a:p>
            <a:pPr algn="ctr"/>
            <a:endParaRPr lang="en-US" sz="1000" dirty="0">
              <a:latin typeface="+mn-lt"/>
            </a:endParaRPr>
          </a:p>
          <a:p>
            <a:pPr algn="ctr"/>
            <a:r>
              <a:rPr lang="en-US" sz="3000" dirty="0">
                <a:latin typeface="+mn-lt"/>
              </a:rPr>
              <a:t>Do You Know When You </a:t>
            </a:r>
            <a:r>
              <a:rPr lang="en-US" sz="3000" dirty="0" smtClean="0">
                <a:latin typeface="+mn-lt"/>
              </a:rPr>
              <a:t>Are</a:t>
            </a:r>
          </a:p>
          <a:p>
            <a:pPr algn="ctr"/>
            <a:r>
              <a:rPr lang="en-US" sz="3000" dirty="0" smtClean="0">
                <a:latin typeface="+mn-lt"/>
              </a:rPr>
              <a:t>Not </a:t>
            </a:r>
            <a:r>
              <a:rPr lang="en-US" sz="3000" dirty="0">
                <a:latin typeface="+mn-lt"/>
              </a:rPr>
              <a:t>Being Profitable?</a:t>
            </a:r>
          </a:p>
        </p:txBody>
      </p:sp>
    </p:spTree>
    <p:extLst>
      <p:ext uri="{BB962C8B-B14F-4D97-AF65-F5344CB8AC3E}">
        <p14:creationId xmlns:p14="http://schemas.microsoft.com/office/powerpoint/2010/main" val="1484690361"/>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Box 3"/>
          <p:cNvSpPr txBox="1">
            <a:spLocks noChangeArrowheads="1"/>
          </p:cNvSpPr>
          <p:nvPr/>
        </p:nvSpPr>
        <p:spPr bwMode="auto">
          <a:xfrm>
            <a:off x="1327356" y="4953000"/>
            <a:ext cx="6477000" cy="1323439"/>
          </a:xfrm>
          <a:prstGeom prst="rect">
            <a:avLst/>
          </a:prstGeom>
          <a:noFill/>
          <a:ln w="9525">
            <a:noFill/>
            <a:miter lim="800000"/>
            <a:headEnd/>
            <a:tailEnd/>
          </a:ln>
        </p:spPr>
        <p:txBody>
          <a:bodyPr>
            <a:spAutoFit/>
          </a:bodyPr>
          <a:lstStyle/>
          <a:p>
            <a:pPr algn="ctr"/>
            <a:r>
              <a:rPr lang="en-US" sz="4000" b="1" dirty="0">
                <a:latin typeface="+mn-lt"/>
              </a:rPr>
              <a:t>How do you know </a:t>
            </a:r>
            <a:r>
              <a:rPr lang="en-US" sz="4000" b="1" dirty="0" smtClean="0">
                <a:latin typeface="+mn-lt"/>
              </a:rPr>
              <a:t>where</a:t>
            </a:r>
          </a:p>
          <a:p>
            <a:pPr algn="ctr"/>
            <a:r>
              <a:rPr lang="en-US" sz="4000" b="1" dirty="0" smtClean="0">
                <a:latin typeface="+mn-lt"/>
              </a:rPr>
              <a:t>the </a:t>
            </a:r>
            <a:r>
              <a:rPr lang="en-US" sz="4000" b="1" dirty="0">
                <a:latin typeface="+mn-lt"/>
              </a:rPr>
              <a:t>problems are?</a:t>
            </a:r>
          </a:p>
        </p:txBody>
      </p:sp>
      <p:pic>
        <p:nvPicPr>
          <p:cNvPr id="17413" name="Picture 2" descr="C:\Documents and Settings\James Bone\Local Settings\Temporary Internet Files\Content.IE5\SOFSHWOY\MC900090572[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71800" y="1905000"/>
            <a:ext cx="3200400" cy="291777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7411" name="TextBox 2"/>
          <p:cNvSpPr txBox="1">
            <a:spLocks noChangeArrowheads="1"/>
          </p:cNvSpPr>
          <p:nvPr/>
        </p:nvSpPr>
        <p:spPr bwMode="auto">
          <a:xfrm>
            <a:off x="381000" y="457200"/>
            <a:ext cx="8382000" cy="1323439"/>
          </a:xfrm>
          <a:prstGeom prst="rect">
            <a:avLst/>
          </a:prstGeom>
          <a:noFill/>
          <a:ln w="9525">
            <a:noFill/>
            <a:miter lim="800000"/>
            <a:headEnd/>
            <a:tailEnd/>
          </a:ln>
        </p:spPr>
        <p:txBody>
          <a:bodyPr wrap="square">
            <a:spAutoFit/>
          </a:bodyPr>
          <a:lstStyle/>
          <a:p>
            <a:pPr algn="ctr"/>
            <a:r>
              <a:rPr lang="en-US" sz="4000" b="1" dirty="0">
                <a:latin typeface="+mn-lt"/>
              </a:rPr>
              <a:t>How do you know </a:t>
            </a:r>
            <a:r>
              <a:rPr lang="en-US" sz="4000" b="1" dirty="0" smtClean="0">
                <a:latin typeface="+mn-lt"/>
              </a:rPr>
              <a:t>how</a:t>
            </a:r>
          </a:p>
          <a:p>
            <a:pPr algn="ctr"/>
            <a:r>
              <a:rPr lang="en-US" sz="4000" b="1" dirty="0" smtClean="0">
                <a:latin typeface="+mn-lt"/>
              </a:rPr>
              <a:t>well you’re </a:t>
            </a:r>
            <a:r>
              <a:rPr lang="en-US" sz="4000" b="1" dirty="0">
                <a:latin typeface="+mn-lt"/>
              </a:rPr>
              <a:t>doing?</a:t>
            </a:r>
          </a:p>
        </p:txBody>
      </p:sp>
    </p:spTree>
    <p:extLst>
      <p:ext uri="{BB962C8B-B14F-4D97-AF65-F5344CB8AC3E}">
        <p14:creationId xmlns:p14="http://schemas.microsoft.com/office/powerpoint/2010/main" val="859254355"/>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381000" y="533400"/>
            <a:ext cx="5486400" cy="784826"/>
          </a:xfrm>
          <a:prstGeom prst="rect">
            <a:avLst/>
          </a:prstGeom>
          <a:noFill/>
          <a:ln w="9525">
            <a:noFill/>
            <a:miter lim="800000"/>
            <a:headEnd/>
            <a:tailEnd/>
          </a:ln>
        </p:spPr>
        <p:txBody>
          <a:bodyPr wrap="square" lIns="91435" tIns="45718" rIns="91435" bIns="45718">
            <a:spAutoFit/>
          </a:bodyPr>
          <a:lstStyle/>
          <a:p>
            <a:pPr algn="ctr">
              <a:spcBef>
                <a:spcPct val="50000"/>
              </a:spcBef>
            </a:pPr>
            <a:r>
              <a:rPr lang="en-US" sz="4500" b="1" dirty="0">
                <a:latin typeface="+mn-lt"/>
              </a:rPr>
              <a:t>Industry Norms</a:t>
            </a:r>
          </a:p>
        </p:txBody>
      </p:sp>
      <p:sp>
        <p:nvSpPr>
          <p:cNvPr id="10244" name="Text Box 4"/>
          <p:cNvSpPr txBox="1">
            <a:spLocks noChangeArrowheads="1"/>
          </p:cNvSpPr>
          <p:nvPr/>
        </p:nvSpPr>
        <p:spPr bwMode="auto">
          <a:xfrm>
            <a:off x="533400" y="1384790"/>
            <a:ext cx="7467600" cy="4939810"/>
          </a:xfrm>
          <a:prstGeom prst="rect">
            <a:avLst/>
          </a:prstGeom>
          <a:noFill/>
          <a:ln w="9525">
            <a:noFill/>
            <a:miter lim="800000"/>
            <a:headEnd/>
            <a:tailEnd/>
          </a:ln>
        </p:spPr>
        <p:txBody>
          <a:bodyPr lIns="91435" tIns="45718" rIns="91435" bIns="45718">
            <a:spAutoFit/>
          </a:bodyPr>
          <a:lstStyle/>
          <a:p>
            <a:pPr>
              <a:spcBef>
                <a:spcPct val="50000"/>
              </a:spcBef>
            </a:pPr>
            <a:r>
              <a:rPr lang="en-US" dirty="0">
                <a:latin typeface="+mn-lt"/>
              </a:rPr>
              <a:t>Dental Supplies			</a:t>
            </a:r>
            <a:r>
              <a:rPr lang="en-US" dirty="0" smtClean="0">
                <a:latin typeface="+mn-lt"/>
              </a:rPr>
              <a:t>4</a:t>
            </a:r>
            <a:r>
              <a:rPr lang="en-US" dirty="0" smtClean="0">
                <a:latin typeface="Calibri"/>
              </a:rPr>
              <a:t>–</a:t>
            </a:r>
            <a:r>
              <a:rPr lang="en-US" dirty="0" smtClean="0">
                <a:latin typeface="+mn-lt"/>
              </a:rPr>
              <a:t>8</a:t>
            </a:r>
            <a:r>
              <a:rPr lang="en-US" dirty="0">
                <a:latin typeface="+mn-lt"/>
              </a:rPr>
              <a:t>%</a:t>
            </a:r>
          </a:p>
          <a:p>
            <a:pPr>
              <a:spcBef>
                <a:spcPct val="50000"/>
              </a:spcBef>
            </a:pPr>
            <a:r>
              <a:rPr lang="en-US" dirty="0">
                <a:latin typeface="+mn-lt"/>
              </a:rPr>
              <a:t>Continuing Education		</a:t>
            </a:r>
            <a:r>
              <a:rPr lang="en-US" dirty="0" smtClean="0">
                <a:latin typeface="+mn-lt"/>
              </a:rPr>
              <a:t>2</a:t>
            </a:r>
            <a:r>
              <a:rPr lang="en-US" dirty="0">
                <a:latin typeface="+mn-lt"/>
              </a:rPr>
              <a:t>%</a:t>
            </a:r>
          </a:p>
          <a:p>
            <a:pPr>
              <a:spcBef>
                <a:spcPct val="50000"/>
              </a:spcBef>
            </a:pPr>
            <a:r>
              <a:rPr lang="en-US" dirty="0">
                <a:latin typeface="+mn-lt"/>
              </a:rPr>
              <a:t>Employee Expenses		</a:t>
            </a:r>
            <a:r>
              <a:rPr lang="en-US" dirty="0" smtClean="0">
                <a:latin typeface="+mn-lt"/>
              </a:rPr>
              <a:t>	17</a:t>
            </a:r>
            <a:r>
              <a:rPr lang="en-US" dirty="0" smtClean="0">
                <a:latin typeface="Calibri"/>
              </a:rPr>
              <a:t>–</a:t>
            </a:r>
            <a:r>
              <a:rPr lang="en-US" dirty="0" smtClean="0">
                <a:latin typeface="+mn-lt"/>
              </a:rPr>
              <a:t>20</a:t>
            </a:r>
            <a:r>
              <a:rPr lang="en-US" dirty="0">
                <a:latin typeface="+mn-lt"/>
              </a:rPr>
              <a:t>%</a:t>
            </a:r>
          </a:p>
          <a:p>
            <a:pPr>
              <a:spcBef>
                <a:spcPct val="50000"/>
              </a:spcBef>
            </a:pPr>
            <a:r>
              <a:rPr lang="en-US" dirty="0">
                <a:latin typeface="+mn-lt"/>
              </a:rPr>
              <a:t>Employee Benefits		</a:t>
            </a:r>
            <a:r>
              <a:rPr lang="en-US" dirty="0" smtClean="0">
                <a:latin typeface="+mn-lt"/>
              </a:rPr>
              <a:t>	1</a:t>
            </a:r>
            <a:r>
              <a:rPr lang="en-US" dirty="0">
                <a:latin typeface="+mn-lt"/>
              </a:rPr>
              <a:t>%</a:t>
            </a:r>
          </a:p>
          <a:p>
            <a:pPr>
              <a:spcBef>
                <a:spcPct val="50000"/>
              </a:spcBef>
            </a:pPr>
            <a:r>
              <a:rPr lang="en-US" dirty="0" smtClean="0">
                <a:latin typeface="+mn-lt"/>
              </a:rPr>
              <a:t>Hygiene </a:t>
            </a:r>
            <a:r>
              <a:rPr lang="en-US" dirty="0">
                <a:latin typeface="+mn-lt"/>
              </a:rPr>
              <a:t>Salaries			</a:t>
            </a:r>
            <a:r>
              <a:rPr lang="en-US" dirty="0" smtClean="0">
                <a:latin typeface="+mn-lt"/>
              </a:rPr>
              <a:t>8</a:t>
            </a:r>
            <a:r>
              <a:rPr lang="en-US" dirty="0" smtClean="0">
                <a:latin typeface="Calibri"/>
              </a:rPr>
              <a:t>–</a:t>
            </a:r>
            <a:r>
              <a:rPr lang="en-US" dirty="0" smtClean="0">
                <a:latin typeface="+mn-lt"/>
              </a:rPr>
              <a:t>10</a:t>
            </a:r>
            <a:r>
              <a:rPr lang="en-US" dirty="0">
                <a:latin typeface="+mn-lt"/>
              </a:rPr>
              <a:t>%</a:t>
            </a:r>
          </a:p>
          <a:p>
            <a:pPr>
              <a:spcBef>
                <a:spcPct val="50000"/>
              </a:spcBef>
            </a:pPr>
            <a:r>
              <a:rPr lang="en-US" dirty="0">
                <a:latin typeface="+mn-lt"/>
              </a:rPr>
              <a:t>Lab Fees			</a:t>
            </a:r>
            <a:r>
              <a:rPr lang="en-US" dirty="0" smtClean="0">
                <a:latin typeface="+mn-lt"/>
              </a:rPr>
              <a:t>	4</a:t>
            </a:r>
            <a:r>
              <a:rPr lang="en-US" dirty="0" smtClean="0">
                <a:latin typeface="Calibri"/>
              </a:rPr>
              <a:t>–</a:t>
            </a:r>
            <a:r>
              <a:rPr lang="en-US" dirty="0" smtClean="0">
                <a:latin typeface="+mn-lt"/>
              </a:rPr>
              <a:t>10</a:t>
            </a:r>
            <a:r>
              <a:rPr lang="en-US" dirty="0">
                <a:latin typeface="+mn-lt"/>
              </a:rPr>
              <a:t>%</a:t>
            </a:r>
          </a:p>
          <a:p>
            <a:pPr>
              <a:spcBef>
                <a:spcPct val="50000"/>
              </a:spcBef>
            </a:pPr>
            <a:r>
              <a:rPr lang="en-US" dirty="0">
                <a:latin typeface="+mn-lt"/>
              </a:rPr>
              <a:t>Legal/Accounting/Professional Serv.	</a:t>
            </a:r>
            <a:r>
              <a:rPr lang="en-US" dirty="0" smtClean="0">
                <a:latin typeface="+mn-lt"/>
              </a:rPr>
              <a:t>1</a:t>
            </a:r>
            <a:r>
              <a:rPr lang="en-US" dirty="0" smtClean="0">
                <a:latin typeface="Calibri"/>
              </a:rPr>
              <a:t>–</a:t>
            </a:r>
            <a:r>
              <a:rPr lang="en-US" dirty="0" smtClean="0">
                <a:latin typeface="+mn-lt"/>
              </a:rPr>
              <a:t>2</a:t>
            </a:r>
            <a:r>
              <a:rPr lang="en-US" dirty="0">
                <a:latin typeface="+mn-lt"/>
              </a:rPr>
              <a:t>%  ($</a:t>
            </a:r>
            <a:r>
              <a:rPr lang="en-US" dirty="0" smtClean="0">
                <a:latin typeface="+mn-lt"/>
              </a:rPr>
              <a:t>1,000</a:t>
            </a:r>
            <a:r>
              <a:rPr lang="en-US" dirty="0" smtClean="0">
                <a:latin typeface="Calibri"/>
              </a:rPr>
              <a:t>–</a:t>
            </a:r>
            <a:r>
              <a:rPr lang="en-US" dirty="0" smtClean="0">
                <a:latin typeface="+mn-lt"/>
              </a:rPr>
              <a:t>$,8000</a:t>
            </a:r>
            <a:r>
              <a:rPr lang="en-US" dirty="0">
                <a:latin typeface="+mn-lt"/>
              </a:rPr>
              <a:t>)</a:t>
            </a:r>
          </a:p>
          <a:p>
            <a:pPr>
              <a:spcBef>
                <a:spcPct val="50000"/>
              </a:spcBef>
            </a:pPr>
            <a:r>
              <a:rPr lang="en-US" dirty="0">
                <a:latin typeface="+mn-lt"/>
              </a:rPr>
              <a:t>Taxes/Payroll			</a:t>
            </a:r>
            <a:r>
              <a:rPr lang="en-US" dirty="0" smtClean="0">
                <a:latin typeface="+mn-lt"/>
              </a:rPr>
              <a:t>&lt;</a:t>
            </a:r>
            <a:r>
              <a:rPr lang="en-US" dirty="0">
                <a:latin typeface="+mn-lt"/>
              </a:rPr>
              <a:t>3%</a:t>
            </a:r>
          </a:p>
          <a:p>
            <a:pPr>
              <a:spcBef>
                <a:spcPct val="50000"/>
              </a:spcBef>
            </a:pPr>
            <a:r>
              <a:rPr lang="en-US" dirty="0">
                <a:latin typeface="+mn-lt"/>
              </a:rPr>
              <a:t>Office Expenses			</a:t>
            </a:r>
            <a:r>
              <a:rPr lang="en-US" dirty="0" smtClean="0">
                <a:latin typeface="+mn-lt"/>
              </a:rPr>
              <a:t>1</a:t>
            </a:r>
            <a:r>
              <a:rPr lang="en-US" dirty="0" smtClean="0">
                <a:latin typeface="Calibri"/>
              </a:rPr>
              <a:t>–</a:t>
            </a:r>
            <a:r>
              <a:rPr lang="en-US" dirty="0" smtClean="0">
                <a:latin typeface="+mn-lt"/>
              </a:rPr>
              <a:t>3</a:t>
            </a:r>
            <a:r>
              <a:rPr lang="en-US" dirty="0">
                <a:latin typeface="+mn-lt"/>
              </a:rPr>
              <a:t>%</a:t>
            </a:r>
          </a:p>
          <a:p>
            <a:pPr>
              <a:spcBef>
                <a:spcPct val="50000"/>
              </a:spcBef>
            </a:pPr>
            <a:r>
              <a:rPr lang="en-US" dirty="0">
                <a:latin typeface="+mn-lt"/>
              </a:rPr>
              <a:t>Rent/Lease/Facility			</a:t>
            </a:r>
            <a:r>
              <a:rPr lang="en-US" dirty="0" smtClean="0">
                <a:latin typeface="+mn-lt"/>
              </a:rPr>
              <a:t>2</a:t>
            </a:r>
            <a:r>
              <a:rPr lang="en-US" dirty="0" smtClean="0">
                <a:latin typeface="Calibri"/>
              </a:rPr>
              <a:t>–</a:t>
            </a:r>
            <a:r>
              <a:rPr lang="en-US" dirty="0" smtClean="0">
                <a:latin typeface="+mn-lt"/>
              </a:rPr>
              <a:t>3</a:t>
            </a:r>
            <a:r>
              <a:rPr lang="en-US" dirty="0">
                <a:latin typeface="+mn-lt"/>
              </a:rPr>
              <a:t>%, &lt;7%</a:t>
            </a:r>
          </a:p>
          <a:p>
            <a:pPr>
              <a:spcBef>
                <a:spcPct val="50000"/>
              </a:spcBef>
            </a:pPr>
            <a:r>
              <a:rPr lang="en-US" dirty="0">
                <a:latin typeface="+mn-lt"/>
              </a:rPr>
              <a:t>Repairs &amp; Maintenance		</a:t>
            </a:r>
            <a:r>
              <a:rPr lang="en-US" dirty="0" smtClean="0">
                <a:latin typeface="+mn-lt"/>
              </a:rPr>
              <a:t>&lt;</a:t>
            </a:r>
            <a:r>
              <a:rPr lang="en-US" dirty="0">
                <a:latin typeface="+mn-lt"/>
              </a:rPr>
              <a:t>1%</a:t>
            </a:r>
          </a:p>
          <a:p>
            <a:pPr>
              <a:spcBef>
                <a:spcPct val="50000"/>
              </a:spcBef>
            </a:pPr>
            <a:r>
              <a:rPr lang="en-US" dirty="0">
                <a:latin typeface="+mn-lt"/>
              </a:rPr>
              <a:t>Advertising/Promotion/Marketing	</a:t>
            </a:r>
            <a:r>
              <a:rPr lang="en-US" dirty="0" smtClean="0">
                <a:latin typeface="+mn-lt"/>
              </a:rPr>
              <a:t>1</a:t>
            </a:r>
            <a:r>
              <a:rPr lang="en-US" dirty="0" smtClean="0">
                <a:latin typeface="Calibri"/>
              </a:rPr>
              <a:t>–</a:t>
            </a:r>
            <a:r>
              <a:rPr lang="en-US" dirty="0" smtClean="0">
                <a:latin typeface="+mn-lt"/>
              </a:rPr>
              <a:t>5%</a:t>
            </a:r>
            <a:endParaRPr lang="en-US" dirty="0">
              <a:latin typeface="+mn-lt"/>
            </a:endParaRPr>
          </a:p>
        </p:txBody>
      </p:sp>
      <p:pic>
        <p:nvPicPr>
          <p:cNvPr id="10245" name="Picture 5" descr="norms cartoons, norms cartoon, norms picture, norms pictures, norms image, norms images, norms illustration, norms illustrations"/>
          <p:cNvPicPr>
            <a:picLocks noChangeAspect="1" noChangeArrowheads="1"/>
          </p:cNvPicPr>
          <p:nvPr/>
        </p:nvPicPr>
        <p:blipFill>
          <a:blip r:embed="rId3" cstate="screen">
            <a:extLst>
              <a:ext uri="{28A0092B-C50C-407E-A947-70E740481C1C}">
                <a14:useLocalDpi xmlns:a14="http://schemas.microsoft.com/office/drawing/2010/main"/>
              </a:ext>
            </a:extLst>
          </a:blip>
          <a:srcRect l="-6060" r="-3030" b="-6818"/>
          <a:stretch>
            <a:fillRect/>
          </a:stretch>
        </p:blipFill>
        <p:spPr bwMode="auto">
          <a:xfrm>
            <a:off x="5715000" y="762000"/>
            <a:ext cx="2743200" cy="27432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62918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10243"/>
                                        </p:tgtEl>
                                        <p:attrNameLst>
                                          <p:attrName>style.visibility</p:attrName>
                                        </p:attrNameLst>
                                      </p:cBhvr>
                                      <p:to>
                                        <p:strVal val="visible"/>
                                      </p:to>
                                    </p:set>
                                    <p:anim calcmode="lin" valueType="num">
                                      <p:cBhvr>
                                        <p:cTn id="7" dur="1000" fill="hold"/>
                                        <p:tgtEl>
                                          <p:spTgt spid="10243"/>
                                        </p:tgtEl>
                                        <p:attrNameLst>
                                          <p:attrName>ppt_w</p:attrName>
                                        </p:attrNameLst>
                                      </p:cBhvr>
                                      <p:tavLst>
                                        <p:tav tm="0">
                                          <p:val>
                                            <p:strVal val="#ppt_w+.3"/>
                                          </p:val>
                                        </p:tav>
                                        <p:tav tm="100000">
                                          <p:val>
                                            <p:strVal val="#ppt_w"/>
                                          </p:val>
                                        </p:tav>
                                      </p:tavLst>
                                    </p:anim>
                                    <p:anim calcmode="lin" valueType="num">
                                      <p:cBhvr>
                                        <p:cTn id="8" dur="1000" fill="hold"/>
                                        <p:tgtEl>
                                          <p:spTgt spid="10243"/>
                                        </p:tgtEl>
                                        <p:attrNameLst>
                                          <p:attrName>ppt_h</p:attrName>
                                        </p:attrNameLst>
                                      </p:cBhvr>
                                      <p:tavLst>
                                        <p:tav tm="0">
                                          <p:val>
                                            <p:strVal val="#ppt_h"/>
                                          </p:val>
                                        </p:tav>
                                        <p:tav tm="100000">
                                          <p:val>
                                            <p:strVal val="#ppt_h"/>
                                          </p:val>
                                        </p:tav>
                                      </p:tavLst>
                                    </p:anim>
                                    <p:animEffect transition="in" filter="fade">
                                      <p:cBhvr>
                                        <p:cTn id="9" dur="1000"/>
                                        <p:tgtEl>
                                          <p:spTgt spid="10243"/>
                                        </p:tgtEl>
                                      </p:cBhvr>
                                    </p:animEffect>
                                  </p:childTnLst>
                                </p:cTn>
                              </p:par>
                            </p:childTnLst>
                          </p:cTn>
                        </p:par>
                        <p:par>
                          <p:cTn id="10" fill="hold">
                            <p:stCondLst>
                              <p:cond delay="1000"/>
                            </p:stCondLst>
                            <p:childTnLst>
                              <p:par>
                                <p:cTn id="11" presetID="53" presetClass="entr" presetSubtype="0" fill="hold" nodeType="afterEffect">
                                  <p:stCondLst>
                                    <p:cond delay="0"/>
                                  </p:stCondLst>
                                  <p:childTnLst>
                                    <p:set>
                                      <p:cBhvr>
                                        <p:cTn id="12" dur="1" fill="hold">
                                          <p:stCondLst>
                                            <p:cond delay="0"/>
                                          </p:stCondLst>
                                        </p:cTn>
                                        <p:tgtEl>
                                          <p:spTgt spid="10245"/>
                                        </p:tgtEl>
                                        <p:attrNameLst>
                                          <p:attrName>style.visibility</p:attrName>
                                        </p:attrNameLst>
                                      </p:cBhvr>
                                      <p:to>
                                        <p:strVal val="visible"/>
                                      </p:to>
                                    </p:set>
                                    <p:anim calcmode="lin" valueType="num">
                                      <p:cBhvr>
                                        <p:cTn id="13" dur="2000" fill="hold"/>
                                        <p:tgtEl>
                                          <p:spTgt spid="10245"/>
                                        </p:tgtEl>
                                        <p:attrNameLst>
                                          <p:attrName>ppt_w</p:attrName>
                                        </p:attrNameLst>
                                      </p:cBhvr>
                                      <p:tavLst>
                                        <p:tav tm="0">
                                          <p:val>
                                            <p:fltVal val="0"/>
                                          </p:val>
                                        </p:tav>
                                        <p:tav tm="100000">
                                          <p:val>
                                            <p:strVal val="#ppt_w"/>
                                          </p:val>
                                        </p:tav>
                                      </p:tavLst>
                                    </p:anim>
                                    <p:anim calcmode="lin" valueType="num">
                                      <p:cBhvr>
                                        <p:cTn id="14" dur="2000" fill="hold"/>
                                        <p:tgtEl>
                                          <p:spTgt spid="10245"/>
                                        </p:tgtEl>
                                        <p:attrNameLst>
                                          <p:attrName>ppt_h</p:attrName>
                                        </p:attrNameLst>
                                      </p:cBhvr>
                                      <p:tavLst>
                                        <p:tav tm="0">
                                          <p:val>
                                            <p:fltVal val="0"/>
                                          </p:val>
                                        </p:tav>
                                        <p:tav tm="100000">
                                          <p:val>
                                            <p:strVal val="#ppt_h"/>
                                          </p:val>
                                        </p:tav>
                                      </p:tavLst>
                                    </p:anim>
                                    <p:animEffect transition="in" filter="fade">
                                      <p:cBhvr>
                                        <p:cTn id="15" dur="2000"/>
                                        <p:tgtEl>
                                          <p:spTgt spid="10245"/>
                                        </p:tgtEl>
                                      </p:cBhvr>
                                    </p:animEffect>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10244">
                                            <p:txEl>
                                              <p:pRg st="0" end="0"/>
                                            </p:txEl>
                                          </p:spTgt>
                                        </p:tgtEl>
                                        <p:attrNameLst>
                                          <p:attrName>style.visibility</p:attrName>
                                        </p:attrNameLst>
                                      </p:cBhvr>
                                      <p:to>
                                        <p:strVal val="visible"/>
                                      </p:to>
                                    </p:set>
                                    <p:anim calcmode="lin" valueType="num">
                                      <p:cBhvr>
                                        <p:cTn id="20" dur="1000" fill="hold"/>
                                        <p:tgtEl>
                                          <p:spTgt spid="10244">
                                            <p:txEl>
                                              <p:pRg st="0" end="0"/>
                                            </p:txEl>
                                          </p:spTgt>
                                        </p:tgtEl>
                                        <p:attrNameLst>
                                          <p:attrName>ppt_w</p:attrName>
                                        </p:attrNameLst>
                                      </p:cBhvr>
                                      <p:tavLst>
                                        <p:tav tm="0">
                                          <p:val>
                                            <p:strVal val="#ppt_w+.3"/>
                                          </p:val>
                                        </p:tav>
                                        <p:tav tm="100000">
                                          <p:val>
                                            <p:strVal val="#ppt_w"/>
                                          </p:val>
                                        </p:tav>
                                      </p:tavLst>
                                    </p:anim>
                                    <p:anim calcmode="lin" valueType="num">
                                      <p:cBhvr>
                                        <p:cTn id="21" dur="1000" fill="hold"/>
                                        <p:tgtEl>
                                          <p:spTgt spid="10244">
                                            <p:txEl>
                                              <p:pRg st="0" end="0"/>
                                            </p:txEl>
                                          </p:spTgt>
                                        </p:tgtEl>
                                        <p:attrNameLst>
                                          <p:attrName>ppt_h</p:attrName>
                                        </p:attrNameLst>
                                      </p:cBhvr>
                                      <p:tavLst>
                                        <p:tav tm="0">
                                          <p:val>
                                            <p:strVal val="#ppt_h"/>
                                          </p:val>
                                        </p:tav>
                                        <p:tav tm="100000">
                                          <p:val>
                                            <p:strVal val="#ppt_h"/>
                                          </p:val>
                                        </p:tav>
                                      </p:tavLst>
                                    </p:anim>
                                    <p:animEffect transition="in" filter="fade">
                                      <p:cBhvr>
                                        <p:cTn id="22" dur="1000"/>
                                        <p:tgtEl>
                                          <p:spTgt spid="10244">
                                            <p:txEl>
                                              <p:pRg st="0" end="0"/>
                                            </p:txEl>
                                          </p:spTgt>
                                        </p:tgtEl>
                                      </p:cBhvr>
                                    </p:animEffect>
                                  </p:childTnLst>
                                </p:cTn>
                              </p:par>
                            </p:childTnLst>
                          </p:cTn>
                        </p:par>
                        <p:par>
                          <p:cTn id="23" fill="hold">
                            <p:stCondLst>
                              <p:cond delay="1000"/>
                            </p:stCondLst>
                            <p:childTnLst>
                              <p:par>
                                <p:cTn id="24" presetID="50" presetClass="entr" presetSubtype="0" decel="100000" fill="hold" nodeType="afterEffect">
                                  <p:stCondLst>
                                    <p:cond delay="0"/>
                                  </p:stCondLst>
                                  <p:childTnLst>
                                    <p:set>
                                      <p:cBhvr>
                                        <p:cTn id="25" dur="1" fill="hold">
                                          <p:stCondLst>
                                            <p:cond delay="0"/>
                                          </p:stCondLst>
                                        </p:cTn>
                                        <p:tgtEl>
                                          <p:spTgt spid="10244">
                                            <p:txEl>
                                              <p:pRg st="1" end="1"/>
                                            </p:txEl>
                                          </p:spTgt>
                                        </p:tgtEl>
                                        <p:attrNameLst>
                                          <p:attrName>style.visibility</p:attrName>
                                        </p:attrNameLst>
                                      </p:cBhvr>
                                      <p:to>
                                        <p:strVal val="visible"/>
                                      </p:to>
                                    </p:set>
                                    <p:anim calcmode="lin" valueType="num">
                                      <p:cBhvr>
                                        <p:cTn id="26" dur="1000" fill="hold"/>
                                        <p:tgtEl>
                                          <p:spTgt spid="10244">
                                            <p:txEl>
                                              <p:pRg st="1" end="1"/>
                                            </p:txEl>
                                          </p:spTgt>
                                        </p:tgtEl>
                                        <p:attrNameLst>
                                          <p:attrName>ppt_w</p:attrName>
                                        </p:attrNameLst>
                                      </p:cBhvr>
                                      <p:tavLst>
                                        <p:tav tm="0">
                                          <p:val>
                                            <p:strVal val="#ppt_w+.3"/>
                                          </p:val>
                                        </p:tav>
                                        <p:tav tm="100000">
                                          <p:val>
                                            <p:strVal val="#ppt_w"/>
                                          </p:val>
                                        </p:tav>
                                      </p:tavLst>
                                    </p:anim>
                                    <p:anim calcmode="lin" valueType="num">
                                      <p:cBhvr>
                                        <p:cTn id="27" dur="1000" fill="hold"/>
                                        <p:tgtEl>
                                          <p:spTgt spid="10244">
                                            <p:txEl>
                                              <p:pRg st="1" end="1"/>
                                            </p:txEl>
                                          </p:spTgt>
                                        </p:tgtEl>
                                        <p:attrNameLst>
                                          <p:attrName>ppt_h</p:attrName>
                                        </p:attrNameLst>
                                      </p:cBhvr>
                                      <p:tavLst>
                                        <p:tav tm="0">
                                          <p:val>
                                            <p:strVal val="#ppt_h"/>
                                          </p:val>
                                        </p:tav>
                                        <p:tav tm="100000">
                                          <p:val>
                                            <p:strVal val="#ppt_h"/>
                                          </p:val>
                                        </p:tav>
                                      </p:tavLst>
                                    </p:anim>
                                    <p:animEffect transition="in" filter="fade">
                                      <p:cBhvr>
                                        <p:cTn id="28" dur="1000"/>
                                        <p:tgtEl>
                                          <p:spTgt spid="10244">
                                            <p:txEl>
                                              <p:pRg st="1" end="1"/>
                                            </p:txEl>
                                          </p:spTgt>
                                        </p:tgtEl>
                                      </p:cBhvr>
                                    </p:animEffect>
                                  </p:childTnLst>
                                </p:cTn>
                              </p:par>
                            </p:childTnLst>
                          </p:cTn>
                        </p:par>
                        <p:par>
                          <p:cTn id="29" fill="hold">
                            <p:stCondLst>
                              <p:cond delay="2000"/>
                            </p:stCondLst>
                            <p:childTnLst>
                              <p:par>
                                <p:cTn id="30" presetID="50" presetClass="entr" presetSubtype="0" decel="100000" fill="hold" nodeType="afterEffect">
                                  <p:stCondLst>
                                    <p:cond delay="0"/>
                                  </p:stCondLst>
                                  <p:childTnLst>
                                    <p:set>
                                      <p:cBhvr>
                                        <p:cTn id="31" dur="1" fill="hold">
                                          <p:stCondLst>
                                            <p:cond delay="0"/>
                                          </p:stCondLst>
                                        </p:cTn>
                                        <p:tgtEl>
                                          <p:spTgt spid="10244">
                                            <p:txEl>
                                              <p:pRg st="2" end="2"/>
                                            </p:txEl>
                                          </p:spTgt>
                                        </p:tgtEl>
                                        <p:attrNameLst>
                                          <p:attrName>style.visibility</p:attrName>
                                        </p:attrNameLst>
                                      </p:cBhvr>
                                      <p:to>
                                        <p:strVal val="visible"/>
                                      </p:to>
                                    </p:set>
                                    <p:anim calcmode="lin" valueType="num">
                                      <p:cBhvr>
                                        <p:cTn id="32" dur="1000" fill="hold"/>
                                        <p:tgtEl>
                                          <p:spTgt spid="10244">
                                            <p:txEl>
                                              <p:pRg st="2" end="2"/>
                                            </p:txEl>
                                          </p:spTgt>
                                        </p:tgtEl>
                                        <p:attrNameLst>
                                          <p:attrName>ppt_w</p:attrName>
                                        </p:attrNameLst>
                                      </p:cBhvr>
                                      <p:tavLst>
                                        <p:tav tm="0">
                                          <p:val>
                                            <p:strVal val="#ppt_w+.3"/>
                                          </p:val>
                                        </p:tav>
                                        <p:tav tm="100000">
                                          <p:val>
                                            <p:strVal val="#ppt_w"/>
                                          </p:val>
                                        </p:tav>
                                      </p:tavLst>
                                    </p:anim>
                                    <p:anim calcmode="lin" valueType="num">
                                      <p:cBhvr>
                                        <p:cTn id="33" dur="1000" fill="hold"/>
                                        <p:tgtEl>
                                          <p:spTgt spid="10244">
                                            <p:txEl>
                                              <p:pRg st="2" end="2"/>
                                            </p:txEl>
                                          </p:spTgt>
                                        </p:tgtEl>
                                        <p:attrNameLst>
                                          <p:attrName>ppt_h</p:attrName>
                                        </p:attrNameLst>
                                      </p:cBhvr>
                                      <p:tavLst>
                                        <p:tav tm="0">
                                          <p:val>
                                            <p:strVal val="#ppt_h"/>
                                          </p:val>
                                        </p:tav>
                                        <p:tav tm="100000">
                                          <p:val>
                                            <p:strVal val="#ppt_h"/>
                                          </p:val>
                                        </p:tav>
                                      </p:tavLst>
                                    </p:anim>
                                    <p:animEffect transition="in" filter="fade">
                                      <p:cBhvr>
                                        <p:cTn id="34" dur="1000"/>
                                        <p:tgtEl>
                                          <p:spTgt spid="10244">
                                            <p:txEl>
                                              <p:pRg st="2" end="2"/>
                                            </p:txEl>
                                          </p:spTgt>
                                        </p:tgtEl>
                                      </p:cBhvr>
                                    </p:animEffect>
                                  </p:childTnLst>
                                </p:cTn>
                              </p:par>
                            </p:childTnLst>
                          </p:cTn>
                        </p:par>
                        <p:par>
                          <p:cTn id="35" fill="hold">
                            <p:stCondLst>
                              <p:cond delay="3000"/>
                            </p:stCondLst>
                            <p:childTnLst>
                              <p:par>
                                <p:cTn id="36" presetID="50" presetClass="entr" presetSubtype="0" decel="100000" fill="hold" nodeType="afterEffect">
                                  <p:stCondLst>
                                    <p:cond delay="0"/>
                                  </p:stCondLst>
                                  <p:childTnLst>
                                    <p:set>
                                      <p:cBhvr>
                                        <p:cTn id="37" dur="1" fill="hold">
                                          <p:stCondLst>
                                            <p:cond delay="0"/>
                                          </p:stCondLst>
                                        </p:cTn>
                                        <p:tgtEl>
                                          <p:spTgt spid="10244">
                                            <p:txEl>
                                              <p:pRg st="3" end="3"/>
                                            </p:txEl>
                                          </p:spTgt>
                                        </p:tgtEl>
                                        <p:attrNameLst>
                                          <p:attrName>style.visibility</p:attrName>
                                        </p:attrNameLst>
                                      </p:cBhvr>
                                      <p:to>
                                        <p:strVal val="visible"/>
                                      </p:to>
                                    </p:set>
                                    <p:anim calcmode="lin" valueType="num">
                                      <p:cBhvr>
                                        <p:cTn id="38" dur="1000" fill="hold"/>
                                        <p:tgtEl>
                                          <p:spTgt spid="10244">
                                            <p:txEl>
                                              <p:pRg st="3" end="3"/>
                                            </p:txEl>
                                          </p:spTgt>
                                        </p:tgtEl>
                                        <p:attrNameLst>
                                          <p:attrName>ppt_w</p:attrName>
                                        </p:attrNameLst>
                                      </p:cBhvr>
                                      <p:tavLst>
                                        <p:tav tm="0">
                                          <p:val>
                                            <p:strVal val="#ppt_w+.3"/>
                                          </p:val>
                                        </p:tav>
                                        <p:tav tm="100000">
                                          <p:val>
                                            <p:strVal val="#ppt_w"/>
                                          </p:val>
                                        </p:tav>
                                      </p:tavLst>
                                    </p:anim>
                                    <p:anim calcmode="lin" valueType="num">
                                      <p:cBhvr>
                                        <p:cTn id="39" dur="1000" fill="hold"/>
                                        <p:tgtEl>
                                          <p:spTgt spid="10244">
                                            <p:txEl>
                                              <p:pRg st="3" end="3"/>
                                            </p:txEl>
                                          </p:spTgt>
                                        </p:tgtEl>
                                        <p:attrNameLst>
                                          <p:attrName>ppt_h</p:attrName>
                                        </p:attrNameLst>
                                      </p:cBhvr>
                                      <p:tavLst>
                                        <p:tav tm="0">
                                          <p:val>
                                            <p:strVal val="#ppt_h"/>
                                          </p:val>
                                        </p:tav>
                                        <p:tav tm="100000">
                                          <p:val>
                                            <p:strVal val="#ppt_h"/>
                                          </p:val>
                                        </p:tav>
                                      </p:tavLst>
                                    </p:anim>
                                    <p:animEffect transition="in" filter="fade">
                                      <p:cBhvr>
                                        <p:cTn id="40" dur="1000"/>
                                        <p:tgtEl>
                                          <p:spTgt spid="10244">
                                            <p:txEl>
                                              <p:pRg st="3" end="3"/>
                                            </p:txEl>
                                          </p:spTgt>
                                        </p:tgtEl>
                                      </p:cBhvr>
                                    </p:animEffect>
                                  </p:childTnLst>
                                </p:cTn>
                              </p:par>
                            </p:childTnLst>
                          </p:cTn>
                        </p:par>
                        <p:par>
                          <p:cTn id="41" fill="hold">
                            <p:stCondLst>
                              <p:cond delay="4000"/>
                            </p:stCondLst>
                            <p:childTnLst>
                              <p:par>
                                <p:cTn id="42" presetID="50" presetClass="entr" presetSubtype="0" decel="100000" fill="hold" nodeType="afterEffect">
                                  <p:stCondLst>
                                    <p:cond delay="0"/>
                                  </p:stCondLst>
                                  <p:childTnLst>
                                    <p:set>
                                      <p:cBhvr>
                                        <p:cTn id="43" dur="1" fill="hold">
                                          <p:stCondLst>
                                            <p:cond delay="0"/>
                                          </p:stCondLst>
                                        </p:cTn>
                                        <p:tgtEl>
                                          <p:spTgt spid="10244">
                                            <p:txEl>
                                              <p:pRg st="4" end="4"/>
                                            </p:txEl>
                                          </p:spTgt>
                                        </p:tgtEl>
                                        <p:attrNameLst>
                                          <p:attrName>style.visibility</p:attrName>
                                        </p:attrNameLst>
                                      </p:cBhvr>
                                      <p:to>
                                        <p:strVal val="visible"/>
                                      </p:to>
                                    </p:set>
                                    <p:anim calcmode="lin" valueType="num">
                                      <p:cBhvr>
                                        <p:cTn id="44" dur="1000" fill="hold"/>
                                        <p:tgtEl>
                                          <p:spTgt spid="10244">
                                            <p:txEl>
                                              <p:pRg st="4" end="4"/>
                                            </p:txEl>
                                          </p:spTgt>
                                        </p:tgtEl>
                                        <p:attrNameLst>
                                          <p:attrName>ppt_w</p:attrName>
                                        </p:attrNameLst>
                                      </p:cBhvr>
                                      <p:tavLst>
                                        <p:tav tm="0">
                                          <p:val>
                                            <p:strVal val="#ppt_w+.3"/>
                                          </p:val>
                                        </p:tav>
                                        <p:tav tm="100000">
                                          <p:val>
                                            <p:strVal val="#ppt_w"/>
                                          </p:val>
                                        </p:tav>
                                      </p:tavLst>
                                    </p:anim>
                                    <p:anim calcmode="lin" valueType="num">
                                      <p:cBhvr>
                                        <p:cTn id="45" dur="1000" fill="hold"/>
                                        <p:tgtEl>
                                          <p:spTgt spid="10244">
                                            <p:txEl>
                                              <p:pRg st="4" end="4"/>
                                            </p:txEl>
                                          </p:spTgt>
                                        </p:tgtEl>
                                        <p:attrNameLst>
                                          <p:attrName>ppt_h</p:attrName>
                                        </p:attrNameLst>
                                      </p:cBhvr>
                                      <p:tavLst>
                                        <p:tav tm="0">
                                          <p:val>
                                            <p:strVal val="#ppt_h"/>
                                          </p:val>
                                        </p:tav>
                                        <p:tav tm="100000">
                                          <p:val>
                                            <p:strVal val="#ppt_h"/>
                                          </p:val>
                                        </p:tav>
                                      </p:tavLst>
                                    </p:anim>
                                    <p:animEffect transition="in" filter="fade">
                                      <p:cBhvr>
                                        <p:cTn id="46" dur="1000"/>
                                        <p:tgtEl>
                                          <p:spTgt spid="10244">
                                            <p:txEl>
                                              <p:pRg st="4" end="4"/>
                                            </p:txEl>
                                          </p:spTgt>
                                        </p:tgtEl>
                                      </p:cBhvr>
                                    </p:animEffect>
                                  </p:childTnLst>
                                </p:cTn>
                              </p:par>
                            </p:childTnLst>
                          </p:cTn>
                        </p:par>
                        <p:par>
                          <p:cTn id="47" fill="hold">
                            <p:stCondLst>
                              <p:cond delay="5000"/>
                            </p:stCondLst>
                            <p:childTnLst>
                              <p:par>
                                <p:cTn id="48" presetID="50" presetClass="entr" presetSubtype="0" decel="100000" fill="hold" nodeType="afterEffect">
                                  <p:stCondLst>
                                    <p:cond delay="0"/>
                                  </p:stCondLst>
                                  <p:childTnLst>
                                    <p:set>
                                      <p:cBhvr>
                                        <p:cTn id="49" dur="1" fill="hold">
                                          <p:stCondLst>
                                            <p:cond delay="0"/>
                                          </p:stCondLst>
                                        </p:cTn>
                                        <p:tgtEl>
                                          <p:spTgt spid="10244">
                                            <p:txEl>
                                              <p:pRg st="5" end="5"/>
                                            </p:txEl>
                                          </p:spTgt>
                                        </p:tgtEl>
                                        <p:attrNameLst>
                                          <p:attrName>style.visibility</p:attrName>
                                        </p:attrNameLst>
                                      </p:cBhvr>
                                      <p:to>
                                        <p:strVal val="visible"/>
                                      </p:to>
                                    </p:set>
                                    <p:anim calcmode="lin" valueType="num">
                                      <p:cBhvr>
                                        <p:cTn id="50" dur="1000" fill="hold"/>
                                        <p:tgtEl>
                                          <p:spTgt spid="10244">
                                            <p:txEl>
                                              <p:pRg st="5" end="5"/>
                                            </p:txEl>
                                          </p:spTgt>
                                        </p:tgtEl>
                                        <p:attrNameLst>
                                          <p:attrName>ppt_w</p:attrName>
                                        </p:attrNameLst>
                                      </p:cBhvr>
                                      <p:tavLst>
                                        <p:tav tm="0">
                                          <p:val>
                                            <p:strVal val="#ppt_w+.3"/>
                                          </p:val>
                                        </p:tav>
                                        <p:tav tm="100000">
                                          <p:val>
                                            <p:strVal val="#ppt_w"/>
                                          </p:val>
                                        </p:tav>
                                      </p:tavLst>
                                    </p:anim>
                                    <p:anim calcmode="lin" valueType="num">
                                      <p:cBhvr>
                                        <p:cTn id="51" dur="1000" fill="hold"/>
                                        <p:tgtEl>
                                          <p:spTgt spid="10244">
                                            <p:txEl>
                                              <p:pRg st="5" end="5"/>
                                            </p:txEl>
                                          </p:spTgt>
                                        </p:tgtEl>
                                        <p:attrNameLst>
                                          <p:attrName>ppt_h</p:attrName>
                                        </p:attrNameLst>
                                      </p:cBhvr>
                                      <p:tavLst>
                                        <p:tav tm="0">
                                          <p:val>
                                            <p:strVal val="#ppt_h"/>
                                          </p:val>
                                        </p:tav>
                                        <p:tav tm="100000">
                                          <p:val>
                                            <p:strVal val="#ppt_h"/>
                                          </p:val>
                                        </p:tav>
                                      </p:tavLst>
                                    </p:anim>
                                    <p:animEffect transition="in" filter="fade">
                                      <p:cBhvr>
                                        <p:cTn id="52" dur="1000"/>
                                        <p:tgtEl>
                                          <p:spTgt spid="10244">
                                            <p:txEl>
                                              <p:pRg st="5" end="5"/>
                                            </p:txEl>
                                          </p:spTgt>
                                        </p:tgtEl>
                                      </p:cBhvr>
                                    </p:animEffect>
                                  </p:childTnLst>
                                </p:cTn>
                              </p:par>
                            </p:childTnLst>
                          </p:cTn>
                        </p:par>
                        <p:par>
                          <p:cTn id="53" fill="hold">
                            <p:stCondLst>
                              <p:cond delay="6000"/>
                            </p:stCondLst>
                            <p:childTnLst>
                              <p:par>
                                <p:cTn id="54" presetID="50" presetClass="entr" presetSubtype="0" decel="100000" fill="hold" nodeType="afterEffect">
                                  <p:stCondLst>
                                    <p:cond delay="0"/>
                                  </p:stCondLst>
                                  <p:childTnLst>
                                    <p:set>
                                      <p:cBhvr>
                                        <p:cTn id="55" dur="1" fill="hold">
                                          <p:stCondLst>
                                            <p:cond delay="0"/>
                                          </p:stCondLst>
                                        </p:cTn>
                                        <p:tgtEl>
                                          <p:spTgt spid="10244">
                                            <p:txEl>
                                              <p:pRg st="6" end="6"/>
                                            </p:txEl>
                                          </p:spTgt>
                                        </p:tgtEl>
                                        <p:attrNameLst>
                                          <p:attrName>style.visibility</p:attrName>
                                        </p:attrNameLst>
                                      </p:cBhvr>
                                      <p:to>
                                        <p:strVal val="visible"/>
                                      </p:to>
                                    </p:set>
                                    <p:anim calcmode="lin" valueType="num">
                                      <p:cBhvr>
                                        <p:cTn id="56" dur="1000" fill="hold"/>
                                        <p:tgtEl>
                                          <p:spTgt spid="10244">
                                            <p:txEl>
                                              <p:pRg st="6" end="6"/>
                                            </p:txEl>
                                          </p:spTgt>
                                        </p:tgtEl>
                                        <p:attrNameLst>
                                          <p:attrName>ppt_w</p:attrName>
                                        </p:attrNameLst>
                                      </p:cBhvr>
                                      <p:tavLst>
                                        <p:tav tm="0">
                                          <p:val>
                                            <p:strVal val="#ppt_w+.3"/>
                                          </p:val>
                                        </p:tav>
                                        <p:tav tm="100000">
                                          <p:val>
                                            <p:strVal val="#ppt_w"/>
                                          </p:val>
                                        </p:tav>
                                      </p:tavLst>
                                    </p:anim>
                                    <p:anim calcmode="lin" valueType="num">
                                      <p:cBhvr>
                                        <p:cTn id="57" dur="1000" fill="hold"/>
                                        <p:tgtEl>
                                          <p:spTgt spid="10244">
                                            <p:txEl>
                                              <p:pRg st="6" end="6"/>
                                            </p:txEl>
                                          </p:spTgt>
                                        </p:tgtEl>
                                        <p:attrNameLst>
                                          <p:attrName>ppt_h</p:attrName>
                                        </p:attrNameLst>
                                      </p:cBhvr>
                                      <p:tavLst>
                                        <p:tav tm="0">
                                          <p:val>
                                            <p:strVal val="#ppt_h"/>
                                          </p:val>
                                        </p:tav>
                                        <p:tav tm="100000">
                                          <p:val>
                                            <p:strVal val="#ppt_h"/>
                                          </p:val>
                                        </p:tav>
                                      </p:tavLst>
                                    </p:anim>
                                    <p:animEffect transition="in" filter="fade">
                                      <p:cBhvr>
                                        <p:cTn id="58" dur="1000"/>
                                        <p:tgtEl>
                                          <p:spTgt spid="10244">
                                            <p:txEl>
                                              <p:pRg st="6" end="6"/>
                                            </p:txEl>
                                          </p:spTgt>
                                        </p:tgtEl>
                                      </p:cBhvr>
                                    </p:animEffect>
                                  </p:childTnLst>
                                </p:cTn>
                              </p:par>
                            </p:childTnLst>
                          </p:cTn>
                        </p:par>
                        <p:par>
                          <p:cTn id="59" fill="hold">
                            <p:stCondLst>
                              <p:cond delay="7000"/>
                            </p:stCondLst>
                            <p:childTnLst>
                              <p:par>
                                <p:cTn id="60" presetID="50" presetClass="entr" presetSubtype="0" decel="100000" fill="hold" nodeType="afterEffect">
                                  <p:stCondLst>
                                    <p:cond delay="0"/>
                                  </p:stCondLst>
                                  <p:childTnLst>
                                    <p:set>
                                      <p:cBhvr>
                                        <p:cTn id="61" dur="1" fill="hold">
                                          <p:stCondLst>
                                            <p:cond delay="0"/>
                                          </p:stCondLst>
                                        </p:cTn>
                                        <p:tgtEl>
                                          <p:spTgt spid="10244">
                                            <p:txEl>
                                              <p:pRg st="7" end="7"/>
                                            </p:txEl>
                                          </p:spTgt>
                                        </p:tgtEl>
                                        <p:attrNameLst>
                                          <p:attrName>style.visibility</p:attrName>
                                        </p:attrNameLst>
                                      </p:cBhvr>
                                      <p:to>
                                        <p:strVal val="visible"/>
                                      </p:to>
                                    </p:set>
                                    <p:anim calcmode="lin" valueType="num">
                                      <p:cBhvr>
                                        <p:cTn id="62" dur="1000" fill="hold"/>
                                        <p:tgtEl>
                                          <p:spTgt spid="10244">
                                            <p:txEl>
                                              <p:pRg st="7" end="7"/>
                                            </p:txEl>
                                          </p:spTgt>
                                        </p:tgtEl>
                                        <p:attrNameLst>
                                          <p:attrName>ppt_w</p:attrName>
                                        </p:attrNameLst>
                                      </p:cBhvr>
                                      <p:tavLst>
                                        <p:tav tm="0">
                                          <p:val>
                                            <p:strVal val="#ppt_w+.3"/>
                                          </p:val>
                                        </p:tav>
                                        <p:tav tm="100000">
                                          <p:val>
                                            <p:strVal val="#ppt_w"/>
                                          </p:val>
                                        </p:tav>
                                      </p:tavLst>
                                    </p:anim>
                                    <p:anim calcmode="lin" valueType="num">
                                      <p:cBhvr>
                                        <p:cTn id="63" dur="1000" fill="hold"/>
                                        <p:tgtEl>
                                          <p:spTgt spid="10244">
                                            <p:txEl>
                                              <p:pRg st="7" end="7"/>
                                            </p:txEl>
                                          </p:spTgt>
                                        </p:tgtEl>
                                        <p:attrNameLst>
                                          <p:attrName>ppt_h</p:attrName>
                                        </p:attrNameLst>
                                      </p:cBhvr>
                                      <p:tavLst>
                                        <p:tav tm="0">
                                          <p:val>
                                            <p:strVal val="#ppt_h"/>
                                          </p:val>
                                        </p:tav>
                                        <p:tav tm="100000">
                                          <p:val>
                                            <p:strVal val="#ppt_h"/>
                                          </p:val>
                                        </p:tav>
                                      </p:tavLst>
                                    </p:anim>
                                    <p:animEffect transition="in" filter="fade">
                                      <p:cBhvr>
                                        <p:cTn id="64" dur="1000"/>
                                        <p:tgtEl>
                                          <p:spTgt spid="10244">
                                            <p:txEl>
                                              <p:pRg st="7" end="7"/>
                                            </p:txEl>
                                          </p:spTgt>
                                        </p:tgtEl>
                                      </p:cBhvr>
                                    </p:animEffect>
                                  </p:childTnLst>
                                </p:cTn>
                              </p:par>
                            </p:childTnLst>
                          </p:cTn>
                        </p:par>
                        <p:par>
                          <p:cTn id="65" fill="hold">
                            <p:stCondLst>
                              <p:cond delay="8000"/>
                            </p:stCondLst>
                            <p:childTnLst>
                              <p:par>
                                <p:cTn id="66" presetID="50" presetClass="entr" presetSubtype="0" decel="100000" fill="hold" nodeType="afterEffect">
                                  <p:stCondLst>
                                    <p:cond delay="0"/>
                                  </p:stCondLst>
                                  <p:childTnLst>
                                    <p:set>
                                      <p:cBhvr>
                                        <p:cTn id="67" dur="1" fill="hold">
                                          <p:stCondLst>
                                            <p:cond delay="0"/>
                                          </p:stCondLst>
                                        </p:cTn>
                                        <p:tgtEl>
                                          <p:spTgt spid="10244">
                                            <p:txEl>
                                              <p:pRg st="8" end="8"/>
                                            </p:txEl>
                                          </p:spTgt>
                                        </p:tgtEl>
                                        <p:attrNameLst>
                                          <p:attrName>style.visibility</p:attrName>
                                        </p:attrNameLst>
                                      </p:cBhvr>
                                      <p:to>
                                        <p:strVal val="visible"/>
                                      </p:to>
                                    </p:set>
                                    <p:anim calcmode="lin" valueType="num">
                                      <p:cBhvr>
                                        <p:cTn id="68" dur="1000" fill="hold"/>
                                        <p:tgtEl>
                                          <p:spTgt spid="10244">
                                            <p:txEl>
                                              <p:pRg st="8" end="8"/>
                                            </p:txEl>
                                          </p:spTgt>
                                        </p:tgtEl>
                                        <p:attrNameLst>
                                          <p:attrName>ppt_w</p:attrName>
                                        </p:attrNameLst>
                                      </p:cBhvr>
                                      <p:tavLst>
                                        <p:tav tm="0">
                                          <p:val>
                                            <p:strVal val="#ppt_w+.3"/>
                                          </p:val>
                                        </p:tav>
                                        <p:tav tm="100000">
                                          <p:val>
                                            <p:strVal val="#ppt_w"/>
                                          </p:val>
                                        </p:tav>
                                      </p:tavLst>
                                    </p:anim>
                                    <p:anim calcmode="lin" valueType="num">
                                      <p:cBhvr>
                                        <p:cTn id="69" dur="1000" fill="hold"/>
                                        <p:tgtEl>
                                          <p:spTgt spid="10244">
                                            <p:txEl>
                                              <p:pRg st="8" end="8"/>
                                            </p:txEl>
                                          </p:spTgt>
                                        </p:tgtEl>
                                        <p:attrNameLst>
                                          <p:attrName>ppt_h</p:attrName>
                                        </p:attrNameLst>
                                      </p:cBhvr>
                                      <p:tavLst>
                                        <p:tav tm="0">
                                          <p:val>
                                            <p:strVal val="#ppt_h"/>
                                          </p:val>
                                        </p:tav>
                                        <p:tav tm="100000">
                                          <p:val>
                                            <p:strVal val="#ppt_h"/>
                                          </p:val>
                                        </p:tav>
                                      </p:tavLst>
                                    </p:anim>
                                    <p:animEffect transition="in" filter="fade">
                                      <p:cBhvr>
                                        <p:cTn id="70" dur="1000"/>
                                        <p:tgtEl>
                                          <p:spTgt spid="10244">
                                            <p:txEl>
                                              <p:pRg st="8" end="8"/>
                                            </p:txEl>
                                          </p:spTgt>
                                        </p:tgtEl>
                                      </p:cBhvr>
                                    </p:animEffect>
                                  </p:childTnLst>
                                </p:cTn>
                              </p:par>
                            </p:childTnLst>
                          </p:cTn>
                        </p:par>
                        <p:par>
                          <p:cTn id="71" fill="hold">
                            <p:stCondLst>
                              <p:cond delay="9000"/>
                            </p:stCondLst>
                            <p:childTnLst>
                              <p:par>
                                <p:cTn id="72" presetID="50" presetClass="entr" presetSubtype="0" decel="100000" fill="hold" nodeType="afterEffect">
                                  <p:stCondLst>
                                    <p:cond delay="0"/>
                                  </p:stCondLst>
                                  <p:childTnLst>
                                    <p:set>
                                      <p:cBhvr>
                                        <p:cTn id="73" dur="1" fill="hold">
                                          <p:stCondLst>
                                            <p:cond delay="0"/>
                                          </p:stCondLst>
                                        </p:cTn>
                                        <p:tgtEl>
                                          <p:spTgt spid="10244">
                                            <p:txEl>
                                              <p:pRg st="9" end="9"/>
                                            </p:txEl>
                                          </p:spTgt>
                                        </p:tgtEl>
                                        <p:attrNameLst>
                                          <p:attrName>style.visibility</p:attrName>
                                        </p:attrNameLst>
                                      </p:cBhvr>
                                      <p:to>
                                        <p:strVal val="visible"/>
                                      </p:to>
                                    </p:set>
                                    <p:anim calcmode="lin" valueType="num">
                                      <p:cBhvr>
                                        <p:cTn id="74" dur="1000" fill="hold"/>
                                        <p:tgtEl>
                                          <p:spTgt spid="10244">
                                            <p:txEl>
                                              <p:pRg st="9" end="9"/>
                                            </p:txEl>
                                          </p:spTgt>
                                        </p:tgtEl>
                                        <p:attrNameLst>
                                          <p:attrName>ppt_w</p:attrName>
                                        </p:attrNameLst>
                                      </p:cBhvr>
                                      <p:tavLst>
                                        <p:tav tm="0">
                                          <p:val>
                                            <p:strVal val="#ppt_w+.3"/>
                                          </p:val>
                                        </p:tav>
                                        <p:tav tm="100000">
                                          <p:val>
                                            <p:strVal val="#ppt_w"/>
                                          </p:val>
                                        </p:tav>
                                      </p:tavLst>
                                    </p:anim>
                                    <p:anim calcmode="lin" valueType="num">
                                      <p:cBhvr>
                                        <p:cTn id="75" dur="1000" fill="hold"/>
                                        <p:tgtEl>
                                          <p:spTgt spid="10244">
                                            <p:txEl>
                                              <p:pRg st="9" end="9"/>
                                            </p:txEl>
                                          </p:spTgt>
                                        </p:tgtEl>
                                        <p:attrNameLst>
                                          <p:attrName>ppt_h</p:attrName>
                                        </p:attrNameLst>
                                      </p:cBhvr>
                                      <p:tavLst>
                                        <p:tav tm="0">
                                          <p:val>
                                            <p:strVal val="#ppt_h"/>
                                          </p:val>
                                        </p:tav>
                                        <p:tav tm="100000">
                                          <p:val>
                                            <p:strVal val="#ppt_h"/>
                                          </p:val>
                                        </p:tav>
                                      </p:tavLst>
                                    </p:anim>
                                    <p:animEffect transition="in" filter="fade">
                                      <p:cBhvr>
                                        <p:cTn id="76" dur="1000"/>
                                        <p:tgtEl>
                                          <p:spTgt spid="10244">
                                            <p:txEl>
                                              <p:pRg st="9" end="9"/>
                                            </p:txEl>
                                          </p:spTgt>
                                        </p:tgtEl>
                                      </p:cBhvr>
                                    </p:animEffect>
                                  </p:childTnLst>
                                </p:cTn>
                              </p:par>
                            </p:childTnLst>
                          </p:cTn>
                        </p:par>
                        <p:par>
                          <p:cTn id="77" fill="hold">
                            <p:stCondLst>
                              <p:cond delay="10000"/>
                            </p:stCondLst>
                            <p:childTnLst>
                              <p:par>
                                <p:cTn id="78" presetID="50" presetClass="entr" presetSubtype="0" decel="100000" fill="hold" nodeType="afterEffect">
                                  <p:stCondLst>
                                    <p:cond delay="0"/>
                                  </p:stCondLst>
                                  <p:childTnLst>
                                    <p:set>
                                      <p:cBhvr>
                                        <p:cTn id="79" dur="1" fill="hold">
                                          <p:stCondLst>
                                            <p:cond delay="0"/>
                                          </p:stCondLst>
                                        </p:cTn>
                                        <p:tgtEl>
                                          <p:spTgt spid="10244">
                                            <p:txEl>
                                              <p:pRg st="10" end="10"/>
                                            </p:txEl>
                                          </p:spTgt>
                                        </p:tgtEl>
                                        <p:attrNameLst>
                                          <p:attrName>style.visibility</p:attrName>
                                        </p:attrNameLst>
                                      </p:cBhvr>
                                      <p:to>
                                        <p:strVal val="visible"/>
                                      </p:to>
                                    </p:set>
                                    <p:anim calcmode="lin" valueType="num">
                                      <p:cBhvr>
                                        <p:cTn id="80" dur="1000" fill="hold"/>
                                        <p:tgtEl>
                                          <p:spTgt spid="10244">
                                            <p:txEl>
                                              <p:pRg st="10" end="10"/>
                                            </p:txEl>
                                          </p:spTgt>
                                        </p:tgtEl>
                                        <p:attrNameLst>
                                          <p:attrName>ppt_w</p:attrName>
                                        </p:attrNameLst>
                                      </p:cBhvr>
                                      <p:tavLst>
                                        <p:tav tm="0">
                                          <p:val>
                                            <p:strVal val="#ppt_w+.3"/>
                                          </p:val>
                                        </p:tav>
                                        <p:tav tm="100000">
                                          <p:val>
                                            <p:strVal val="#ppt_w"/>
                                          </p:val>
                                        </p:tav>
                                      </p:tavLst>
                                    </p:anim>
                                    <p:anim calcmode="lin" valueType="num">
                                      <p:cBhvr>
                                        <p:cTn id="81" dur="1000" fill="hold"/>
                                        <p:tgtEl>
                                          <p:spTgt spid="10244">
                                            <p:txEl>
                                              <p:pRg st="10" end="10"/>
                                            </p:txEl>
                                          </p:spTgt>
                                        </p:tgtEl>
                                        <p:attrNameLst>
                                          <p:attrName>ppt_h</p:attrName>
                                        </p:attrNameLst>
                                      </p:cBhvr>
                                      <p:tavLst>
                                        <p:tav tm="0">
                                          <p:val>
                                            <p:strVal val="#ppt_h"/>
                                          </p:val>
                                        </p:tav>
                                        <p:tav tm="100000">
                                          <p:val>
                                            <p:strVal val="#ppt_h"/>
                                          </p:val>
                                        </p:tav>
                                      </p:tavLst>
                                    </p:anim>
                                    <p:animEffect transition="in" filter="fade">
                                      <p:cBhvr>
                                        <p:cTn id="82" dur="1000"/>
                                        <p:tgtEl>
                                          <p:spTgt spid="10244">
                                            <p:txEl>
                                              <p:pRg st="10" end="10"/>
                                            </p:txEl>
                                          </p:spTgt>
                                        </p:tgtEl>
                                      </p:cBhvr>
                                    </p:animEffect>
                                  </p:childTnLst>
                                </p:cTn>
                              </p:par>
                            </p:childTnLst>
                          </p:cTn>
                        </p:par>
                        <p:par>
                          <p:cTn id="83" fill="hold">
                            <p:stCondLst>
                              <p:cond delay="11000"/>
                            </p:stCondLst>
                            <p:childTnLst>
                              <p:par>
                                <p:cTn id="84" presetID="50" presetClass="entr" presetSubtype="0" decel="100000" fill="hold" nodeType="afterEffect">
                                  <p:stCondLst>
                                    <p:cond delay="0"/>
                                  </p:stCondLst>
                                  <p:childTnLst>
                                    <p:set>
                                      <p:cBhvr>
                                        <p:cTn id="85" dur="1" fill="hold">
                                          <p:stCondLst>
                                            <p:cond delay="0"/>
                                          </p:stCondLst>
                                        </p:cTn>
                                        <p:tgtEl>
                                          <p:spTgt spid="10244">
                                            <p:txEl>
                                              <p:pRg st="11" end="11"/>
                                            </p:txEl>
                                          </p:spTgt>
                                        </p:tgtEl>
                                        <p:attrNameLst>
                                          <p:attrName>style.visibility</p:attrName>
                                        </p:attrNameLst>
                                      </p:cBhvr>
                                      <p:to>
                                        <p:strVal val="visible"/>
                                      </p:to>
                                    </p:set>
                                    <p:anim calcmode="lin" valueType="num">
                                      <p:cBhvr>
                                        <p:cTn id="86" dur="1000" fill="hold"/>
                                        <p:tgtEl>
                                          <p:spTgt spid="10244">
                                            <p:txEl>
                                              <p:pRg st="11" end="11"/>
                                            </p:txEl>
                                          </p:spTgt>
                                        </p:tgtEl>
                                        <p:attrNameLst>
                                          <p:attrName>ppt_w</p:attrName>
                                        </p:attrNameLst>
                                      </p:cBhvr>
                                      <p:tavLst>
                                        <p:tav tm="0">
                                          <p:val>
                                            <p:strVal val="#ppt_w+.3"/>
                                          </p:val>
                                        </p:tav>
                                        <p:tav tm="100000">
                                          <p:val>
                                            <p:strVal val="#ppt_w"/>
                                          </p:val>
                                        </p:tav>
                                      </p:tavLst>
                                    </p:anim>
                                    <p:anim calcmode="lin" valueType="num">
                                      <p:cBhvr>
                                        <p:cTn id="87" dur="1000" fill="hold"/>
                                        <p:tgtEl>
                                          <p:spTgt spid="10244">
                                            <p:txEl>
                                              <p:pRg st="11" end="11"/>
                                            </p:txEl>
                                          </p:spTgt>
                                        </p:tgtEl>
                                        <p:attrNameLst>
                                          <p:attrName>ppt_h</p:attrName>
                                        </p:attrNameLst>
                                      </p:cBhvr>
                                      <p:tavLst>
                                        <p:tav tm="0">
                                          <p:val>
                                            <p:strVal val="#ppt_h"/>
                                          </p:val>
                                        </p:tav>
                                        <p:tav tm="100000">
                                          <p:val>
                                            <p:strVal val="#ppt_h"/>
                                          </p:val>
                                        </p:tav>
                                      </p:tavLst>
                                    </p:anim>
                                    <p:animEffect transition="in" filter="fade">
                                      <p:cBhvr>
                                        <p:cTn id="88" dur="1000"/>
                                        <p:tgtEl>
                                          <p:spTgt spid="1024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Text Box 3"/>
          <p:cNvSpPr txBox="1">
            <a:spLocks noChangeArrowheads="1"/>
          </p:cNvSpPr>
          <p:nvPr/>
        </p:nvSpPr>
        <p:spPr bwMode="auto">
          <a:xfrm>
            <a:off x="1219200" y="2057400"/>
            <a:ext cx="4114800" cy="892548"/>
          </a:xfrm>
          <a:prstGeom prst="rect">
            <a:avLst/>
          </a:prstGeom>
          <a:noFill/>
          <a:ln w="9525">
            <a:noFill/>
            <a:miter lim="800000"/>
            <a:headEnd/>
            <a:tailEnd/>
          </a:ln>
        </p:spPr>
        <p:txBody>
          <a:bodyPr lIns="91435" tIns="45718" rIns="91435" bIns="45718">
            <a:spAutoFit/>
          </a:bodyPr>
          <a:lstStyle/>
          <a:p>
            <a:pPr algn="ctr">
              <a:spcBef>
                <a:spcPct val="50000"/>
              </a:spcBef>
            </a:pPr>
            <a:r>
              <a:rPr lang="en-US" sz="2600" b="1" dirty="0">
                <a:latin typeface="+mn-lt"/>
              </a:rPr>
              <a:t>Too High or Too Low may be an indication of a problem!</a:t>
            </a:r>
          </a:p>
        </p:txBody>
      </p:sp>
      <p:sp>
        <p:nvSpPr>
          <p:cNvPr id="93188" name="Text Box 4"/>
          <p:cNvSpPr txBox="1">
            <a:spLocks noChangeArrowheads="1"/>
          </p:cNvSpPr>
          <p:nvPr/>
        </p:nvSpPr>
        <p:spPr bwMode="auto">
          <a:xfrm>
            <a:off x="762000" y="3429000"/>
            <a:ext cx="5029200" cy="892548"/>
          </a:xfrm>
          <a:prstGeom prst="rect">
            <a:avLst/>
          </a:prstGeom>
          <a:noFill/>
          <a:ln w="9525">
            <a:noFill/>
            <a:miter lim="800000"/>
            <a:headEnd/>
            <a:tailEnd/>
          </a:ln>
        </p:spPr>
        <p:txBody>
          <a:bodyPr wrap="square" lIns="91435" tIns="45718" rIns="91435" bIns="45718">
            <a:spAutoFit/>
          </a:bodyPr>
          <a:lstStyle/>
          <a:p>
            <a:pPr algn="ctr">
              <a:spcBef>
                <a:spcPct val="50000"/>
              </a:spcBef>
            </a:pPr>
            <a:r>
              <a:rPr lang="en-US" sz="2600" b="1" dirty="0">
                <a:latin typeface="+mn-lt"/>
              </a:rPr>
              <a:t>Be able to justify why you operate </a:t>
            </a:r>
            <a:r>
              <a:rPr lang="en-US" sz="2600" b="1" dirty="0" smtClean="0">
                <a:latin typeface="+mn-lt"/>
              </a:rPr>
              <a:t>outside </a:t>
            </a:r>
            <a:r>
              <a:rPr lang="en-US" sz="2600" b="1" dirty="0">
                <a:latin typeface="+mn-lt"/>
              </a:rPr>
              <a:t>the industry norms.</a:t>
            </a:r>
          </a:p>
        </p:txBody>
      </p:sp>
      <p:pic>
        <p:nvPicPr>
          <p:cNvPr id="93189" name="Picture 5" descr="MPj0411803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72200" y="1981200"/>
            <a:ext cx="1912938" cy="27432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3190" name="Text Box 6"/>
          <p:cNvSpPr txBox="1">
            <a:spLocks noChangeArrowheads="1"/>
          </p:cNvSpPr>
          <p:nvPr/>
        </p:nvSpPr>
        <p:spPr bwMode="auto">
          <a:xfrm>
            <a:off x="381000" y="586774"/>
            <a:ext cx="8382000" cy="784826"/>
          </a:xfrm>
          <a:prstGeom prst="rect">
            <a:avLst/>
          </a:prstGeom>
          <a:noFill/>
          <a:ln w="9525">
            <a:noFill/>
            <a:miter lim="800000"/>
            <a:headEnd/>
            <a:tailEnd/>
          </a:ln>
        </p:spPr>
        <p:txBody>
          <a:bodyPr wrap="square" lIns="91435" tIns="45718" rIns="91435" bIns="45718">
            <a:spAutoFit/>
          </a:bodyPr>
          <a:lstStyle/>
          <a:p>
            <a:pPr algn="ctr"/>
            <a:r>
              <a:rPr lang="en-US" sz="4500" b="1" dirty="0">
                <a:latin typeface="+mn-lt"/>
              </a:rPr>
              <a:t>Business </a:t>
            </a:r>
            <a:r>
              <a:rPr lang="en-US" sz="4500" b="1" dirty="0" smtClean="0">
                <a:latin typeface="+mn-lt"/>
              </a:rPr>
              <a:t>by the </a:t>
            </a:r>
            <a:r>
              <a:rPr lang="en-US" sz="4500" b="1" dirty="0">
                <a:latin typeface="+mn-lt"/>
              </a:rPr>
              <a:t>Numbers</a:t>
            </a:r>
          </a:p>
        </p:txBody>
      </p:sp>
    </p:spTree>
    <p:extLst>
      <p:ext uri="{BB962C8B-B14F-4D97-AF65-F5344CB8AC3E}">
        <p14:creationId xmlns:p14="http://schemas.microsoft.com/office/powerpoint/2010/main" val="140050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93190"/>
                                        </p:tgtEl>
                                        <p:attrNameLst>
                                          <p:attrName>style.visibility</p:attrName>
                                        </p:attrNameLst>
                                      </p:cBhvr>
                                      <p:to>
                                        <p:strVal val="visible"/>
                                      </p:to>
                                    </p:set>
                                    <p:anim calcmode="lin" valueType="num">
                                      <p:cBhvr>
                                        <p:cTn id="7" dur="1000" fill="hold"/>
                                        <p:tgtEl>
                                          <p:spTgt spid="93190"/>
                                        </p:tgtEl>
                                        <p:attrNameLst>
                                          <p:attrName>ppt_w</p:attrName>
                                        </p:attrNameLst>
                                      </p:cBhvr>
                                      <p:tavLst>
                                        <p:tav tm="0">
                                          <p:val>
                                            <p:strVal val="#ppt_w+.3"/>
                                          </p:val>
                                        </p:tav>
                                        <p:tav tm="100000">
                                          <p:val>
                                            <p:strVal val="#ppt_w"/>
                                          </p:val>
                                        </p:tav>
                                      </p:tavLst>
                                    </p:anim>
                                    <p:anim calcmode="lin" valueType="num">
                                      <p:cBhvr>
                                        <p:cTn id="8" dur="1000" fill="hold"/>
                                        <p:tgtEl>
                                          <p:spTgt spid="93190"/>
                                        </p:tgtEl>
                                        <p:attrNameLst>
                                          <p:attrName>ppt_h</p:attrName>
                                        </p:attrNameLst>
                                      </p:cBhvr>
                                      <p:tavLst>
                                        <p:tav tm="0">
                                          <p:val>
                                            <p:strVal val="#ppt_h"/>
                                          </p:val>
                                        </p:tav>
                                        <p:tav tm="100000">
                                          <p:val>
                                            <p:strVal val="#ppt_h"/>
                                          </p:val>
                                        </p:tav>
                                      </p:tavLst>
                                    </p:anim>
                                    <p:animEffect transition="in" filter="fade">
                                      <p:cBhvr>
                                        <p:cTn id="9" dur="1000"/>
                                        <p:tgtEl>
                                          <p:spTgt spid="93190"/>
                                        </p:tgtEl>
                                      </p:cBhvr>
                                    </p:animEffect>
                                  </p:childTnLst>
                                </p:cTn>
                              </p:par>
                            </p:childTnLst>
                          </p:cTn>
                        </p:par>
                        <p:par>
                          <p:cTn id="10" fill="hold">
                            <p:stCondLst>
                              <p:cond delay="1000"/>
                            </p:stCondLst>
                            <p:childTnLst>
                              <p:par>
                                <p:cTn id="11" presetID="53" presetClass="entr" presetSubtype="0" fill="hold" nodeType="afterEffect">
                                  <p:stCondLst>
                                    <p:cond delay="0"/>
                                  </p:stCondLst>
                                  <p:childTnLst>
                                    <p:set>
                                      <p:cBhvr>
                                        <p:cTn id="12" dur="1" fill="hold">
                                          <p:stCondLst>
                                            <p:cond delay="0"/>
                                          </p:stCondLst>
                                        </p:cTn>
                                        <p:tgtEl>
                                          <p:spTgt spid="93189"/>
                                        </p:tgtEl>
                                        <p:attrNameLst>
                                          <p:attrName>style.visibility</p:attrName>
                                        </p:attrNameLst>
                                      </p:cBhvr>
                                      <p:to>
                                        <p:strVal val="visible"/>
                                      </p:to>
                                    </p:set>
                                    <p:anim calcmode="lin" valueType="num">
                                      <p:cBhvr>
                                        <p:cTn id="13" dur="2000" fill="hold"/>
                                        <p:tgtEl>
                                          <p:spTgt spid="93189"/>
                                        </p:tgtEl>
                                        <p:attrNameLst>
                                          <p:attrName>ppt_w</p:attrName>
                                        </p:attrNameLst>
                                      </p:cBhvr>
                                      <p:tavLst>
                                        <p:tav tm="0">
                                          <p:val>
                                            <p:fltVal val="0"/>
                                          </p:val>
                                        </p:tav>
                                        <p:tav tm="100000">
                                          <p:val>
                                            <p:strVal val="#ppt_w"/>
                                          </p:val>
                                        </p:tav>
                                      </p:tavLst>
                                    </p:anim>
                                    <p:anim calcmode="lin" valueType="num">
                                      <p:cBhvr>
                                        <p:cTn id="14" dur="2000" fill="hold"/>
                                        <p:tgtEl>
                                          <p:spTgt spid="93189"/>
                                        </p:tgtEl>
                                        <p:attrNameLst>
                                          <p:attrName>ppt_h</p:attrName>
                                        </p:attrNameLst>
                                      </p:cBhvr>
                                      <p:tavLst>
                                        <p:tav tm="0">
                                          <p:val>
                                            <p:fltVal val="0"/>
                                          </p:val>
                                        </p:tav>
                                        <p:tav tm="100000">
                                          <p:val>
                                            <p:strVal val="#ppt_h"/>
                                          </p:val>
                                        </p:tav>
                                      </p:tavLst>
                                    </p:anim>
                                    <p:animEffect transition="in" filter="fade">
                                      <p:cBhvr>
                                        <p:cTn id="15" dur="2000"/>
                                        <p:tgtEl>
                                          <p:spTgt spid="93189"/>
                                        </p:tgtEl>
                                      </p:cBhvr>
                                    </p:animEffect>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grpId="0" nodeType="clickEffect">
                                  <p:stCondLst>
                                    <p:cond delay="0"/>
                                  </p:stCondLst>
                                  <p:childTnLst>
                                    <p:set>
                                      <p:cBhvr>
                                        <p:cTn id="19" dur="1" fill="hold">
                                          <p:stCondLst>
                                            <p:cond delay="0"/>
                                          </p:stCondLst>
                                        </p:cTn>
                                        <p:tgtEl>
                                          <p:spTgt spid="93187"/>
                                        </p:tgtEl>
                                        <p:attrNameLst>
                                          <p:attrName>style.visibility</p:attrName>
                                        </p:attrNameLst>
                                      </p:cBhvr>
                                      <p:to>
                                        <p:strVal val="visible"/>
                                      </p:to>
                                    </p:set>
                                    <p:anim calcmode="lin" valueType="num">
                                      <p:cBhvr>
                                        <p:cTn id="20" dur="1000" fill="hold"/>
                                        <p:tgtEl>
                                          <p:spTgt spid="93187"/>
                                        </p:tgtEl>
                                        <p:attrNameLst>
                                          <p:attrName>ppt_w</p:attrName>
                                        </p:attrNameLst>
                                      </p:cBhvr>
                                      <p:tavLst>
                                        <p:tav tm="0">
                                          <p:val>
                                            <p:strVal val="#ppt_w+.3"/>
                                          </p:val>
                                        </p:tav>
                                        <p:tav tm="100000">
                                          <p:val>
                                            <p:strVal val="#ppt_w"/>
                                          </p:val>
                                        </p:tav>
                                      </p:tavLst>
                                    </p:anim>
                                    <p:anim calcmode="lin" valueType="num">
                                      <p:cBhvr>
                                        <p:cTn id="21" dur="1000" fill="hold"/>
                                        <p:tgtEl>
                                          <p:spTgt spid="93187"/>
                                        </p:tgtEl>
                                        <p:attrNameLst>
                                          <p:attrName>ppt_h</p:attrName>
                                        </p:attrNameLst>
                                      </p:cBhvr>
                                      <p:tavLst>
                                        <p:tav tm="0">
                                          <p:val>
                                            <p:strVal val="#ppt_h"/>
                                          </p:val>
                                        </p:tav>
                                        <p:tav tm="100000">
                                          <p:val>
                                            <p:strVal val="#ppt_h"/>
                                          </p:val>
                                        </p:tav>
                                      </p:tavLst>
                                    </p:anim>
                                    <p:animEffect transition="in" filter="fade">
                                      <p:cBhvr>
                                        <p:cTn id="22" dur="1000"/>
                                        <p:tgtEl>
                                          <p:spTgt spid="93187"/>
                                        </p:tgtEl>
                                      </p:cBhvr>
                                    </p:animEffect>
                                  </p:childTnLst>
                                </p:cTn>
                              </p:par>
                            </p:childTnLst>
                          </p:cTn>
                        </p:par>
                        <p:par>
                          <p:cTn id="23" fill="hold">
                            <p:stCondLst>
                              <p:cond delay="1000"/>
                            </p:stCondLst>
                            <p:childTnLst>
                              <p:par>
                                <p:cTn id="24" presetID="50" presetClass="entr" presetSubtype="0" decel="100000" fill="hold" grpId="0" nodeType="afterEffect">
                                  <p:stCondLst>
                                    <p:cond delay="0"/>
                                  </p:stCondLst>
                                  <p:childTnLst>
                                    <p:set>
                                      <p:cBhvr>
                                        <p:cTn id="25" dur="1" fill="hold">
                                          <p:stCondLst>
                                            <p:cond delay="0"/>
                                          </p:stCondLst>
                                        </p:cTn>
                                        <p:tgtEl>
                                          <p:spTgt spid="93188"/>
                                        </p:tgtEl>
                                        <p:attrNameLst>
                                          <p:attrName>style.visibility</p:attrName>
                                        </p:attrNameLst>
                                      </p:cBhvr>
                                      <p:to>
                                        <p:strVal val="visible"/>
                                      </p:to>
                                    </p:set>
                                    <p:anim calcmode="lin" valueType="num">
                                      <p:cBhvr>
                                        <p:cTn id="26" dur="1000" fill="hold"/>
                                        <p:tgtEl>
                                          <p:spTgt spid="93188"/>
                                        </p:tgtEl>
                                        <p:attrNameLst>
                                          <p:attrName>ppt_w</p:attrName>
                                        </p:attrNameLst>
                                      </p:cBhvr>
                                      <p:tavLst>
                                        <p:tav tm="0">
                                          <p:val>
                                            <p:strVal val="#ppt_w+.3"/>
                                          </p:val>
                                        </p:tav>
                                        <p:tav tm="100000">
                                          <p:val>
                                            <p:strVal val="#ppt_w"/>
                                          </p:val>
                                        </p:tav>
                                      </p:tavLst>
                                    </p:anim>
                                    <p:anim calcmode="lin" valueType="num">
                                      <p:cBhvr>
                                        <p:cTn id="27" dur="1000" fill="hold"/>
                                        <p:tgtEl>
                                          <p:spTgt spid="93188"/>
                                        </p:tgtEl>
                                        <p:attrNameLst>
                                          <p:attrName>ppt_h</p:attrName>
                                        </p:attrNameLst>
                                      </p:cBhvr>
                                      <p:tavLst>
                                        <p:tav tm="0">
                                          <p:val>
                                            <p:strVal val="#ppt_h"/>
                                          </p:val>
                                        </p:tav>
                                        <p:tav tm="100000">
                                          <p:val>
                                            <p:strVal val="#ppt_h"/>
                                          </p:val>
                                        </p:tav>
                                      </p:tavLst>
                                    </p:anim>
                                    <p:animEffect transition="in" filter="fade">
                                      <p:cBhvr>
                                        <p:cTn id="28" dur="1000"/>
                                        <p:tgtEl>
                                          <p:spTgt spid="93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p:bldP spid="93188" grpId="0"/>
      <p:bldP spid="93190"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 Box 3"/>
          <p:cNvSpPr txBox="1">
            <a:spLocks noChangeArrowheads="1"/>
          </p:cNvSpPr>
          <p:nvPr/>
        </p:nvSpPr>
        <p:spPr bwMode="auto">
          <a:xfrm>
            <a:off x="381000" y="533400"/>
            <a:ext cx="5486400" cy="784826"/>
          </a:xfrm>
          <a:prstGeom prst="rect">
            <a:avLst/>
          </a:prstGeom>
          <a:noFill/>
          <a:ln w="9525">
            <a:noFill/>
            <a:miter lim="800000"/>
            <a:headEnd/>
            <a:tailEnd/>
          </a:ln>
        </p:spPr>
        <p:txBody>
          <a:bodyPr wrap="square" lIns="91435" tIns="45718" rIns="91435" bIns="45718">
            <a:spAutoFit/>
          </a:bodyPr>
          <a:lstStyle/>
          <a:p>
            <a:pPr algn="ctr"/>
            <a:r>
              <a:rPr lang="en-US" sz="4500" b="1" dirty="0" smtClean="0">
                <a:latin typeface="+mn-lt"/>
              </a:rPr>
              <a:t>Lab Fees</a:t>
            </a:r>
            <a:endParaRPr lang="en-US" sz="4500" b="1" dirty="0">
              <a:latin typeface="+mn-lt"/>
            </a:endParaRPr>
          </a:p>
        </p:txBody>
      </p:sp>
      <p:sp>
        <p:nvSpPr>
          <p:cNvPr id="12292" name="Text Box 4"/>
          <p:cNvSpPr txBox="1">
            <a:spLocks noChangeArrowheads="1"/>
          </p:cNvSpPr>
          <p:nvPr/>
        </p:nvSpPr>
        <p:spPr bwMode="auto">
          <a:xfrm>
            <a:off x="533400" y="1752600"/>
            <a:ext cx="8229600" cy="3785648"/>
          </a:xfrm>
          <a:prstGeom prst="rect">
            <a:avLst/>
          </a:prstGeom>
          <a:noFill/>
          <a:ln w="9525">
            <a:noFill/>
            <a:miter lim="800000"/>
            <a:headEnd/>
            <a:tailEnd/>
          </a:ln>
        </p:spPr>
        <p:txBody>
          <a:bodyPr lIns="91435" tIns="45718" rIns="91435" bIns="45718">
            <a:spAutoFit/>
          </a:bodyPr>
          <a:lstStyle/>
          <a:p>
            <a:pPr>
              <a:spcBef>
                <a:spcPct val="50000"/>
              </a:spcBef>
            </a:pPr>
            <a:r>
              <a:rPr lang="en-US" sz="2000" dirty="0">
                <a:latin typeface="+mn-lt"/>
              </a:rPr>
              <a:t>Total </a:t>
            </a:r>
            <a:r>
              <a:rPr lang="en-US" sz="2000" dirty="0" smtClean="0">
                <a:latin typeface="+mn-lt"/>
              </a:rPr>
              <a:t>Income:</a:t>
            </a:r>
            <a:r>
              <a:rPr lang="en-US" sz="2000" dirty="0">
                <a:latin typeface="+mn-lt"/>
              </a:rPr>
              <a:t>		$788,008.90</a:t>
            </a:r>
          </a:p>
          <a:p>
            <a:pPr>
              <a:spcBef>
                <a:spcPct val="50000"/>
              </a:spcBef>
            </a:pPr>
            <a:r>
              <a:rPr lang="en-US" sz="2000" dirty="0">
                <a:latin typeface="+mn-lt"/>
              </a:rPr>
              <a:t>Laboratory </a:t>
            </a:r>
            <a:r>
              <a:rPr lang="en-US" sz="2000" dirty="0" smtClean="0">
                <a:latin typeface="+mn-lt"/>
              </a:rPr>
              <a:t>Fees:               	$</a:t>
            </a:r>
            <a:r>
              <a:rPr lang="en-US" sz="2000" dirty="0">
                <a:latin typeface="+mn-lt"/>
              </a:rPr>
              <a:t>96,966.55</a:t>
            </a:r>
          </a:p>
          <a:p>
            <a:pPr>
              <a:spcBef>
                <a:spcPct val="50000"/>
              </a:spcBef>
            </a:pPr>
            <a:r>
              <a:rPr lang="en-US" sz="2000" dirty="0">
                <a:latin typeface="+mn-lt"/>
              </a:rPr>
              <a:t>	$</a:t>
            </a:r>
            <a:r>
              <a:rPr lang="en-US" sz="2000" dirty="0" smtClean="0">
                <a:latin typeface="+mn-lt"/>
              </a:rPr>
              <a:t>96,966.55 / $</a:t>
            </a:r>
            <a:r>
              <a:rPr lang="en-US" sz="2000" dirty="0">
                <a:latin typeface="+mn-lt"/>
              </a:rPr>
              <a:t>788,008.90 </a:t>
            </a:r>
            <a:r>
              <a:rPr lang="en-US" sz="2000" dirty="0" smtClean="0">
                <a:latin typeface="+mn-lt"/>
              </a:rPr>
              <a:t>= .</a:t>
            </a:r>
            <a:r>
              <a:rPr lang="en-US" sz="2000" dirty="0">
                <a:latin typeface="+mn-lt"/>
              </a:rPr>
              <a:t>123 or 12.3%   </a:t>
            </a:r>
          </a:p>
          <a:p>
            <a:pPr>
              <a:spcBef>
                <a:spcPct val="50000"/>
              </a:spcBef>
            </a:pPr>
            <a:r>
              <a:rPr lang="en-US" sz="2000" dirty="0">
                <a:latin typeface="+mn-lt"/>
              </a:rPr>
              <a:t>	Industry </a:t>
            </a:r>
            <a:r>
              <a:rPr lang="en-US" sz="2000" dirty="0" smtClean="0">
                <a:latin typeface="+mn-lt"/>
              </a:rPr>
              <a:t>Norm: 4–10</a:t>
            </a:r>
            <a:r>
              <a:rPr lang="en-US" sz="2000" dirty="0">
                <a:latin typeface="+mn-lt"/>
              </a:rPr>
              <a:t>%</a:t>
            </a:r>
          </a:p>
          <a:p>
            <a:pPr>
              <a:spcBef>
                <a:spcPct val="50000"/>
              </a:spcBef>
            </a:pPr>
            <a:endParaRPr lang="en-US" sz="1000" dirty="0">
              <a:latin typeface="+mn-lt"/>
            </a:endParaRPr>
          </a:p>
          <a:p>
            <a:pPr>
              <a:spcBef>
                <a:spcPts val="600"/>
              </a:spcBef>
            </a:pPr>
            <a:r>
              <a:rPr lang="en-US" sz="2000" dirty="0">
                <a:latin typeface="+mn-lt"/>
              </a:rPr>
              <a:t>Considerations:</a:t>
            </a:r>
          </a:p>
          <a:p>
            <a:pPr>
              <a:spcBef>
                <a:spcPct val="50000"/>
              </a:spcBef>
              <a:buFont typeface="Arial" pitchFamily="34" charset="0"/>
              <a:buChar char="•"/>
            </a:pPr>
            <a:r>
              <a:rPr lang="en-US" sz="2000" dirty="0">
                <a:latin typeface="+mn-lt"/>
              </a:rPr>
              <a:t> </a:t>
            </a:r>
            <a:r>
              <a:rPr lang="en-US" sz="2000" dirty="0" smtClean="0">
                <a:latin typeface="+mn-lt"/>
              </a:rPr>
              <a:t>Lab </a:t>
            </a:r>
            <a:r>
              <a:rPr lang="en-US" sz="2000" dirty="0">
                <a:latin typeface="+mn-lt"/>
              </a:rPr>
              <a:t>fees are too </a:t>
            </a:r>
            <a:r>
              <a:rPr lang="en-US" sz="2000" dirty="0" smtClean="0">
                <a:latin typeface="+mn-lt"/>
              </a:rPr>
              <a:t>high; </a:t>
            </a:r>
            <a:r>
              <a:rPr lang="en-US" sz="2000" dirty="0">
                <a:latin typeface="+mn-lt"/>
              </a:rPr>
              <a:t>check around with other </a:t>
            </a:r>
            <a:r>
              <a:rPr lang="en-US" sz="2000" dirty="0" smtClean="0">
                <a:latin typeface="+mn-lt"/>
              </a:rPr>
              <a:t>labs</a:t>
            </a:r>
          </a:p>
          <a:p>
            <a:pPr>
              <a:spcBef>
                <a:spcPct val="50000"/>
              </a:spcBef>
              <a:buFont typeface="Arial" pitchFamily="34" charset="0"/>
              <a:buChar char="•"/>
            </a:pPr>
            <a:r>
              <a:rPr lang="en-US" sz="2000" dirty="0" smtClean="0">
                <a:latin typeface="+mn-lt"/>
              </a:rPr>
              <a:t>Procedures </a:t>
            </a:r>
            <a:r>
              <a:rPr lang="en-US" sz="2000" dirty="0">
                <a:latin typeface="+mn-lt"/>
              </a:rPr>
              <a:t>requiring lab are priced </a:t>
            </a:r>
            <a:r>
              <a:rPr lang="en-US" sz="2000" dirty="0" smtClean="0">
                <a:latin typeface="+mn-lt"/>
              </a:rPr>
              <a:t>too low; raise fees</a:t>
            </a:r>
          </a:p>
          <a:p>
            <a:pPr>
              <a:spcBef>
                <a:spcPct val="50000"/>
              </a:spcBef>
              <a:buFont typeface="Arial" pitchFamily="34" charset="0"/>
              <a:buChar char="•"/>
            </a:pPr>
            <a:r>
              <a:rPr lang="en-US" sz="2000" dirty="0" smtClean="0">
                <a:latin typeface="+mn-lt"/>
              </a:rPr>
              <a:t>Very </a:t>
            </a:r>
            <a:r>
              <a:rPr lang="en-US" sz="2000" dirty="0">
                <a:latin typeface="+mn-lt"/>
              </a:rPr>
              <a:t>high portion of practice designated to Crown/Bridge/Dentures</a:t>
            </a:r>
          </a:p>
        </p:txBody>
      </p:sp>
      <p:pic>
        <p:nvPicPr>
          <p:cNvPr id="12293" name="Picture 5" descr="MCj0238286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67400" y="533400"/>
            <a:ext cx="2671763" cy="19939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0941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12291"/>
                                        </p:tgtEl>
                                        <p:attrNameLst>
                                          <p:attrName>style.visibility</p:attrName>
                                        </p:attrNameLst>
                                      </p:cBhvr>
                                      <p:to>
                                        <p:strVal val="visible"/>
                                      </p:to>
                                    </p:set>
                                    <p:anim calcmode="lin" valueType="num">
                                      <p:cBhvr>
                                        <p:cTn id="7" dur="1000" fill="hold"/>
                                        <p:tgtEl>
                                          <p:spTgt spid="12291"/>
                                        </p:tgtEl>
                                        <p:attrNameLst>
                                          <p:attrName>ppt_w</p:attrName>
                                        </p:attrNameLst>
                                      </p:cBhvr>
                                      <p:tavLst>
                                        <p:tav tm="0">
                                          <p:val>
                                            <p:strVal val="#ppt_w+.3"/>
                                          </p:val>
                                        </p:tav>
                                        <p:tav tm="100000">
                                          <p:val>
                                            <p:strVal val="#ppt_w"/>
                                          </p:val>
                                        </p:tav>
                                      </p:tavLst>
                                    </p:anim>
                                    <p:anim calcmode="lin" valueType="num">
                                      <p:cBhvr>
                                        <p:cTn id="8" dur="1000" fill="hold"/>
                                        <p:tgtEl>
                                          <p:spTgt spid="12291"/>
                                        </p:tgtEl>
                                        <p:attrNameLst>
                                          <p:attrName>ppt_h</p:attrName>
                                        </p:attrNameLst>
                                      </p:cBhvr>
                                      <p:tavLst>
                                        <p:tav tm="0">
                                          <p:val>
                                            <p:strVal val="#ppt_h"/>
                                          </p:val>
                                        </p:tav>
                                        <p:tav tm="100000">
                                          <p:val>
                                            <p:strVal val="#ppt_h"/>
                                          </p:val>
                                        </p:tav>
                                      </p:tavLst>
                                    </p:anim>
                                    <p:animEffect transition="in" filter="fade">
                                      <p:cBhvr>
                                        <p:cTn id="9" dur="1000"/>
                                        <p:tgtEl>
                                          <p:spTgt spid="12291"/>
                                        </p:tgtEl>
                                      </p:cBhvr>
                                    </p:animEffect>
                                  </p:childTnLst>
                                </p:cTn>
                              </p:par>
                            </p:childTnLst>
                          </p:cTn>
                        </p:par>
                        <p:par>
                          <p:cTn id="10" fill="hold">
                            <p:stCondLst>
                              <p:cond delay="1000"/>
                            </p:stCondLst>
                            <p:childTnLst>
                              <p:par>
                                <p:cTn id="11" presetID="53" presetClass="entr" presetSubtype="0" fill="hold" nodeType="afterEffect">
                                  <p:stCondLst>
                                    <p:cond delay="0"/>
                                  </p:stCondLst>
                                  <p:childTnLst>
                                    <p:set>
                                      <p:cBhvr>
                                        <p:cTn id="12" dur="1" fill="hold">
                                          <p:stCondLst>
                                            <p:cond delay="0"/>
                                          </p:stCondLst>
                                        </p:cTn>
                                        <p:tgtEl>
                                          <p:spTgt spid="12293"/>
                                        </p:tgtEl>
                                        <p:attrNameLst>
                                          <p:attrName>style.visibility</p:attrName>
                                        </p:attrNameLst>
                                      </p:cBhvr>
                                      <p:to>
                                        <p:strVal val="visible"/>
                                      </p:to>
                                    </p:set>
                                    <p:anim calcmode="lin" valueType="num">
                                      <p:cBhvr>
                                        <p:cTn id="13" dur="2000" fill="hold"/>
                                        <p:tgtEl>
                                          <p:spTgt spid="12293"/>
                                        </p:tgtEl>
                                        <p:attrNameLst>
                                          <p:attrName>ppt_w</p:attrName>
                                        </p:attrNameLst>
                                      </p:cBhvr>
                                      <p:tavLst>
                                        <p:tav tm="0">
                                          <p:val>
                                            <p:fltVal val="0"/>
                                          </p:val>
                                        </p:tav>
                                        <p:tav tm="100000">
                                          <p:val>
                                            <p:strVal val="#ppt_w"/>
                                          </p:val>
                                        </p:tav>
                                      </p:tavLst>
                                    </p:anim>
                                    <p:anim calcmode="lin" valueType="num">
                                      <p:cBhvr>
                                        <p:cTn id="14" dur="2000" fill="hold"/>
                                        <p:tgtEl>
                                          <p:spTgt spid="12293"/>
                                        </p:tgtEl>
                                        <p:attrNameLst>
                                          <p:attrName>ppt_h</p:attrName>
                                        </p:attrNameLst>
                                      </p:cBhvr>
                                      <p:tavLst>
                                        <p:tav tm="0">
                                          <p:val>
                                            <p:fltVal val="0"/>
                                          </p:val>
                                        </p:tav>
                                        <p:tav tm="100000">
                                          <p:val>
                                            <p:strVal val="#ppt_h"/>
                                          </p:val>
                                        </p:tav>
                                      </p:tavLst>
                                    </p:anim>
                                    <p:animEffect transition="in" filter="fade">
                                      <p:cBhvr>
                                        <p:cTn id="15" dur="2000"/>
                                        <p:tgtEl>
                                          <p:spTgt spid="12293"/>
                                        </p:tgtEl>
                                      </p:cBhvr>
                                    </p:animEffect>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12292">
                                            <p:txEl>
                                              <p:pRg st="0" end="0"/>
                                            </p:txEl>
                                          </p:spTgt>
                                        </p:tgtEl>
                                        <p:attrNameLst>
                                          <p:attrName>style.visibility</p:attrName>
                                        </p:attrNameLst>
                                      </p:cBhvr>
                                      <p:to>
                                        <p:strVal val="visible"/>
                                      </p:to>
                                    </p:set>
                                    <p:anim calcmode="lin" valueType="num">
                                      <p:cBhvr>
                                        <p:cTn id="20" dur="1000" fill="hold"/>
                                        <p:tgtEl>
                                          <p:spTgt spid="12292">
                                            <p:txEl>
                                              <p:pRg st="0" end="0"/>
                                            </p:txEl>
                                          </p:spTgt>
                                        </p:tgtEl>
                                        <p:attrNameLst>
                                          <p:attrName>ppt_w</p:attrName>
                                        </p:attrNameLst>
                                      </p:cBhvr>
                                      <p:tavLst>
                                        <p:tav tm="0">
                                          <p:val>
                                            <p:strVal val="#ppt_w+.3"/>
                                          </p:val>
                                        </p:tav>
                                        <p:tav tm="100000">
                                          <p:val>
                                            <p:strVal val="#ppt_w"/>
                                          </p:val>
                                        </p:tav>
                                      </p:tavLst>
                                    </p:anim>
                                    <p:anim calcmode="lin" valueType="num">
                                      <p:cBhvr>
                                        <p:cTn id="21" dur="1000" fill="hold"/>
                                        <p:tgtEl>
                                          <p:spTgt spid="12292">
                                            <p:txEl>
                                              <p:pRg st="0" end="0"/>
                                            </p:txEl>
                                          </p:spTgt>
                                        </p:tgtEl>
                                        <p:attrNameLst>
                                          <p:attrName>ppt_h</p:attrName>
                                        </p:attrNameLst>
                                      </p:cBhvr>
                                      <p:tavLst>
                                        <p:tav tm="0">
                                          <p:val>
                                            <p:strVal val="#ppt_h"/>
                                          </p:val>
                                        </p:tav>
                                        <p:tav tm="100000">
                                          <p:val>
                                            <p:strVal val="#ppt_h"/>
                                          </p:val>
                                        </p:tav>
                                      </p:tavLst>
                                    </p:anim>
                                    <p:animEffect transition="in" filter="fade">
                                      <p:cBhvr>
                                        <p:cTn id="22" dur="1000"/>
                                        <p:tgtEl>
                                          <p:spTgt spid="12292">
                                            <p:txEl>
                                              <p:pRg st="0" end="0"/>
                                            </p:txEl>
                                          </p:spTgt>
                                        </p:tgtEl>
                                      </p:cBhvr>
                                    </p:animEffect>
                                  </p:childTnLst>
                                </p:cTn>
                              </p:par>
                            </p:childTnLst>
                          </p:cTn>
                        </p:par>
                        <p:par>
                          <p:cTn id="23" fill="hold">
                            <p:stCondLst>
                              <p:cond delay="1000"/>
                            </p:stCondLst>
                            <p:childTnLst>
                              <p:par>
                                <p:cTn id="24" presetID="50" presetClass="entr" presetSubtype="0" decel="100000" fill="hold" nodeType="afterEffect">
                                  <p:stCondLst>
                                    <p:cond delay="0"/>
                                  </p:stCondLst>
                                  <p:childTnLst>
                                    <p:set>
                                      <p:cBhvr>
                                        <p:cTn id="25" dur="1" fill="hold">
                                          <p:stCondLst>
                                            <p:cond delay="0"/>
                                          </p:stCondLst>
                                        </p:cTn>
                                        <p:tgtEl>
                                          <p:spTgt spid="12292">
                                            <p:txEl>
                                              <p:pRg st="1" end="1"/>
                                            </p:txEl>
                                          </p:spTgt>
                                        </p:tgtEl>
                                        <p:attrNameLst>
                                          <p:attrName>style.visibility</p:attrName>
                                        </p:attrNameLst>
                                      </p:cBhvr>
                                      <p:to>
                                        <p:strVal val="visible"/>
                                      </p:to>
                                    </p:set>
                                    <p:anim calcmode="lin" valueType="num">
                                      <p:cBhvr>
                                        <p:cTn id="26" dur="1000" fill="hold"/>
                                        <p:tgtEl>
                                          <p:spTgt spid="12292">
                                            <p:txEl>
                                              <p:pRg st="1" end="1"/>
                                            </p:txEl>
                                          </p:spTgt>
                                        </p:tgtEl>
                                        <p:attrNameLst>
                                          <p:attrName>ppt_w</p:attrName>
                                        </p:attrNameLst>
                                      </p:cBhvr>
                                      <p:tavLst>
                                        <p:tav tm="0">
                                          <p:val>
                                            <p:strVal val="#ppt_w+.3"/>
                                          </p:val>
                                        </p:tav>
                                        <p:tav tm="100000">
                                          <p:val>
                                            <p:strVal val="#ppt_w"/>
                                          </p:val>
                                        </p:tav>
                                      </p:tavLst>
                                    </p:anim>
                                    <p:anim calcmode="lin" valueType="num">
                                      <p:cBhvr>
                                        <p:cTn id="27" dur="1000" fill="hold"/>
                                        <p:tgtEl>
                                          <p:spTgt spid="12292">
                                            <p:txEl>
                                              <p:pRg st="1" end="1"/>
                                            </p:txEl>
                                          </p:spTgt>
                                        </p:tgtEl>
                                        <p:attrNameLst>
                                          <p:attrName>ppt_h</p:attrName>
                                        </p:attrNameLst>
                                      </p:cBhvr>
                                      <p:tavLst>
                                        <p:tav tm="0">
                                          <p:val>
                                            <p:strVal val="#ppt_h"/>
                                          </p:val>
                                        </p:tav>
                                        <p:tav tm="100000">
                                          <p:val>
                                            <p:strVal val="#ppt_h"/>
                                          </p:val>
                                        </p:tav>
                                      </p:tavLst>
                                    </p:anim>
                                    <p:animEffect transition="in" filter="fade">
                                      <p:cBhvr>
                                        <p:cTn id="28" dur="1000"/>
                                        <p:tgtEl>
                                          <p:spTgt spid="12292">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12292">
                                            <p:txEl>
                                              <p:pRg st="2" end="2"/>
                                            </p:txEl>
                                          </p:spTgt>
                                        </p:tgtEl>
                                        <p:attrNameLst>
                                          <p:attrName>style.visibility</p:attrName>
                                        </p:attrNameLst>
                                      </p:cBhvr>
                                      <p:to>
                                        <p:strVal val="visible"/>
                                      </p:to>
                                    </p:set>
                                    <p:anim calcmode="lin" valueType="num">
                                      <p:cBhvr>
                                        <p:cTn id="33" dur="1000" fill="hold"/>
                                        <p:tgtEl>
                                          <p:spTgt spid="12292">
                                            <p:txEl>
                                              <p:pRg st="2" end="2"/>
                                            </p:txEl>
                                          </p:spTgt>
                                        </p:tgtEl>
                                        <p:attrNameLst>
                                          <p:attrName>ppt_w</p:attrName>
                                        </p:attrNameLst>
                                      </p:cBhvr>
                                      <p:tavLst>
                                        <p:tav tm="0">
                                          <p:val>
                                            <p:strVal val="#ppt_w+.3"/>
                                          </p:val>
                                        </p:tav>
                                        <p:tav tm="100000">
                                          <p:val>
                                            <p:strVal val="#ppt_w"/>
                                          </p:val>
                                        </p:tav>
                                      </p:tavLst>
                                    </p:anim>
                                    <p:anim calcmode="lin" valueType="num">
                                      <p:cBhvr>
                                        <p:cTn id="34" dur="1000" fill="hold"/>
                                        <p:tgtEl>
                                          <p:spTgt spid="12292">
                                            <p:txEl>
                                              <p:pRg st="2" end="2"/>
                                            </p:txEl>
                                          </p:spTgt>
                                        </p:tgtEl>
                                        <p:attrNameLst>
                                          <p:attrName>ppt_h</p:attrName>
                                        </p:attrNameLst>
                                      </p:cBhvr>
                                      <p:tavLst>
                                        <p:tav tm="0">
                                          <p:val>
                                            <p:strVal val="#ppt_h"/>
                                          </p:val>
                                        </p:tav>
                                        <p:tav tm="100000">
                                          <p:val>
                                            <p:strVal val="#ppt_h"/>
                                          </p:val>
                                        </p:tav>
                                      </p:tavLst>
                                    </p:anim>
                                    <p:animEffect transition="in" filter="fade">
                                      <p:cBhvr>
                                        <p:cTn id="35" dur="1000"/>
                                        <p:tgtEl>
                                          <p:spTgt spid="12292">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0" presetClass="entr" presetSubtype="0" decel="100000" fill="hold" nodeType="clickEffect">
                                  <p:stCondLst>
                                    <p:cond delay="0"/>
                                  </p:stCondLst>
                                  <p:childTnLst>
                                    <p:set>
                                      <p:cBhvr>
                                        <p:cTn id="39" dur="1" fill="hold">
                                          <p:stCondLst>
                                            <p:cond delay="0"/>
                                          </p:stCondLst>
                                        </p:cTn>
                                        <p:tgtEl>
                                          <p:spTgt spid="12292">
                                            <p:txEl>
                                              <p:pRg st="3" end="3"/>
                                            </p:txEl>
                                          </p:spTgt>
                                        </p:tgtEl>
                                        <p:attrNameLst>
                                          <p:attrName>style.visibility</p:attrName>
                                        </p:attrNameLst>
                                      </p:cBhvr>
                                      <p:to>
                                        <p:strVal val="visible"/>
                                      </p:to>
                                    </p:set>
                                    <p:anim calcmode="lin" valueType="num">
                                      <p:cBhvr>
                                        <p:cTn id="40" dur="1000" fill="hold"/>
                                        <p:tgtEl>
                                          <p:spTgt spid="12292">
                                            <p:txEl>
                                              <p:pRg st="3" end="3"/>
                                            </p:txEl>
                                          </p:spTgt>
                                        </p:tgtEl>
                                        <p:attrNameLst>
                                          <p:attrName>ppt_w</p:attrName>
                                        </p:attrNameLst>
                                      </p:cBhvr>
                                      <p:tavLst>
                                        <p:tav tm="0">
                                          <p:val>
                                            <p:strVal val="#ppt_w+.3"/>
                                          </p:val>
                                        </p:tav>
                                        <p:tav tm="100000">
                                          <p:val>
                                            <p:strVal val="#ppt_w"/>
                                          </p:val>
                                        </p:tav>
                                      </p:tavLst>
                                    </p:anim>
                                    <p:anim calcmode="lin" valueType="num">
                                      <p:cBhvr>
                                        <p:cTn id="41" dur="1000" fill="hold"/>
                                        <p:tgtEl>
                                          <p:spTgt spid="12292">
                                            <p:txEl>
                                              <p:pRg st="3" end="3"/>
                                            </p:txEl>
                                          </p:spTgt>
                                        </p:tgtEl>
                                        <p:attrNameLst>
                                          <p:attrName>ppt_h</p:attrName>
                                        </p:attrNameLst>
                                      </p:cBhvr>
                                      <p:tavLst>
                                        <p:tav tm="0">
                                          <p:val>
                                            <p:strVal val="#ppt_h"/>
                                          </p:val>
                                        </p:tav>
                                        <p:tav tm="100000">
                                          <p:val>
                                            <p:strVal val="#ppt_h"/>
                                          </p:val>
                                        </p:tav>
                                      </p:tavLst>
                                    </p:anim>
                                    <p:animEffect transition="in" filter="fade">
                                      <p:cBhvr>
                                        <p:cTn id="42" dur="1000"/>
                                        <p:tgtEl>
                                          <p:spTgt spid="12292">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0" presetClass="entr" presetSubtype="0" decel="100000" fill="hold" nodeType="clickEffect">
                                  <p:stCondLst>
                                    <p:cond delay="0"/>
                                  </p:stCondLst>
                                  <p:childTnLst>
                                    <p:set>
                                      <p:cBhvr>
                                        <p:cTn id="46" dur="1" fill="hold">
                                          <p:stCondLst>
                                            <p:cond delay="0"/>
                                          </p:stCondLst>
                                        </p:cTn>
                                        <p:tgtEl>
                                          <p:spTgt spid="12292">
                                            <p:txEl>
                                              <p:pRg st="5" end="5"/>
                                            </p:txEl>
                                          </p:spTgt>
                                        </p:tgtEl>
                                        <p:attrNameLst>
                                          <p:attrName>style.visibility</p:attrName>
                                        </p:attrNameLst>
                                      </p:cBhvr>
                                      <p:to>
                                        <p:strVal val="visible"/>
                                      </p:to>
                                    </p:set>
                                    <p:anim calcmode="lin" valueType="num">
                                      <p:cBhvr>
                                        <p:cTn id="47" dur="1000" fill="hold"/>
                                        <p:tgtEl>
                                          <p:spTgt spid="12292">
                                            <p:txEl>
                                              <p:pRg st="5" end="5"/>
                                            </p:txEl>
                                          </p:spTgt>
                                        </p:tgtEl>
                                        <p:attrNameLst>
                                          <p:attrName>ppt_w</p:attrName>
                                        </p:attrNameLst>
                                      </p:cBhvr>
                                      <p:tavLst>
                                        <p:tav tm="0">
                                          <p:val>
                                            <p:strVal val="#ppt_w+.3"/>
                                          </p:val>
                                        </p:tav>
                                        <p:tav tm="100000">
                                          <p:val>
                                            <p:strVal val="#ppt_w"/>
                                          </p:val>
                                        </p:tav>
                                      </p:tavLst>
                                    </p:anim>
                                    <p:anim calcmode="lin" valueType="num">
                                      <p:cBhvr>
                                        <p:cTn id="48" dur="1000" fill="hold"/>
                                        <p:tgtEl>
                                          <p:spTgt spid="12292">
                                            <p:txEl>
                                              <p:pRg st="5" end="5"/>
                                            </p:txEl>
                                          </p:spTgt>
                                        </p:tgtEl>
                                        <p:attrNameLst>
                                          <p:attrName>ppt_h</p:attrName>
                                        </p:attrNameLst>
                                      </p:cBhvr>
                                      <p:tavLst>
                                        <p:tav tm="0">
                                          <p:val>
                                            <p:strVal val="#ppt_h"/>
                                          </p:val>
                                        </p:tav>
                                        <p:tav tm="100000">
                                          <p:val>
                                            <p:strVal val="#ppt_h"/>
                                          </p:val>
                                        </p:tav>
                                      </p:tavLst>
                                    </p:anim>
                                    <p:animEffect transition="in" filter="fade">
                                      <p:cBhvr>
                                        <p:cTn id="49" dur="1000"/>
                                        <p:tgtEl>
                                          <p:spTgt spid="12292">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0" presetClass="entr" presetSubtype="0" decel="100000" fill="hold" nodeType="clickEffect">
                                  <p:stCondLst>
                                    <p:cond delay="0"/>
                                  </p:stCondLst>
                                  <p:childTnLst>
                                    <p:set>
                                      <p:cBhvr>
                                        <p:cTn id="53" dur="1" fill="hold">
                                          <p:stCondLst>
                                            <p:cond delay="0"/>
                                          </p:stCondLst>
                                        </p:cTn>
                                        <p:tgtEl>
                                          <p:spTgt spid="12292">
                                            <p:txEl>
                                              <p:pRg st="6" end="6"/>
                                            </p:txEl>
                                          </p:spTgt>
                                        </p:tgtEl>
                                        <p:attrNameLst>
                                          <p:attrName>style.visibility</p:attrName>
                                        </p:attrNameLst>
                                      </p:cBhvr>
                                      <p:to>
                                        <p:strVal val="visible"/>
                                      </p:to>
                                    </p:set>
                                    <p:anim calcmode="lin" valueType="num">
                                      <p:cBhvr>
                                        <p:cTn id="54" dur="1000" fill="hold"/>
                                        <p:tgtEl>
                                          <p:spTgt spid="12292">
                                            <p:txEl>
                                              <p:pRg st="6" end="6"/>
                                            </p:txEl>
                                          </p:spTgt>
                                        </p:tgtEl>
                                        <p:attrNameLst>
                                          <p:attrName>ppt_w</p:attrName>
                                        </p:attrNameLst>
                                      </p:cBhvr>
                                      <p:tavLst>
                                        <p:tav tm="0">
                                          <p:val>
                                            <p:strVal val="#ppt_w+.3"/>
                                          </p:val>
                                        </p:tav>
                                        <p:tav tm="100000">
                                          <p:val>
                                            <p:strVal val="#ppt_w"/>
                                          </p:val>
                                        </p:tav>
                                      </p:tavLst>
                                    </p:anim>
                                    <p:anim calcmode="lin" valueType="num">
                                      <p:cBhvr>
                                        <p:cTn id="55" dur="1000" fill="hold"/>
                                        <p:tgtEl>
                                          <p:spTgt spid="12292">
                                            <p:txEl>
                                              <p:pRg st="6" end="6"/>
                                            </p:txEl>
                                          </p:spTgt>
                                        </p:tgtEl>
                                        <p:attrNameLst>
                                          <p:attrName>ppt_h</p:attrName>
                                        </p:attrNameLst>
                                      </p:cBhvr>
                                      <p:tavLst>
                                        <p:tav tm="0">
                                          <p:val>
                                            <p:strVal val="#ppt_h"/>
                                          </p:val>
                                        </p:tav>
                                        <p:tav tm="100000">
                                          <p:val>
                                            <p:strVal val="#ppt_h"/>
                                          </p:val>
                                        </p:tav>
                                      </p:tavLst>
                                    </p:anim>
                                    <p:animEffect transition="in" filter="fade">
                                      <p:cBhvr>
                                        <p:cTn id="56" dur="1000"/>
                                        <p:tgtEl>
                                          <p:spTgt spid="12292">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0" presetClass="entr" presetSubtype="0" decel="100000" fill="hold" nodeType="clickEffect">
                                  <p:stCondLst>
                                    <p:cond delay="0"/>
                                  </p:stCondLst>
                                  <p:childTnLst>
                                    <p:set>
                                      <p:cBhvr>
                                        <p:cTn id="60" dur="1" fill="hold">
                                          <p:stCondLst>
                                            <p:cond delay="0"/>
                                          </p:stCondLst>
                                        </p:cTn>
                                        <p:tgtEl>
                                          <p:spTgt spid="12292">
                                            <p:txEl>
                                              <p:pRg st="7" end="7"/>
                                            </p:txEl>
                                          </p:spTgt>
                                        </p:tgtEl>
                                        <p:attrNameLst>
                                          <p:attrName>style.visibility</p:attrName>
                                        </p:attrNameLst>
                                      </p:cBhvr>
                                      <p:to>
                                        <p:strVal val="visible"/>
                                      </p:to>
                                    </p:set>
                                    <p:anim calcmode="lin" valueType="num">
                                      <p:cBhvr>
                                        <p:cTn id="61" dur="1000" fill="hold"/>
                                        <p:tgtEl>
                                          <p:spTgt spid="12292">
                                            <p:txEl>
                                              <p:pRg st="7" end="7"/>
                                            </p:txEl>
                                          </p:spTgt>
                                        </p:tgtEl>
                                        <p:attrNameLst>
                                          <p:attrName>ppt_w</p:attrName>
                                        </p:attrNameLst>
                                      </p:cBhvr>
                                      <p:tavLst>
                                        <p:tav tm="0">
                                          <p:val>
                                            <p:strVal val="#ppt_w+.3"/>
                                          </p:val>
                                        </p:tav>
                                        <p:tav tm="100000">
                                          <p:val>
                                            <p:strVal val="#ppt_w"/>
                                          </p:val>
                                        </p:tav>
                                      </p:tavLst>
                                    </p:anim>
                                    <p:anim calcmode="lin" valueType="num">
                                      <p:cBhvr>
                                        <p:cTn id="62" dur="1000" fill="hold"/>
                                        <p:tgtEl>
                                          <p:spTgt spid="12292">
                                            <p:txEl>
                                              <p:pRg st="7" end="7"/>
                                            </p:txEl>
                                          </p:spTgt>
                                        </p:tgtEl>
                                        <p:attrNameLst>
                                          <p:attrName>ppt_h</p:attrName>
                                        </p:attrNameLst>
                                      </p:cBhvr>
                                      <p:tavLst>
                                        <p:tav tm="0">
                                          <p:val>
                                            <p:strVal val="#ppt_h"/>
                                          </p:val>
                                        </p:tav>
                                        <p:tav tm="100000">
                                          <p:val>
                                            <p:strVal val="#ppt_h"/>
                                          </p:val>
                                        </p:tav>
                                      </p:tavLst>
                                    </p:anim>
                                    <p:animEffect transition="in" filter="fade">
                                      <p:cBhvr>
                                        <p:cTn id="63" dur="1000"/>
                                        <p:tgtEl>
                                          <p:spTgt spid="12292">
                                            <p:txEl>
                                              <p:pRg st="7" end="7"/>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50" presetClass="entr" presetSubtype="0" decel="100000" fill="hold" nodeType="clickEffect">
                                  <p:stCondLst>
                                    <p:cond delay="0"/>
                                  </p:stCondLst>
                                  <p:childTnLst>
                                    <p:set>
                                      <p:cBhvr>
                                        <p:cTn id="67" dur="1" fill="hold">
                                          <p:stCondLst>
                                            <p:cond delay="0"/>
                                          </p:stCondLst>
                                        </p:cTn>
                                        <p:tgtEl>
                                          <p:spTgt spid="12292">
                                            <p:txEl>
                                              <p:pRg st="8" end="8"/>
                                            </p:txEl>
                                          </p:spTgt>
                                        </p:tgtEl>
                                        <p:attrNameLst>
                                          <p:attrName>style.visibility</p:attrName>
                                        </p:attrNameLst>
                                      </p:cBhvr>
                                      <p:to>
                                        <p:strVal val="visible"/>
                                      </p:to>
                                    </p:set>
                                    <p:anim calcmode="lin" valueType="num">
                                      <p:cBhvr>
                                        <p:cTn id="68" dur="1000" fill="hold"/>
                                        <p:tgtEl>
                                          <p:spTgt spid="12292">
                                            <p:txEl>
                                              <p:pRg st="8" end="8"/>
                                            </p:txEl>
                                          </p:spTgt>
                                        </p:tgtEl>
                                        <p:attrNameLst>
                                          <p:attrName>ppt_w</p:attrName>
                                        </p:attrNameLst>
                                      </p:cBhvr>
                                      <p:tavLst>
                                        <p:tav tm="0">
                                          <p:val>
                                            <p:strVal val="#ppt_w+.3"/>
                                          </p:val>
                                        </p:tav>
                                        <p:tav tm="100000">
                                          <p:val>
                                            <p:strVal val="#ppt_w"/>
                                          </p:val>
                                        </p:tav>
                                      </p:tavLst>
                                    </p:anim>
                                    <p:anim calcmode="lin" valueType="num">
                                      <p:cBhvr>
                                        <p:cTn id="69" dur="1000" fill="hold"/>
                                        <p:tgtEl>
                                          <p:spTgt spid="12292">
                                            <p:txEl>
                                              <p:pRg st="8" end="8"/>
                                            </p:txEl>
                                          </p:spTgt>
                                        </p:tgtEl>
                                        <p:attrNameLst>
                                          <p:attrName>ppt_h</p:attrName>
                                        </p:attrNameLst>
                                      </p:cBhvr>
                                      <p:tavLst>
                                        <p:tav tm="0">
                                          <p:val>
                                            <p:strVal val="#ppt_h"/>
                                          </p:val>
                                        </p:tav>
                                        <p:tav tm="100000">
                                          <p:val>
                                            <p:strVal val="#ppt_h"/>
                                          </p:val>
                                        </p:tav>
                                      </p:tavLst>
                                    </p:anim>
                                    <p:animEffect transition="in" filter="fade">
                                      <p:cBhvr>
                                        <p:cTn id="70" dur="1000"/>
                                        <p:tgtEl>
                                          <p:spTgt spid="1229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ontent Placeholder 2"/>
          <p:cNvSpPr>
            <a:spLocks noGrp="1"/>
          </p:cNvSpPr>
          <p:nvPr>
            <p:ph idx="1"/>
          </p:nvPr>
        </p:nvSpPr>
        <p:spPr>
          <a:xfrm>
            <a:off x="2057400" y="3581400"/>
            <a:ext cx="5181600" cy="1417638"/>
          </a:xfrm>
        </p:spPr>
        <p:txBody>
          <a:bodyPr/>
          <a:lstStyle/>
          <a:p>
            <a:pPr eaLnBrk="1" hangingPunct="1"/>
            <a:r>
              <a:rPr lang="en-US" sz="3600" dirty="0" smtClean="0"/>
              <a:t>Do you want to be the artist, the finest dentist in your community?</a:t>
            </a:r>
            <a:r>
              <a:rPr lang="en-US" dirty="0" smtClean="0"/>
              <a:t/>
            </a:r>
            <a:br>
              <a:rPr lang="en-US" dirty="0" smtClean="0"/>
            </a:br>
            <a:r>
              <a:rPr lang="en-US" dirty="0" smtClean="0"/>
              <a:t/>
            </a:r>
            <a:br>
              <a:rPr lang="en-US" dirty="0" smtClean="0"/>
            </a:br>
            <a:endParaRPr lang="en-US" dirty="0" smtClean="0"/>
          </a:p>
        </p:txBody>
      </p:sp>
      <p:pic>
        <p:nvPicPr>
          <p:cNvPr id="2" name="Picture 1" descr="clinical images June 2004 041.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17410" y="1221926"/>
            <a:ext cx="4540951" cy="1769511"/>
          </a:xfrm>
          <a:prstGeom prst="rect">
            <a:avLst/>
          </a:prstGeom>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3"/>
          <p:cNvSpPr txBox="1">
            <a:spLocks noChangeArrowheads="1"/>
          </p:cNvSpPr>
          <p:nvPr/>
        </p:nvSpPr>
        <p:spPr bwMode="auto">
          <a:xfrm>
            <a:off x="381000" y="510574"/>
            <a:ext cx="5943600" cy="784826"/>
          </a:xfrm>
          <a:prstGeom prst="rect">
            <a:avLst/>
          </a:prstGeom>
          <a:noFill/>
          <a:ln w="9525">
            <a:noFill/>
            <a:miter lim="800000"/>
            <a:headEnd/>
            <a:tailEnd/>
          </a:ln>
        </p:spPr>
        <p:txBody>
          <a:bodyPr wrap="square" lIns="91435" tIns="45718" rIns="91435" bIns="45718">
            <a:spAutoFit/>
          </a:bodyPr>
          <a:lstStyle/>
          <a:p>
            <a:pPr algn="ctr"/>
            <a:r>
              <a:rPr lang="en-US" sz="4500" b="1" dirty="0" smtClean="0">
                <a:latin typeface="+mn-lt"/>
              </a:rPr>
              <a:t>Payroll</a:t>
            </a:r>
            <a:endParaRPr lang="en-US" sz="4500" b="1" dirty="0">
              <a:latin typeface="+mn-lt"/>
            </a:endParaRPr>
          </a:p>
        </p:txBody>
      </p:sp>
      <p:sp>
        <p:nvSpPr>
          <p:cNvPr id="14340" name="Text Box 4"/>
          <p:cNvSpPr txBox="1">
            <a:spLocks noChangeArrowheads="1"/>
          </p:cNvSpPr>
          <p:nvPr/>
        </p:nvSpPr>
        <p:spPr bwMode="auto">
          <a:xfrm>
            <a:off x="533400" y="1309334"/>
            <a:ext cx="8001000" cy="4555089"/>
          </a:xfrm>
          <a:prstGeom prst="rect">
            <a:avLst/>
          </a:prstGeom>
          <a:noFill/>
          <a:ln w="9525">
            <a:noFill/>
            <a:miter lim="800000"/>
            <a:headEnd/>
            <a:tailEnd/>
          </a:ln>
        </p:spPr>
        <p:txBody>
          <a:bodyPr wrap="square" lIns="91435" tIns="45718" rIns="91435" bIns="45718">
            <a:spAutoFit/>
          </a:bodyPr>
          <a:lstStyle/>
          <a:p>
            <a:pPr>
              <a:spcBef>
                <a:spcPct val="50000"/>
              </a:spcBef>
            </a:pPr>
            <a:r>
              <a:rPr lang="en-US" sz="2000" dirty="0">
                <a:latin typeface="+mn-lt"/>
              </a:rPr>
              <a:t>Total </a:t>
            </a:r>
            <a:r>
              <a:rPr lang="en-US" sz="2000" dirty="0" smtClean="0">
                <a:latin typeface="+mn-lt"/>
              </a:rPr>
              <a:t>Income:</a:t>
            </a:r>
            <a:r>
              <a:rPr lang="en-US" sz="2000" dirty="0">
                <a:latin typeface="+mn-lt"/>
              </a:rPr>
              <a:t>		$788,008.90</a:t>
            </a:r>
          </a:p>
          <a:p>
            <a:pPr>
              <a:spcBef>
                <a:spcPct val="50000"/>
              </a:spcBef>
            </a:pPr>
            <a:r>
              <a:rPr lang="en-US" sz="2000" dirty="0">
                <a:latin typeface="+mn-lt"/>
              </a:rPr>
              <a:t>Payroll </a:t>
            </a:r>
            <a:r>
              <a:rPr lang="en-US" sz="2000" dirty="0" smtClean="0">
                <a:latin typeface="+mn-lt"/>
              </a:rPr>
              <a:t>Expense:                 	$</a:t>
            </a:r>
            <a:r>
              <a:rPr lang="en-US" sz="2000" dirty="0">
                <a:latin typeface="+mn-lt"/>
              </a:rPr>
              <a:t>213,707.69</a:t>
            </a:r>
          </a:p>
          <a:p>
            <a:pPr>
              <a:spcBef>
                <a:spcPct val="50000"/>
              </a:spcBef>
            </a:pPr>
            <a:r>
              <a:rPr lang="en-US" sz="2000" dirty="0">
                <a:latin typeface="+mn-lt"/>
              </a:rPr>
              <a:t>	$</a:t>
            </a:r>
            <a:r>
              <a:rPr lang="en-US" sz="2000" dirty="0" smtClean="0">
                <a:latin typeface="+mn-lt"/>
              </a:rPr>
              <a:t>213,707.69 / $</a:t>
            </a:r>
            <a:r>
              <a:rPr lang="en-US" sz="2000" dirty="0">
                <a:latin typeface="+mn-lt"/>
              </a:rPr>
              <a:t>788,008.90 </a:t>
            </a:r>
            <a:r>
              <a:rPr lang="en-US" sz="2000" dirty="0" smtClean="0">
                <a:latin typeface="+mn-lt"/>
              </a:rPr>
              <a:t>= .</a:t>
            </a:r>
            <a:r>
              <a:rPr lang="en-US" sz="2000" dirty="0">
                <a:latin typeface="+mn-lt"/>
              </a:rPr>
              <a:t>271 or 27.1%   </a:t>
            </a:r>
          </a:p>
          <a:p>
            <a:pPr>
              <a:spcBef>
                <a:spcPct val="50000"/>
              </a:spcBef>
            </a:pPr>
            <a:r>
              <a:rPr lang="en-US" sz="2000" dirty="0">
                <a:latin typeface="+mn-lt"/>
              </a:rPr>
              <a:t>	Industry </a:t>
            </a:r>
            <a:r>
              <a:rPr lang="en-US" sz="2000" dirty="0" smtClean="0">
                <a:latin typeface="+mn-lt"/>
              </a:rPr>
              <a:t>Norm: 17</a:t>
            </a:r>
            <a:r>
              <a:rPr lang="en-US" sz="2000" dirty="0" smtClean="0">
                <a:latin typeface="Calibri"/>
              </a:rPr>
              <a:t>–</a:t>
            </a:r>
            <a:r>
              <a:rPr lang="en-US" sz="2000" dirty="0" smtClean="0">
                <a:latin typeface="+mn-lt"/>
              </a:rPr>
              <a:t>23</a:t>
            </a:r>
            <a:r>
              <a:rPr lang="en-US" sz="2000" dirty="0">
                <a:latin typeface="+mn-lt"/>
              </a:rPr>
              <a:t>%</a:t>
            </a:r>
          </a:p>
          <a:p>
            <a:pPr>
              <a:spcBef>
                <a:spcPct val="50000"/>
              </a:spcBef>
            </a:pPr>
            <a:endParaRPr lang="en-US" sz="1000" dirty="0">
              <a:latin typeface="+mn-lt"/>
            </a:endParaRPr>
          </a:p>
          <a:p>
            <a:pPr>
              <a:spcBef>
                <a:spcPts val="600"/>
              </a:spcBef>
            </a:pPr>
            <a:r>
              <a:rPr lang="en-US" sz="2000" dirty="0">
                <a:latin typeface="+mn-lt"/>
              </a:rPr>
              <a:t>Considerations:</a:t>
            </a:r>
          </a:p>
          <a:p>
            <a:pPr>
              <a:spcBef>
                <a:spcPct val="50000"/>
              </a:spcBef>
              <a:buFont typeface="Arial" pitchFamily="34" charset="0"/>
              <a:buChar char="•"/>
            </a:pPr>
            <a:r>
              <a:rPr lang="en-US" sz="2000" dirty="0">
                <a:latin typeface="+mn-lt"/>
              </a:rPr>
              <a:t> </a:t>
            </a:r>
            <a:r>
              <a:rPr lang="en-US" sz="2000" dirty="0" smtClean="0">
                <a:latin typeface="+mn-lt"/>
              </a:rPr>
              <a:t>Salaries </a:t>
            </a:r>
            <a:r>
              <a:rPr lang="en-US" sz="2000" dirty="0">
                <a:latin typeface="+mn-lt"/>
              </a:rPr>
              <a:t>too high, be careful with </a:t>
            </a:r>
            <a:r>
              <a:rPr lang="en-US" sz="2000" dirty="0" smtClean="0">
                <a:latin typeface="+mn-lt"/>
              </a:rPr>
              <a:t>raises</a:t>
            </a:r>
          </a:p>
          <a:p>
            <a:pPr>
              <a:spcBef>
                <a:spcPct val="50000"/>
              </a:spcBef>
              <a:buFont typeface="Arial" pitchFamily="34" charset="0"/>
              <a:buChar char="•"/>
            </a:pPr>
            <a:r>
              <a:rPr lang="en-US" sz="2000" dirty="0" smtClean="0">
                <a:latin typeface="+mn-lt"/>
              </a:rPr>
              <a:t> Production </a:t>
            </a:r>
            <a:r>
              <a:rPr lang="en-US" sz="2000" dirty="0">
                <a:latin typeface="+mn-lt"/>
              </a:rPr>
              <a:t>and/or Collections are too </a:t>
            </a:r>
            <a:r>
              <a:rPr lang="en-US" sz="2000" dirty="0" smtClean="0">
                <a:latin typeface="+mn-lt"/>
              </a:rPr>
              <a:t>low; increase Production/Collection</a:t>
            </a:r>
            <a:endParaRPr lang="en-US" sz="2000" dirty="0">
              <a:latin typeface="+mn-lt"/>
            </a:endParaRPr>
          </a:p>
          <a:p>
            <a:pPr>
              <a:spcBef>
                <a:spcPct val="50000"/>
              </a:spcBef>
              <a:buFont typeface="Arial" pitchFamily="34" charset="0"/>
              <a:buChar char="•"/>
            </a:pPr>
            <a:r>
              <a:rPr lang="en-US" sz="2000" dirty="0" smtClean="0">
                <a:latin typeface="+mn-lt"/>
              </a:rPr>
              <a:t> May </a:t>
            </a:r>
            <a:r>
              <a:rPr lang="en-US" sz="2000" dirty="0">
                <a:latin typeface="+mn-lt"/>
              </a:rPr>
              <a:t>be overstaffed, consider technology to relieve </a:t>
            </a:r>
            <a:r>
              <a:rPr lang="en-US" sz="2000" dirty="0" smtClean="0">
                <a:latin typeface="+mn-lt"/>
              </a:rPr>
              <a:t>need for staff</a:t>
            </a:r>
            <a:endParaRPr lang="en-US" sz="2000" dirty="0">
              <a:latin typeface="+mn-lt"/>
            </a:endParaRPr>
          </a:p>
          <a:p>
            <a:pPr>
              <a:spcBef>
                <a:spcPct val="50000"/>
              </a:spcBef>
              <a:buFont typeface="Arial" pitchFamily="34" charset="0"/>
              <a:buChar char="•"/>
            </a:pPr>
            <a:r>
              <a:rPr lang="en-US" sz="2000" dirty="0" smtClean="0">
                <a:latin typeface="+mn-lt"/>
              </a:rPr>
              <a:t> Long-term </a:t>
            </a:r>
            <a:r>
              <a:rPr lang="en-US" sz="2000" dirty="0">
                <a:latin typeface="+mn-lt"/>
              </a:rPr>
              <a:t>employees continue to get raises, yet </a:t>
            </a:r>
            <a:r>
              <a:rPr lang="en-US" sz="2000" dirty="0" smtClean="0">
                <a:latin typeface="+mn-lt"/>
              </a:rPr>
              <a:t>their</a:t>
            </a:r>
          </a:p>
          <a:p>
            <a:pPr>
              <a:spcBef>
                <a:spcPts val="0"/>
              </a:spcBef>
            </a:pPr>
            <a:r>
              <a:rPr lang="en-US" sz="2000" dirty="0" smtClean="0">
                <a:latin typeface="+mn-lt"/>
              </a:rPr>
              <a:t>   performance </a:t>
            </a:r>
            <a:r>
              <a:rPr lang="en-US" sz="2000" dirty="0">
                <a:latin typeface="+mn-lt"/>
              </a:rPr>
              <a:t>levels </a:t>
            </a:r>
            <a:r>
              <a:rPr lang="en-US" sz="2000" dirty="0" smtClean="0">
                <a:latin typeface="+mn-lt"/>
              </a:rPr>
              <a:t>do </a:t>
            </a:r>
            <a:r>
              <a:rPr lang="en-US" sz="2000" dirty="0">
                <a:latin typeface="+mn-lt"/>
              </a:rPr>
              <a:t>not spur any additional production</a:t>
            </a:r>
          </a:p>
        </p:txBody>
      </p:sp>
      <p:pic>
        <p:nvPicPr>
          <p:cNvPr id="14341" name="Picture 5" descr="MCj0291944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24600" y="609600"/>
            <a:ext cx="2209800" cy="22098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97498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14339"/>
                                        </p:tgtEl>
                                        <p:attrNameLst>
                                          <p:attrName>style.visibility</p:attrName>
                                        </p:attrNameLst>
                                      </p:cBhvr>
                                      <p:to>
                                        <p:strVal val="visible"/>
                                      </p:to>
                                    </p:set>
                                    <p:anim calcmode="lin" valueType="num">
                                      <p:cBhvr>
                                        <p:cTn id="7" dur="1000" fill="hold"/>
                                        <p:tgtEl>
                                          <p:spTgt spid="14339"/>
                                        </p:tgtEl>
                                        <p:attrNameLst>
                                          <p:attrName>ppt_w</p:attrName>
                                        </p:attrNameLst>
                                      </p:cBhvr>
                                      <p:tavLst>
                                        <p:tav tm="0">
                                          <p:val>
                                            <p:strVal val="#ppt_w+.3"/>
                                          </p:val>
                                        </p:tav>
                                        <p:tav tm="100000">
                                          <p:val>
                                            <p:strVal val="#ppt_w"/>
                                          </p:val>
                                        </p:tav>
                                      </p:tavLst>
                                    </p:anim>
                                    <p:anim calcmode="lin" valueType="num">
                                      <p:cBhvr>
                                        <p:cTn id="8" dur="1000" fill="hold"/>
                                        <p:tgtEl>
                                          <p:spTgt spid="14339"/>
                                        </p:tgtEl>
                                        <p:attrNameLst>
                                          <p:attrName>ppt_h</p:attrName>
                                        </p:attrNameLst>
                                      </p:cBhvr>
                                      <p:tavLst>
                                        <p:tav tm="0">
                                          <p:val>
                                            <p:strVal val="#ppt_h"/>
                                          </p:val>
                                        </p:tav>
                                        <p:tav tm="100000">
                                          <p:val>
                                            <p:strVal val="#ppt_h"/>
                                          </p:val>
                                        </p:tav>
                                      </p:tavLst>
                                    </p:anim>
                                    <p:animEffect transition="in" filter="fade">
                                      <p:cBhvr>
                                        <p:cTn id="9" dur="1000"/>
                                        <p:tgtEl>
                                          <p:spTgt spid="14339"/>
                                        </p:tgtEl>
                                      </p:cBhvr>
                                    </p:animEffect>
                                  </p:childTnLst>
                                </p:cTn>
                              </p:par>
                            </p:childTnLst>
                          </p:cTn>
                        </p:par>
                        <p:par>
                          <p:cTn id="10" fill="hold">
                            <p:stCondLst>
                              <p:cond delay="1000"/>
                            </p:stCondLst>
                            <p:childTnLst>
                              <p:par>
                                <p:cTn id="11" presetID="53" presetClass="entr" presetSubtype="0" fill="hold" nodeType="after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p:cTn id="13" dur="1000" fill="hold"/>
                                        <p:tgtEl>
                                          <p:spTgt spid="14341"/>
                                        </p:tgtEl>
                                        <p:attrNameLst>
                                          <p:attrName>ppt_w</p:attrName>
                                        </p:attrNameLst>
                                      </p:cBhvr>
                                      <p:tavLst>
                                        <p:tav tm="0">
                                          <p:val>
                                            <p:fltVal val="0"/>
                                          </p:val>
                                        </p:tav>
                                        <p:tav tm="100000">
                                          <p:val>
                                            <p:strVal val="#ppt_w"/>
                                          </p:val>
                                        </p:tav>
                                      </p:tavLst>
                                    </p:anim>
                                    <p:anim calcmode="lin" valueType="num">
                                      <p:cBhvr>
                                        <p:cTn id="14" dur="1000" fill="hold"/>
                                        <p:tgtEl>
                                          <p:spTgt spid="14341"/>
                                        </p:tgtEl>
                                        <p:attrNameLst>
                                          <p:attrName>ppt_h</p:attrName>
                                        </p:attrNameLst>
                                      </p:cBhvr>
                                      <p:tavLst>
                                        <p:tav tm="0">
                                          <p:val>
                                            <p:fltVal val="0"/>
                                          </p:val>
                                        </p:tav>
                                        <p:tav tm="100000">
                                          <p:val>
                                            <p:strVal val="#ppt_h"/>
                                          </p:val>
                                        </p:tav>
                                      </p:tavLst>
                                    </p:anim>
                                    <p:animEffect transition="in" filter="fade">
                                      <p:cBhvr>
                                        <p:cTn id="15" dur="1000"/>
                                        <p:tgtEl>
                                          <p:spTgt spid="14341"/>
                                        </p:tgtEl>
                                      </p:cBhvr>
                                    </p:animEffect>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14340">
                                            <p:txEl>
                                              <p:pRg st="0" end="0"/>
                                            </p:txEl>
                                          </p:spTgt>
                                        </p:tgtEl>
                                        <p:attrNameLst>
                                          <p:attrName>style.visibility</p:attrName>
                                        </p:attrNameLst>
                                      </p:cBhvr>
                                      <p:to>
                                        <p:strVal val="visible"/>
                                      </p:to>
                                    </p:set>
                                    <p:anim calcmode="lin" valueType="num">
                                      <p:cBhvr>
                                        <p:cTn id="20" dur="1000" fill="hold"/>
                                        <p:tgtEl>
                                          <p:spTgt spid="14340">
                                            <p:txEl>
                                              <p:pRg st="0" end="0"/>
                                            </p:txEl>
                                          </p:spTgt>
                                        </p:tgtEl>
                                        <p:attrNameLst>
                                          <p:attrName>ppt_w</p:attrName>
                                        </p:attrNameLst>
                                      </p:cBhvr>
                                      <p:tavLst>
                                        <p:tav tm="0">
                                          <p:val>
                                            <p:strVal val="#ppt_w+.3"/>
                                          </p:val>
                                        </p:tav>
                                        <p:tav tm="100000">
                                          <p:val>
                                            <p:strVal val="#ppt_w"/>
                                          </p:val>
                                        </p:tav>
                                      </p:tavLst>
                                    </p:anim>
                                    <p:anim calcmode="lin" valueType="num">
                                      <p:cBhvr>
                                        <p:cTn id="21" dur="1000" fill="hold"/>
                                        <p:tgtEl>
                                          <p:spTgt spid="14340">
                                            <p:txEl>
                                              <p:pRg st="0" end="0"/>
                                            </p:txEl>
                                          </p:spTgt>
                                        </p:tgtEl>
                                        <p:attrNameLst>
                                          <p:attrName>ppt_h</p:attrName>
                                        </p:attrNameLst>
                                      </p:cBhvr>
                                      <p:tavLst>
                                        <p:tav tm="0">
                                          <p:val>
                                            <p:strVal val="#ppt_h"/>
                                          </p:val>
                                        </p:tav>
                                        <p:tav tm="100000">
                                          <p:val>
                                            <p:strVal val="#ppt_h"/>
                                          </p:val>
                                        </p:tav>
                                      </p:tavLst>
                                    </p:anim>
                                    <p:animEffect transition="in" filter="fade">
                                      <p:cBhvr>
                                        <p:cTn id="22" dur="1000"/>
                                        <p:tgtEl>
                                          <p:spTgt spid="14340">
                                            <p:txEl>
                                              <p:pRg st="0" end="0"/>
                                            </p:txEl>
                                          </p:spTgt>
                                        </p:tgtEl>
                                      </p:cBhvr>
                                    </p:animEffect>
                                  </p:childTnLst>
                                </p:cTn>
                              </p:par>
                            </p:childTnLst>
                          </p:cTn>
                        </p:par>
                        <p:par>
                          <p:cTn id="23" fill="hold">
                            <p:stCondLst>
                              <p:cond delay="1000"/>
                            </p:stCondLst>
                            <p:childTnLst>
                              <p:par>
                                <p:cTn id="24" presetID="50" presetClass="entr" presetSubtype="0" decel="100000" fill="hold" nodeType="afterEffect">
                                  <p:stCondLst>
                                    <p:cond delay="0"/>
                                  </p:stCondLst>
                                  <p:childTnLst>
                                    <p:set>
                                      <p:cBhvr>
                                        <p:cTn id="25" dur="1" fill="hold">
                                          <p:stCondLst>
                                            <p:cond delay="0"/>
                                          </p:stCondLst>
                                        </p:cTn>
                                        <p:tgtEl>
                                          <p:spTgt spid="14340">
                                            <p:txEl>
                                              <p:pRg st="1" end="1"/>
                                            </p:txEl>
                                          </p:spTgt>
                                        </p:tgtEl>
                                        <p:attrNameLst>
                                          <p:attrName>style.visibility</p:attrName>
                                        </p:attrNameLst>
                                      </p:cBhvr>
                                      <p:to>
                                        <p:strVal val="visible"/>
                                      </p:to>
                                    </p:set>
                                    <p:anim calcmode="lin" valueType="num">
                                      <p:cBhvr>
                                        <p:cTn id="26" dur="1000" fill="hold"/>
                                        <p:tgtEl>
                                          <p:spTgt spid="14340">
                                            <p:txEl>
                                              <p:pRg st="1" end="1"/>
                                            </p:txEl>
                                          </p:spTgt>
                                        </p:tgtEl>
                                        <p:attrNameLst>
                                          <p:attrName>ppt_w</p:attrName>
                                        </p:attrNameLst>
                                      </p:cBhvr>
                                      <p:tavLst>
                                        <p:tav tm="0">
                                          <p:val>
                                            <p:strVal val="#ppt_w+.3"/>
                                          </p:val>
                                        </p:tav>
                                        <p:tav tm="100000">
                                          <p:val>
                                            <p:strVal val="#ppt_w"/>
                                          </p:val>
                                        </p:tav>
                                      </p:tavLst>
                                    </p:anim>
                                    <p:anim calcmode="lin" valueType="num">
                                      <p:cBhvr>
                                        <p:cTn id="27" dur="1000" fill="hold"/>
                                        <p:tgtEl>
                                          <p:spTgt spid="14340">
                                            <p:txEl>
                                              <p:pRg st="1" end="1"/>
                                            </p:txEl>
                                          </p:spTgt>
                                        </p:tgtEl>
                                        <p:attrNameLst>
                                          <p:attrName>ppt_h</p:attrName>
                                        </p:attrNameLst>
                                      </p:cBhvr>
                                      <p:tavLst>
                                        <p:tav tm="0">
                                          <p:val>
                                            <p:strVal val="#ppt_h"/>
                                          </p:val>
                                        </p:tav>
                                        <p:tav tm="100000">
                                          <p:val>
                                            <p:strVal val="#ppt_h"/>
                                          </p:val>
                                        </p:tav>
                                      </p:tavLst>
                                    </p:anim>
                                    <p:animEffect transition="in" filter="fade">
                                      <p:cBhvr>
                                        <p:cTn id="28" dur="1000"/>
                                        <p:tgtEl>
                                          <p:spTgt spid="14340">
                                            <p:txEl>
                                              <p:pRg st="1" end="1"/>
                                            </p:txEl>
                                          </p:spTgt>
                                        </p:tgtEl>
                                      </p:cBhvr>
                                    </p:animEffect>
                                  </p:childTnLst>
                                </p:cTn>
                              </p:par>
                              <p:par>
                                <p:cTn id="29" presetID="50" presetClass="entr" presetSubtype="0" decel="100000" fill="hold" nodeType="withEffect">
                                  <p:stCondLst>
                                    <p:cond delay="0"/>
                                  </p:stCondLst>
                                  <p:childTnLst>
                                    <p:set>
                                      <p:cBhvr>
                                        <p:cTn id="30" dur="1" fill="hold">
                                          <p:stCondLst>
                                            <p:cond delay="0"/>
                                          </p:stCondLst>
                                        </p:cTn>
                                        <p:tgtEl>
                                          <p:spTgt spid="14340">
                                            <p:txEl>
                                              <p:pRg st="2" end="2"/>
                                            </p:txEl>
                                          </p:spTgt>
                                        </p:tgtEl>
                                        <p:attrNameLst>
                                          <p:attrName>style.visibility</p:attrName>
                                        </p:attrNameLst>
                                      </p:cBhvr>
                                      <p:to>
                                        <p:strVal val="visible"/>
                                      </p:to>
                                    </p:set>
                                    <p:anim calcmode="lin" valueType="num">
                                      <p:cBhvr>
                                        <p:cTn id="31" dur="1000" fill="hold"/>
                                        <p:tgtEl>
                                          <p:spTgt spid="14340">
                                            <p:txEl>
                                              <p:pRg st="2" end="2"/>
                                            </p:txEl>
                                          </p:spTgt>
                                        </p:tgtEl>
                                        <p:attrNameLst>
                                          <p:attrName>ppt_w</p:attrName>
                                        </p:attrNameLst>
                                      </p:cBhvr>
                                      <p:tavLst>
                                        <p:tav tm="0">
                                          <p:val>
                                            <p:strVal val="#ppt_w+.3"/>
                                          </p:val>
                                        </p:tav>
                                        <p:tav tm="100000">
                                          <p:val>
                                            <p:strVal val="#ppt_w"/>
                                          </p:val>
                                        </p:tav>
                                      </p:tavLst>
                                    </p:anim>
                                    <p:anim calcmode="lin" valueType="num">
                                      <p:cBhvr>
                                        <p:cTn id="32" dur="1000" fill="hold"/>
                                        <p:tgtEl>
                                          <p:spTgt spid="14340">
                                            <p:txEl>
                                              <p:pRg st="2" end="2"/>
                                            </p:txEl>
                                          </p:spTgt>
                                        </p:tgtEl>
                                        <p:attrNameLst>
                                          <p:attrName>ppt_h</p:attrName>
                                        </p:attrNameLst>
                                      </p:cBhvr>
                                      <p:tavLst>
                                        <p:tav tm="0">
                                          <p:val>
                                            <p:strVal val="#ppt_h"/>
                                          </p:val>
                                        </p:tav>
                                        <p:tav tm="100000">
                                          <p:val>
                                            <p:strVal val="#ppt_h"/>
                                          </p:val>
                                        </p:tav>
                                      </p:tavLst>
                                    </p:anim>
                                    <p:animEffect transition="in" filter="fade">
                                      <p:cBhvr>
                                        <p:cTn id="33" dur="1000"/>
                                        <p:tgtEl>
                                          <p:spTgt spid="14340">
                                            <p:txEl>
                                              <p:pRg st="2" end="2"/>
                                            </p:txEl>
                                          </p:spTgt>
                                        </p:tgtEl>
                                      </p:cBhvr>
                                    </p:animEffect>
                                  </p:childTnLst>
                                </p:cTn>
                              </p:par>
                              <p:par>
                                <p:cTn id="34" presetID="50" presetClass="entr" presetSubtype="0" decel="100000" fill="hold" nodeType="withEffect">
                                  <p:stCondLst>
                                    <p:cond delay="0"/>
                                  </p:stCondLst>
                                  <p:childTnLst>
                                    <p:set>
                                      <p:cBhvr>
                                        <p:cTn id="35" dur="1" fill="hold">
                                          <p:stCondLst>
                                            <p:cond delay="0"/>
                                          </p:stCondLst>
                                        </p:cTn>
                                        <p:tgtEl>
                                          <p:spTgt spid="14340">
                                            <p:txEl>
                                              <p:pRg st="3" end="3"/>
                                            </p:txEl>
                                          </p:spTgt>
                                        </p:tgtEl>
                                        <p:attrNameLst>
                                          <p:attrName>style.visibility</p:attrName>
                                        </p:attrNameLst>
                                      </p:cBhvr>
                                      <p:to>
                                        <p:strVal val="visible"/>
                                      </p:to>
                                    </p:set>
                                    <p:anim calcmode="lin" valueType="num">
                                      <p:cBhvr>
                                        <p:cTn id="36" dur="1000" fill="hold"/>
                                        <p:tgtEl>
                                          <p:spTgt spid="14340">
                                            <p:txEl>
                                              <p:pRg st="3" end="3"/>
                                            </p:txEl>
                                          </p:spTgt>
                                        </p:tgtEl>
                                        <p:attrNameLst>
                                          <p:attrName>ppt_w</p:attrName>
                                        </p:attrNameLst>
                                      </p:cBhvr>
                                      <p:tavLst>
                                        <p:tav tm="0">
                                          <p:val>
                                            <p:strVal val="#ppt_w+.3"/>
                                          </p:val>
                                        </p:tav>
                                        <p:tav tm="100000">
                                          <p:val>
                                            <p:strVal val="#ppt_w"/>
                                          </p:val>
                                        </p:tav>
                                      </p:tavLst>
                                    </p:anim>
                                    <p:anim calcmode="lin" valueType="num">
                                      <p:cBhvr>
                                        <p:cTn id="37" dur="1000" fill="hold"/>
                                        <p:tgtEl>
                                          <p:spTgt spid="14340">
                                            <p:txEl>
                                              <p:pRg st="3" end="3"/>
                                            </p:txEl>
                                          </p:spTgt>
                                        </p:tgtEl>
                                        <p:attrNameLst>
                                          <p:attrName>ppt_h</p:attrName>
                                        </p:attrNameLst>
                                      </p:cBhvr>
                                      <p:tavLst>
                                        <p:tav tm="0">
                                          <p:val>
                                            <p:strVal val="#ppt_h"/>
                                          </p:val>
                                        </p:tav>
                                        <p:tav tm="100000">
                                          <p:val>
                                            <p:strVal val="#ppt_h"/>
                                          </p:val>
                                        </p:tav>
                                      </p:tavLst>
                                    </p:anim>
                                    <p:animEffect transition="in" filter="fade">
                                      <p:cBhvr>
                                        <p:cTn id="38" dur="1000"/>
                                        <p:tgtEl>
                                          <p:spTgt spid="14340">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0" presetClass="entr" presetSubtype="0" decel="100000" fill="hold" nodeType="clickEffect">
                                  <p:stCondLst>
                                    <p:cond delay="0"/>
                                  </p:stCondLst>
                                  <p:childTnLst>
                                    <p:set>
                                      <p:cBhvr>
                                        <p:cTn id="42" dur="1" fill="hold">
                                          <p:stCondLst>
                                            <p:cond delay="0"/>
                                          </p:stCondLst>
                                        </p:cTn>
                                        <p:tgtEl>
                                          <p:spTgt spid="14340">
                                            <p:txEl>
                                              <p:pRg st="5" end="5"/>
                                            </p:txEl>
                                          </p:spTgt>
                                        </p:tgtEl>
                                        <p:attrNameLst>
                                          <p:attrName>style.visibility</p:attrName>
                                        </p:attrNameLst>
                                      </p:cBhvr>
                                      <p:to>
                                        <p:strVal val="visible"/>
                                      </p:to>
                                    </p:set>
                                    <p:anim calcmode="lin" valueType="num">
                                      <p:cBhvr>
                                        <p:cTn id="43" dur="1000" fill="hold"/>
                                        <p:tgtEl>
                                          <p:spTgt spid="14340">
                                            <p:txEl>
                                              <p:pRg st="5" end="5"/>
                                            </p:txEl>
                                          </p:spTgt>
                                        </p:tgtEl>
                                        <p:attrNameLst>
                                          <p:attrName>ppt_w</p:attrName>
                                        </p:attrNameLst>
                                      </p:cBhvr>
                                      <p:tavLst>
                                        <p:tav tm="0">
                                          <p:val>
                                            <p:strVal val="#ppt_w+.3"/>
                                          </p:val>
                                        </p:tav>
                                        <p:tav tm="100000">
                                          <p:val>
                                            <p:strVal val="#ppt_w"/>
                                          </p:val>
                                        </p:tav>
                                      </p:tavLst>
                                    </p:anim>
                                    <p:anim calcmode="lin" valueType="num">
                                      <p:cBhvr>
                                        <p:cTn id="44" dur="1000" fill="hold"/>
                                        <p:tgtEl>
                                          <p:spTgt spid="14340">
                                            <p:txEl>
                                              <p:pRg st="5" end="5"/>
                                            </p:txEl>
                                          </p:spTgt>
                                        </p:tgtEl>
                                        <p:attrNameLst>
                                          <p:attrName>ppt_h</p:attrName>
                                        </p:attrNameLst>
                                      </p:cBhvr>
                                      <p:tavLst>
                                        <p:tav tm="0">
                                          <p:val>
                                            <p:strVal val="#ppt_h"/>
                                          </p:val>
                                        </p:tav>
                                        <p:tav tm="100000">
                                          <p:val>
                                            <p:strVal val="#ppt_h"/>
                                          </p:val>
                                        </p:tav>
                                      </p:tavLst>
                                    </p:anim>
                                    <p:animEffect transition="in" filter="fade">
                                      <p:cBhvr>
                                        <p:cTn id="45" dur="1000"/>
                                        <p:tgtEl>
                                          <p:spTgt spid="14340">
                                            <p:txEl>
                                              <p:pRg st="5" end="5"/>
                                            </p:txEl>
                                          </p:spTgt>
                                        </p:tgtEl>
                                      </p:cBhvr>
                                    </p:animEffect>
                                  </p:childTnLst>
                                </p:cTn>
                              </p:par>
                            </p:childTnLst>
                          </p:cTn>
                        </p:par>
                        <p:par>
                          <p:cTn id="46" fill="hold">
                            <p:stCondLst>
                              <p:cond delay="1000"/>
                            </p:stCondLst>
                            <p:childTnLst>
                              <p:par>
                                <p:cTn id="47" presetID="50" presetClass="entr" presetSubtype="0" decel="100000" fill="hold" nodeType="afterEffect">
                                  <p:stCondLst>
                                    <p:cond delay="0"/>
                                  </p:stCondLst>
                                  <p:childTnLst>
                                    <p:set>
                                      <p:cBhvr>
                                        <p:cTn id="48" dur="1" fill="hold">
                                          <p:stCondLst>
                                            <p:cond delay="0"/>
                                          </p:stCondLst>
                                        </p:cTn>
                                        <p:tgtEl>
                                          <p:spTgt spid="14340">
                                            <p:txEl>
                                              <p:pRg st="6" end="6"/>
                                            </p:txEl>
                                          </p:spTgt>
                                        </p:tgtEl>
                                        <p:attrNameLst>
                                          <p:attrName>style.visibility</p:attrName>
                                        </p:attrNameLst>
                                      </p:cBhvr>
                                      <p:to>
                                        <p:strVal val="visible"/>
                                      </p:to>
                                    </p:set>
                                    <p:anim calcmode="lin" valueType="num">
                                      <p:cBhvr>
                                        <p:cTn id="49" dur="1000" fill="hold"/>
                                        <p:tgtEl>
                                          <p:spTgt spid="14340">
                                            <p:txEl>
                                              <p:pRg st="6" end="6"/>
                                            </p:txEl>
                                          </p:spTgt>
                                        </p:tgtEl>
                                        <p:attrNameLst>
                                          <p:attrName>ppt_w</p:attrName>
                                        </p:attrNameLst>
                                      </p:cBhvr>
                                      <p:tavLst>
                                        <p:tav tm="0">
                                          <p:val>
                                            <p:strVal val="#ppt_w+.3"/>
                                          </p:val>
                                        </p:tav>
                                        <p:tav tm="100000">
                                          <p:val>
                                            <p:strVal val="#ppt_w"/>
                                          </p:val>
                                        </p:tav>
                                      </p:tavLst>
                                    </p:anim>
                                    <p:anim calcmode="lin" valueType="num">
                                      <p:cBhvr>
                                        <p:cTn id="50" dur="1000" fill="hold"/>
                                        <p:tgtEl>
                                          <p:spTgt spid="14340">
                                            <p:txEl>
                                              <p:pRg st="6" end="6"/>
                                            </p:txEl>
                                          </p:spTgt>
                                        </p:tgtEl>
                                        <p:attrNameLst>
                                          <p:attrName>ppt_h</p:attrName>
                                        </p:attrNameLst>
                                      </p:cBhvr>
                                      <p:tavLst>
                                        <p:tav tm="0">
                                          <p:val>
                                            <p:strVal val="#ppt_h"/>
                                          </p:val>
                                        </p:tav>
                                        <p:tav tm="100000">
                                          <p:val>
                                            <p:strVal val="#ppt_h"/>
                                          </p:val>
                                        </p:tav>
                                      </p:tavLst>
                                    </p:anim>
                                    <p:animEffect transition="in" filter="fade">
                                      <p:cBhvr>
                                        <p:cTn id="51" dur="1000"/>
                                        <p:tgtEl>
                                          <p:spTgt spid="14340">
                                            <p:txEl>
                                              <p:pRg st="6" end="6"/>
                                            </p:txEl>
                                          </p:spTgt>
                                        </p:tgtEl>
                                      </p:cBhvr>
                                    </p:animEffect>
                                  </p:childTnLst>
                                </p:cTn>
                              </p:par>
                            </p:childTnLst>
                          </p:cTn>
                        </p:par>
                        <p:par>
                          <p:cTn id="52" fill="hold">
                            <p:stCondLst>
                              <p:cond delay="2000"/>
                            </p:stCondLst>
                            <p:childTnLst>
                              <p:par>
                                <p:cTn id="53" presetID="50" presetClass="entr" presetSubtype="0" decel="100000" fill="hold" nodeType="afterEffect">
                                  <p:stCondLst>
                                    <p:cond delay="0"/>
                                  </p:stCondLst>
                                  <p:childTnLst>
                                    <p:set>
                                      <p:cBhvr>
                                        <p:cTn id="54" dur="1" fill="hold">
                                          <p:stCondLst>
                                            <p:cond delay="0"/>
                                          </p:stCondLst>
                                        </p:cTn>
                                        <p:tgtEl>
                                          <p:spTgt spid="14340">
                                            <p:txEl>
                                              <p:pRg st="7" end="7"/>
                                            </p:txEl>
                                          </p:spTgt>
                                        </p:tgtEl>
                                        <p:attrNameLst>
                                          <p:attrName>style.visibility</p:attrName>
                                        </p:attrNameLst>
                                      </p:cBhvr>
                                      <p:to>
                                        <p:strVal val="visible"/>
                                      </p:to>
                                    </p:set>
                                    <p:anim calcmode="lin" valueType="num">
                                      <p:cBhvr>
                                        <p:cTn id="55" dur="1000" fill="hold"/>
                                        <p:tgtEl>
                                          <p:spTgt spid="14340">
                                            <p:txEl>
                                              <p:pRg st="7" end="7"/>
                                            </p:txEl>
                                          </p:spTgt>
                                        </p:tgtEl>
                                        <p:attrNameLst>
                                          <p:attrName>ppt_w</p:attrName>
                                        </p:attrNameLst>
                                      </p:cBhvr>
                                      <p:tavLst>
                                        <p:tav tm="0">
                                          <p:val>
                                            <p:strVal val="#ppt_w+.3"/>
                                          </p:val>
                                        </p:tav>
                                        <p:tav tm="100000">
                                          <p:val>
                                            <p:strVal val="#ppt_w"/>
                                          </p:val>
                                        </p:tav>
                                      </p:tavLst>
                                    </p:anim>
                                    <p:anim calcmode="lin" valueType="num">
                                      <p:cBhvr>
                                        <p:cTn id="56" dur="1000" fill="hold"/>
                                        <p:tgtEl>
                                          <p:spTgt spid="14340">
                                            <p:txEl>
                                              <p:pRg st="7" end="7"/>
                                            </p:txEl>
                                          </p:spTgt>
                                        </p:tgtEl>
                                        <p:attrNameLst>
                                          <p:attrName>ppt_h</p:attrName>
                                        </p:attrNameLst>
                                      </p:cBhvr>
                                      <p:tavLst>
                                        <p:tav tm="0">
                                          <p:val>
                                            <p:strVal val="#ppt_h"/>
                                          </p:val>
                                        </p:tav>
                                        <p:tav tm="100000">
                                          <p:val>
                                            <p:strVal val="#ppt_h"/>
                                          </p:val>
                                        </p:tav>
                                      </p:tavLst>
                                    </p:anim>
                                    <p:animEffect transition="in" filter="fade">
                                      <p:cBhvr>
                                        <p:cTn id="57" dur="1000"/>
                                        <p:tgtEl>
                                          <p:spTgt spid="14340">
                                            <p:txEl>
                                              <p:pRg st="7" end="7"/>
                                            </p:txEl>
                                          </p:spTgt>
                                        </p:tgtEl>
                                      </p:cBhvr>
                                    </p:animEffect>
                                  </p:childTnLst>
                                </p:cTn>
                              </p:par>
                            </p:childTnLst>
                          </p:cTn>
                        </p:par>
                        <p:par>
                          <p:cTn id="58" fill="hold">
                            <p:stCondLst>
                              <p:cond delay="3000"/>
                            </p:stCondLst>
                            <p:childTnLst>
                              <p:par>
                                <p:cTn id="59" presetID="50" presetClass="entr" presetSubtype="0" decel="100000" fill="hold" nodeType="afterEffect">
                                  <p:stCondLst>
                                    <p:cond delay="0"/>
                                  </p:stCondLst>
                                  <p:childTnLst>
                                    <p:set>
                                      <p:cBhvr>
                                        <p:cTn id="60" dur="1" fill="hold">
                                          <p:stCondLst>
                                            <p:cond delay="0"/>
                                          </p:stCondLst>
                                        </p:cTn>
                                        <p:tgtEl>
                                          <p:spTgt spid="14340">
                                            <p:txEl>
                                              <p:pRg st="8" end="8"/>
                                            </p:txEl>
                                          </p:spTgt>
                                        </p:tgtEl>
                                        <p:attrNameLst>
                                          <p:attrName>style.visibility</p:attrName>
                                        </p:attrNameLst>
                                      </p:cBhvr>
                                      <p:to>
                                        <p:strVal val="visible"/>
                                      </p:to>
                                    </p:set>
                                    <p:anim calcmode="lin" valueType="num">
                                      <p:cBhvr>
                                        <p:cTn id="61" dur="1000" fill="hold"/>
                                        <p:tgtEl>
                                          <p:spTgt spid="14340">
                                            <p:txEl>
                                              <p:pRg st="8" end="8"/>
                                            </p:txEl>
                                          </p:spTgt>
                                        </p:tgtEl>
                                        <p:attrNameLst>
                                          <p:attrName>ppt_w</p:attrName>
                                        </p:attrNameLst>
                                      </p:cBhvr>
                                      <p:tavLst>
                                        <p:tav tm="0">
                                          <p:val>
                                            <p:strVal val="#ppt_w+.3"/>
                                          </p:val>
                                        </p:tav>
                                        <p:tav tm="100000">
                                          <p:val>
                                            <p:strVal val="#ppt_w"/>
                                          </p:val>
                                        </p:tav>
                                      </p:tavLst>
                                    </p:anim>
                                    <p:anim calcmode="lin" valueType="num">
                                      <p:cBhvr>
                                        <p:cTn id="62" dur="1000" fill="hold"/>
                                        <p:tgtEl>
                                          <p:spTgt spid="14340">
                                            <p:txEl>
                                              <p:pRg st="8" end="8"/>
                                            </p:txEl>
                                          </p:spTgt>
                                        </p:tgtEl>
                                        <p:attrNameLst>
                                          <p:attrName>ppt_h</p:attrName>
                                        </p:attrNameLst>
                                      </p:cBhvr>
                                      <p:tavLst>
                                        <p:tav tm="0">
                                          <p:val>
                                            <p:strVal val="#ppt_h"/>
                                          </p:val>
                                        </p:tav>
                                        <p:tav tm="100000">
                                          <p:val>
                                            <p:strVal val="#ppt_h"/>
                                          </p:val>
                                        </p:tav>
                                      </p:tavLst>
                                    </p:anim>
                                    <p:animEffect transition="in" filter="fade">
                                      <p:cBhvr>
                                        <p:cTn id="63" dur="1000"/>
                                        <p:tgtEl>
                                          <p:spTgt spid="14340">
                                            <p:txEl>
                                              <p:pRg st="8" end="8"/>
                                            </p:txEl>
                                          </p:spTgt>
                                        </p:tgtEl>
                                      </p:cBhvr>
                                    </p:animEffect>
                                  </p:childTnLst>
                                </p:cTn>
                              </p:par>
                            </p:childTnLst>
                          </p:cTn>
                        </p:par>
                        <p:par>
                          <p:cTn id="64" fill="hold">
                            <p:stCondLst>
                              <p:cond delay="4000"/>
                            </p:stCondLst>
                            <p:childTnLst>
                              <p:par>
                                <p:cTn id="65" presetID="50" presetClass="entr" presetSubtype="0" decel="100000" fill="hold" nodeType="afterEffect">
                                  <p:stCondLst>
                                    <p:cond delay="0"/>
                                  </p:stCondLst>
                                  <p:childTnLst>
                                    <p:set>
                                      <p:cBhvr>
                                        <p:cTn id="66" dur="1" fill="hold">
                                          <p:stCondLst>
                                            <p:cond delay="0"/>
                                          </p:stCondLst>
                                        </p:cTn>
                                        <p:tgtEl>
                                          <p:spTgt spid="14340">
                                            <p:txEl>
                                              <p:pRg st="9" end="9"/>
                                            </p:txEl>
                                          </p:spTgt>
                                        </p:tgtEl>
                                        <p:attrNameLst>
                                          <p:attrName>style.visibility</p:attrName>
                                        </p:attrNameLst>
                                      </p:cBhvr>
                                      <p:to>
                                        <p:strVal val="visible"/>
                                      </p:to>
                                    </p:set>
                                    <p:anim calcmode="lin" valueType="num">
                                      <p:cBhvr>
                                        <p:cTn id="67" dur="1000" fill="hold"/>
                                        <p:tgtEl>
                                          <p:spTgt spid="14340">
                                            <p:txEl>
                                              <p:pRg st="9" end="9"/>
                                            </p:txEl>
                                          </p:spTgt>
                                        </p:tgtEl>
                                        <p:attrNameLst>
                                          <p:attrName>ppt_w</p:attrName>
                                        </p:attrNameLst>
                                      </p:cBhvr>
                                      <p:tavLst>
                                        <p:tav tm="0">
                                          <p:val>
                                            <p:strVal val="#ppt_w+.3"/>
                                          </p:val>
                                        </p:tav>
                                        <p:tav tm="100000">
                                          <p:val>
                                            <p:strVal val="#ppt_w"/>
                                          </p:val>
                                        </p:tav>
                                      </p:tavLst>
                                    </p:anim>
                                    <p:anim calcmode="lin" valueType="num">
                                      <p:cBhvr>
                                        <p:cTn id="68" dur="1000" fill="hold"/>
                                        <p:tgtEl>
                                          <p:spTgt spid="14340">
                                            <p:txEl>
                                              <p:pRg st="9" end="9"/>
                                            </p:txEl>
                                          </p:spTgt>
                                        </p:tgtEl>
                                        <p:attrNameLst>
                                          <p:attrName>ppt_h</p:attrName>
                                        </p:attrNameLst>
                                      </p:cBhvr>
                                      <p:tavLst>
                                        <p:tav tm="0">
                                          <p:val>
                                            <p:strVal val="#ppt_h"/>
                                          </p:val>
                                        </p:tav>
                                        <p:tav tm="100000">
                                          <p:val>
                                            <p:strVal val="#ppt_h"/>
                                          </p:val>
                                        </p:tav>
                                      </p:tavLst>
                                    </p:anim>
                                    <p:animEffect transition="in" filter="fade">
                                      <p:cBhvr>
                                        <p:cTn id="69" dur="1000"/>
                                        <p:tgtEl>
                                          <p:spTgt spid="14340">
                                            <p:txEl>
                                              <p:pRg st="9" end="9"/>
                                            </p:txEl>
                                          </p:spTgt>
                                        </p:tgtEl>
                                      </p:cBhvr>
                                    </p:animEffect>
                                  </p:childTnLst>
                                </p:cTn>
                              </p:par>
                            </p:childTnLst>
                          </p:cTn>
                        </p:par>
                        <p:par>
                          <p:cTn id="70" fill="hold">
                            <p:stCondLst>
                              <p:cond delay="5000"/>
                            </p:stCondLst>
                            <p:childTnLst>
                              <p:par>
                                <p:cTn id="71" presetID="50" presetClass="entr" presetSubtype="0" decel="100000" fill="hold" nodeType="afterEffect">
                                  <p:stCondLst>
                                    <p:cond delay="0"/>
                                  </p:stCondLst>
                                  <p:childTnLst>
                                    <p:set>
                                      <p:cBhvr>
                                        <p:cTn id="72" dur="1" fill="hold">
                                          <p:stCondLst>
                                            <p:cond delay="0"/>
                                          </p:stCondLst>
                                        </p:cTn>
                                        <p:tgtEl>
                                          <p:spTgt spid="14340">
                                            <p:txEl>
                                              <p:pRg st="10" end="10"/>
                                            </p:txEl>
                                          </p:spTgt>
                                        </p:tgtEl>
                                        <p:attrNameLst>
                                          <p:attrName>style.visibility</p:attrName>
                                        </p:attrNameLst>
                                      </p:cBhvr>
                                      <p:to>
                                        <p:strVal val="visible"/>
                                      </p:to>
                                    </p:set>
                                    <p:anim calcmode="lin" valueType="num">
                                      <p:cBhvr>
                                        <p:cTn id="73" dur="1000" fill="hold"/>
                                        <p:tgtEl>
                                          <p:spTgt spid="14340">
                                            <p:txEl>
                                              <p:pRg st="10" end="10"/>
                                            </p:txEl>
                                          </p:spTgt>
                                        </p:tgtEl>
                                        <p:attrNameLst>
                                          <p:attrName>ppt_w</p:attrName>
                                        </p:attrNameLst>
                                      </p:cBhvr>
                                      <p:tavLst>
                                        <p:tav tm="0">
                                          <p:val>
                                            <p:strVal val="#ppt_w+.3"/>
                                          </p:val>
                                        </p:tav>
                                        <p:tav tm="100000">
                                          <p:val>
                                            <p:strVal val="#ppt_w"/>
                                          </p:val>
                                        </p:tav>
                                      </p:tavLst>
                                    </p:anim>
                                    <p:anim calcmode="lin" valueType="num">
                                      <p:cBhvr>
                                        <p:cTn id="74" dur="1000" fill="hold"/>
                                        <p:tgtEl>
                                          <p:spTgt spid="14340">
                                            <p:txEl>
                                              <p:pRg st="10" end="10"/>
                                            </p:txEl>
                                          </p:spTgt>
                                        </p:tgtEl>
                                        <p:attrNameLst>
                                          <p:attrName>ppt_h</p:attrName>
                                        </p:attrNameLst>
                                      </p:cBhvr>
                                      <p:tavLst>
                                        <p:tav tm="0">
                                          <p:val>
                                            <p:strVal val="#ppt_h"/>
                                          </p:val>
                                        </p:tav>
                                        <p:tav tm="100000">
                                          <p:val>
                                            <p:strVal val="#ppt_h"/>
                                          </p:val>
                                        </p:tav>
                                      </p:tavLst>
                                    </p:anim>
                                    <p:animEffect transition="in" filter="fade">
                                      <p:cBhvr>
                                        <p:cTn id="75" dur="1000"/>
                                        <p:tgtEl>
                                          <p:spTgt spid="14340">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3"/>
          <p:cNvSpPr txBox="1">
            <a:spLocks noChangeArrowheads="1"/>
          </p:cNvSpPr>
          <p:nvPr/>
        </p:nvSpPr>
        <p:spPr bwMode="auto">
          <a:xfrm>
            <a:off x="381000" y="533400"/>
            <a:ext cx="5410200" cy="784826"/>
          </a:xfrm>
          <a:prstGeom prst="rect">
            <a:avLst/>
          </a:prstGeom>
          <a:noFill/>
          <a:ln w="9525">
            <a:noFill/>
            <a:miter lim="800000"/>
            <a:headEnd/>
            <a:tailEnd/>
          </a:ln>
        </p:spPr>
        <p:txBody>
          <a:bodyPr wrap="square" lIns="91435" tIns="45718" rIns="91435" bIns="45718">
            <a:spAutoFit/>
          </a:bodyPr>
          <a:lstStyle/>
          <a:p>
            <a:pPr algn="ctr"/>
            <a:r>
              <a:rPr lang="en-US" sz="4500" b="1" dirty="0" smtClean="0">
                <a:latin typeface="+mn-lt"/>
              </a:rPr>
              <a:t>Supplies</a:t>
            </a:r>
            <a:endParaRPr lang="en-US" sz="4500" b="1" dirty="0">
              <a:latin typeface="+mn-lt"/>
            </a:endParaRPr>
          </a:p>
        </p:txBody>
      </p:sp>
      <p:sp>
        <p:nvSpPr>
          <p:cNvPr id="16388" name="Text Box 4"/>
          <p:cNvSpPr txBox="1">
            <a:spLocks noChangeArrowheads="1"/>
          </p:cNvSpPr>
          <p:nvPr/>
        </p:nvSpPr>
        <p:spPr bwMode="auto">
          <a:xfrm>
            <a:off x="533400" y="1295400"/>
            <a:ext cx="5562600" cy="5324530"/>
          </a:xfrm>
          <a:prstGeom prst="rect">
            <a:avLst/>
          </a:prstGeom>
          <a:noFill/>
          <a:ln w="9525">
            <a:noFill/>
            <a:miter lim="800000"/>
            <a:headEnd/>
            <a:tailEnd/>
          </a:ln>
        </p:spPr>
        <p:txBody>
          <a:bodyPr wrap="square" lIns="91435" tIns="45718" rIns="91435" bIns="45718">
            <a:spAutoFit/>
          </a:bodyPr>
          <a:lstStyle/>
          <a:p>
            <a:pPr>
              <a:spcBef>
                <a:spcPct val="50000"/>
              </a:spcBef>
            </a:pPr>
            <a:r>
              <a:rPr lang="en-US" sz="2000" dirty="0">
                <a:latin typeface="+mn-lt"/>
              </a:rPr>
              <a:t>Total </a:t>
            </a:r>
            <a:r>
              <a:rPr lang="en-US" sz="2000" dirty="0" smtClean="0">
                <a:latin typeface="+mn-lt"/>
              </a:rPr>
              <a:t>Income:</a:t>
            </a:r>
            <a:r>
              <a:rPr lang="en-US" sz="2000" dirty="0">
                <a:latin typeface="+mn-lt"/>
              </a:rPr>
              <a:t>		$788,008.90</a:t>
            </a:r>
          </a:p>
          <a:p>
            <a:pPr>
              <a:spcBef>
                <a:spcPct val="50000"/>
              </a:spcBef>
            </a:pPr>
            <a:r>
              <a:rPr lang="en-US" sz="2000" dirty="0">
                <a:latin typeface="+mn-lt"/>
              </a:rPr>
              <a:t>Dental </a:t>
            </a:r>
            <a:r>
              <a:rPr lang="en-US" sz="2000" dirty="0" smtClean="0">
                <a:latin typeface="+mn-lt"/>
              </a:rPr>
              <a:t>Supplies:                 	$</a:t>
            </a:r>
            <a:r>
              <a:rPr lang="en-US" sz="2000" dirty="0">
                <a:latin typeface="+mn-lt"/>
              </a:rPr>
              <a:t>64,591.46</a:t>
            </a:r>
          </a:p>
          <a:p>
            <a:pPr>
              <a:spcBef>
                <a:spcPct val="50000"/>
              </a:spcBef>
            </a:pPr>
            <a:r>
              <a:rPr lang="en-US" sz="2000" dirty="0">
                <a:latin typeface="+mn-lt"/>
              </a:rPr>
              <a:t>	$</a:t>
            </a:r>
            <a:r>
              <a:rPr lang="en-US" sz="2000" dirty="0" smtClean="0">
                <a:latin typeface="+mn-lt"/>
              </a:rPr>
              <a:t>64,591.46 / $</a:t>
            </a:r>
            <a:r>
              <a:rPr lang="en-US" sz="2000" dirty="0">
                <a:latin typeface="+mn-lt"/>
              </a:rPr>
              <a:t>788,008.90 </a:t>
            </a:r>
            <a:r>
              <a:rPr lang="en-US" sz="2000" dirty="0" smtClean="0">
                <a:latin typeface="+mn-lt"/>
              </a:rPr>
              <a:t>= .</a:t>
            </a:r>
            <a:r>
              <a:rPr lang="en-US" sz="2000" dirty="0">
                <a:latin typeface="+mn-lt"/>
              </a:rPr>
              <a:t>082 or 8.2%   </a:t>
            </a:r>
          </a:p>
          <a:p>
            <a:pPr>
              <a:spcBef>
                <a:spcPct val="50000"/>
              </a:spcBef>
            </a:pPr>
            <a:r>
              <a:rPr lang="en-US" sz="2000" dirty="0">
                <a:latin typeface="+mn-lt"/>
              </a:rPr>
              <a:t>	Industry </a:t>
            </a:r>
            <a:r>
              <a:rPr lang="en-US" sz="2000" dirty="0" smtClean="0">
                <a:latin typeface="+mn-lt"/>
              </a:rPr>
              <a:t>Norm: 5</a:t>
            </a:r>
            <a:r>
              <a:rPr lang="en-US" sz="2000" dirty="0" smtClean="0">
                <a:latin typeface="Calibri"/>
              </a:rPr>
              <a:t>–</a:t>
            </a:r>
            <a:r>
              <a:rPr lang="en-US" sz="2000" dirty="0" smtClean="0">
                <a:latin typeface="+mn-lt"/>
              </a:rPr>
              <a:t>8%</a:t>
            </a:r>
            <a:endParaRPr lang="en-US" sz="2000" dirty="0">
              <a:latin typeface="+mn-lt"/>
            </a:endParaRPr>
          </a:p>
          <a:p>
            <a:pPr>
              <a:spcBef>
                <a:spcPct val="50000"/>
              </a:spcBef>
            </a:pPr>
            <a:endParaRPr lang="en-US" sz="1000" dirty="0">
              <a:latin typeface="+mn-lt"/>
            </a:endParaRPr>
          </a:p>
          <a:p>
            <a:pPr>
              <a:spcBef>
                <a:spcPts val="600"/>
              </a:spcBef>
            </a:pPr>
            <a:r>
              <a:rPr lang="en-US" sz="2000" dirty="0">
                <a:latin typeface="+mn-lt"/>
              </a:rPr>
              <a:t>Considerations:</a:t>
            </a:r>
          </a:p>
          <a:p>
            <a:pPr>
              <a:spcBef>
                <a:spcPct val="50000"/>
              </a:spcBef>
              <a:buFont typeface="Arial" pitchFamily="34" charset="0"/>
              <a:buChar char="•"/>
            </a:pPr>
            <a:r>
              <a:rPr lang="en-US" sz="2000" dirty="0" smtClean="0">
                <a:latin typeface="+mn-lt"/>
              </a:rPr>
              <a:t> Too </a:t>
            </a:r>
            <a:r>
              <a:rPr lang="en-US" sz="2000" dirty="0">
                <a:latin typeface="+mn-lt"/>
              </a:rPr>
              <a:t>many supplies in </a:t>
            </a:r>
            <a:r>
              <a:rPr lang="en-US" sz="2000" dirty="0" smtClean="0">
                <a:latin typeface="+mn-lt"/>
              </a:rPr>
              <a:t>inventory; </a:t>
            </a:r>
            <a:r>
              <a:rPr lang="en-US" sz="2000" dirty="0">
                <a:latin typeface="+mn-lt"/>
              </a:rPr>
              <a:t>order </a:t>
            </a:r>
            <a:r>
              <a:rPr lang="en-US" sz="2000" dirty="0" smtClean="0">
                <a:latin typeface="+mn-lt"/>
              </a:rPr>
              <a:t>smaller</a:t>
            </a:r>
          </a:p>
          <a:p>
            <a:pPr>
              <a:spcBef>
                <a:spcPts val="0"/>
              </a:spcBef>
            </a:pPr>
            <a:r>
              <a:rPr lang="en-US" sz="2000" dirty="0" smtClean="0">
                <a:latin typeface="+mn-lt"/>
              </a:rPr>
              <a:t>   quantity/only </a:t>
            </a:r>
            <a:r>
              <a:rPr lang="en-US" sz="2000" dirty="0">
                <a:latin typeface="+mn-lt"/>
              </a:rPr>
              <a:t>what you </a:t>
            </a:r>
            <a:r>
              <a:rPr lang="en-US" sz="2000" dirty="0" smtClean="0">
                <a:latin typeface="+mn-lt"/>
              </a:rPr>
              <a:t>need</a:t>
            </a:r>
          </a:p>
          <a:p>
            <a:pPr>
              <a:spcBef>
                <a:spcPct val="50000"/>
              </a:spcBef>
              <a:buFont typeface="Arial" pitchFamily="34" charset="0"/>
              <a:buChar char="•"/>
            </a:pPr>
            <a:r>
              <a:rPr lang="en-US" sz="2000" dirty="0" smtClean="0">
                <a:latin typeface="+mn-lt"/>
              </a:rPr>
              <a:t>Supplies </a:t>
            </a:r>
            <a:r>
              <a:rPr lang="en-US" sz="2000" dirty="0">
                <a:latin typeface="+mn-lt"/>
              </a:rPr>
              <a:t>are too expensive per your collections, </a:t>
            </a:r>
            <a:endParaRPr lang="en-US" sz="2000" dirty="0" smtClean="0">
              <a:latin typeface="+mn-lt"/>
            </a:endParaRPr>
          </a:p>
          <a:p>
            <a:pPr>
              <a:spcBef>
                <a:spcPts val="0"/>
              </a:spcBef>
            </a:pPr>
            <a:r>
              <a:rPr lang="en-US" sz="2000" dirty="0" smtClean="0">
                <a:latin typeface="+mn-lt"/>
              </a:rPr>
              <a:t>  consider different supplier</a:t>
            </a:r>
            <a:endParaRPr lang="en-US" sz="2000" dirty="0">
              <a:latin typeface="+mn-lt"/>
            </a:endParaRPr>
          </a:p>
          <a:p>
            <a:pPr>
              <a:spcBef>
                <a:spcPct val="50000"/>
              </a:spcBef>
              <a:buFont typeface="Arial" pitchFamily="34" charset="0"/>
              <a:buChar char="•"/>
            </a:pPr>
            <a:r>
              <a:rPr lang="en-US" sz="2000" dirty="0" smtClean="0">
                <a:latin typeface="+mn-lt"/>
              </a:rPr>
              <a:t>Fees </a:t>
            </a:r>
            <a:r>
              <a:rPr lang="en-US" sz="2000" dirty="0">
                <a:latin typeface="+mn-lt"/>
              </a:rPr>
              <a:t>are not </a:t>
            </a:r>
            <a:r>
              <a:rPr lang="en-US" sz="2000" dirty="0" smtClean="0">
                <a:latin typeface="+mn-lt"/>
              </a:rPr>
              <a:t>high </a:t>
            </a:r>
            <a:r>
              <a:rPr lang="en-US" sz="2000" dirty="0">
                <a:latin typeface="+mn-lt"/>
              </a:rPr>
              <a:t>enough for your supply, </a:t>
            </a:r>
            <a:r>
              <a:rPr lang="en-US" sz="2000" dirty="0" smtClean="0">
                <a:latin typeface="+mn-lt"/>
              </a:rPr>
              <a:t>consider</a:t>
            </a:r>
          </a:p>
          <a:p>
            <a:pPr>
              <a:spcBef>
                <a:spcPts val="0"/>
              </a:spcBef>
            </a:pPr>
            <a:r>
              <a:rPr lang="en-US" sz="2000" dirty="0" smtClean="0">
                <a:latin typeface="+mn-lt"/>
              </a:rPr>
              <a:t>  raising fees</a:t>
            </a:r>
            <a:endParaRPr lang="en-US" sz="2000" dirty="0">
              <a:latin typeface="+mn-lt"/>
            </a:endParaRPr>
          </a:p>
          <a:p>
            <a:pPr>
              <a:spcBef>
                <a:spcPct val="50000"/>
              </a:spcBef>
              <a:buFont typeface="Arial" pitchFamily="34" charset="0"/>
              <a:buChar char="•"/>
            </a:pPr>
            <a:r>
              <a:rPr lang="en-US" sz="2000" dirty="0" smtClean="0">
                <a:latin typeface="+mn-lt"/>
              </a:rPr>
              <a:t>Consider </a:t>
            </a:r>
            <a:r>
              <a:rPr lang="en-US" sz="2000" dirty="0">
                <a:latin typeface="+mn-lt"/>
              </a:rPr>
              <a:t>cheaper supplies</a:t>
            </a:r>
          </a:p>
        </p:txBody>
      </p:sp>
      <p:pic>
        <p:nvPicPr>
          <p:cNvPr id="16389" name="Picture 5" descr="MCBD20076_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91200" y="533400"/>
            <a:ext cx="2784475" cy="170338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555463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16387"/>
                                        </p:tgtEl>
                                        <p:attrNameLst>
                                          <p:attrName>style.visibility</p:attrName>
                                        </p:attrNameLst>
                                      </p:cBhvr>
                                      <p:to>
                                        <p:strVal val="visible"/>
                                      </p:to>
                                    </p:set>
                                    <p:anim calcmode="lin" valueType="num">
                                      <p:cBhvr>
                                        <p:cTn id="7" dur="1000" fill="hold"/>
                                        <p:tgtEl>
                                          <p:spTgt spid="16387"/>
                                        </p:tgtEl>
                                        <p:attrNameLst>
                                          <p:attrName>ppt_w</p:attrName>
                                        </p:attrNameLst>
                                      </p:cBhvr>
                                      <p:tavLst>
                                        <p:tav tm="0">
                                          <p:val>
                                            <p:strVal val="#ppt_w+.3"/>
                                          </p:val>
                                        </p:tav>
                                        <p:tav tm="100000">
                                          <p:val>
                                            <p:strVal val="#ppt_w"/>
                                          </p:val>
                                        </p:tav>
                                      </p:tavLst>
                                    </p:anim>
                                    <p:anim calcmode="lin" valueType="num">
                                      <p:cBhvr>
                                        <p:cTn id="8" dur="1000" fill="hold"/>
                                        <p:tgtEl>
                                          <p:spTgt spid="16387"/>
                                        </p:tgtEl>
                                        <p:attrNameLst>
                                          <p:attrName>ppt_h</p:attrName>
                                        </p:attrNameLst>
                                      </p:cBhvr>
                                      <p:tavLst>
                                        <p:tav tm="0">
                                          <p:val>
                                            <p:strVal val="#ppt_h"/>
                                          </p:val>
                                        </p:tav>
                                        <p:tav tm="100000">
                                          <p:val>
                                            <p:strVal val="#ppt_h"/>
                                          </p:val>
                                        </p:tav>
                                      </p:tavLst>
                                    </p:anim>
                                    <p:animEffect transition="in" filter="fade">
                                      <p:cBhvr>
                                        <p:cTn id="9" dur="1000"/>
                                        <p:tgtEl>
                                          <p:spTgt spid="16387"/>
                                        </p:tgtEl>
                                      </p:cBhvr>
                                    </p:animEffect>
                                  </p:childTnLst>
                                </p:cTn>
                              </p:par>
                            </p:childTnLst>
                          </p:cTn>
                        </p:par>
                        <p:par>
                          <p:cTn id="10" fill="hold">
                            <p:stCondLst>
                              <p:cond delay="1000"/>
                            </p:stCondLst>
                            <p:childTnLst>
                              <p:par>
                                <p:cTn id="11" presetID="53" presetClass="entr" presetSubtype="0" fill="hold" nodeType="afterEffect">
                                  <p:stCondLst>
                                    <p:cond delay="0"/>
                                  </p:stCondLst>
                                  <p:childTnLst>
                                    <p:set>
                                      <p:cBhvr>
                                        <p:cTn id="12" dur="1" fill="hold">
                                          <p:stCondLst>
                                            <p:cond delay="0"/>
                                          </p:stCondLst>
                                        </p:cTn>
                                        <p:tgtEl>
                                          <p:spTgt spid="16389"/>
                                        </p:tgtEl>
                                        <p:attrNameLst>
                                          <p:attrName>style.visibility</p:attrName>
                                        </p:attrNameLst>
                                      </p:cBhvr>
                                      <p:to>
                                        <p:strVal val="visible"/>
                                      </p:to>
                                    </p:set>
                                    <p:anim calcmode="lin" valueType="num">
                                      <p:cBhvr>
                                        <p:cTn id="13" dur="1000" fill="hold"/>
                                        <p:tgtEl>
                                          <p:spTgt spid="16389"/>
                                        </p:tgtEl>
                                        <p:attrNameLst>
                                          <p:attrName>ppt_w</p:attrName>
                                        </p:attrNameLst>
                                      </p:cBhvr>
                                      <p:tavLst>
                                        <p:tav tm="0">
                                          <p:val>
                                            <p:fltVal val="0"/>
                                          </p:val>
                                        </p:tav>
                                        <p:tav tm="100000">
                                          <p:val>
                                            <p:strVal val="#ppt_w"/>
                                          </p:val>
                                        </p:tav>
                                      </p:tavLst>
                                    </p:anim>
                                    <p:anim calcmode="lin" valueType="num">
                                      <p:cBhvr>
                                        <p:cTn id="14" dur="1000" fill="hold"/>
                                        <p:tgtEl>
                                          <p:spTgt spid="16389"/>
                                        </p:tgtEl>
                                        <p:attrNameLst>
                                          <p:attrName>ppt_h</p:attrName>
                                        </p:attrNameLst>
                                      </p:cBhvr>
                                      <p:tavLst>
                                        <p:tav tm="0">
                                          <p:val>
                                            <p:fltVal val="0"/>
                                          </p:val>
                                        </p:tav>
                                        <p:tav tm="100000">
                                          <p:val>
                                            <p:strVal val="#ppt_h"/>
                                          </p:val>
                                        </p:tav>
                                      </p:tavLst>
                                    </p:anim>
                                    <p:animEffect transition="in" filter="fade">
                                      <p:cBhvr>
                                        <p:cTn id="15" dur="1000"/>
                                        <p:tgtEl>
                                          <p:spTgt spid="16389"/>
                                        </p:tgtEl>
                                      </p:cBhvr>
                                    </p:animEffect>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16388">
                                            <p:txEl>
                                              <p:pRg st="0" end="0"/>
                                            </p:txEl>
                                          </p:spTgt>
                                        </p:tgtEl>
                                        <p:attrNameLst>
                                          <p:attrName>style.visibility</p:attrName>
                                        </p:attrNameLst>
                                      </p:cBhvr>
                                      <p:to>
                                        <p:strVal val="visible"/>
                                      </p:to>
                                    </p:set>
                                    <p:anim calcmode="lin" valueType="num">
                                      <p:cBhvr>
                                        <p:cTn id="20" dur="1000" fill="hold"/>
                                        <p:tgtEl>
                                          <p:spTgt spid="16388">
                                            <p:txEl>
                                              <p:pRg st="0" end="0"/>
                                            </p:txEl>
                                          </p:spTgt>
                                        </p:tgtEl>
                                        <p:attrNameLst>
                                          <p:attrName>ppt_w</p:attrName>
                                        </p:attrNameLst>
                                      </p:cBhvr>
                                      <p:tavLst>
                                        <p:tav tm="0">
                                          <p:val>
                                            <p:strVal val="#ppt_w+.3"/>
                                          </p:val>
                                        </p:tav>
                                        <p:tav tm="100000">
                                          <p:val>
                                            <p:strVal val="#ppt_w"/>
                                          </p:val>
                                        </p:tav>
                                      </p:tavLst>
                                    </p:anim>
                                    <p:anim calcmode="lin" valueType="num">
                                      <p:cBhvr>
                                        <p:cTn id="21" dur="1000" fill="hold"/>
                                        <p:tgtEl>
                                          <p:spTgt spid="16388">
                                            <p:txEl>
                                              <p:pRg st="0" end="0"/>
                                            </p:txEl>
                                          </p:spTgt>
                                        </p:tgtEl>
                                        <p:attrNameLst>
                                          <p:attrName>ppt_h</p:attrName>
                                        </p:attrNameLst>
                                      </p:cBhvr>
                                      <p:tavLst>
                                        <p:tav tm="0">
                                          <p:val>
                                            <p:strVal val="#ppt_h"/>
                                          </p:val>
                                        </p:tav>
                                        <p:tav tm="100000">
                                          <p:val>
                                            <p:strVal val="#ppt_h"/>
                                          </p:val>
                                        </p:tav>
                                      </p:tavLst>
                                    </p:anim>
                                    <p:animEffect transition="in" filter="fade">
                                      <p:cBhvr>
                                        <p:cTn id="22" dur="1000"/>
                                        <p:tgtEl>
                                          <p:spTgt spid="16388">
                                            <p:txEl>
                                              <p:pRg st="0" end="0"/>
                                            </p:txEl>
                                          </p:spTgt>
                                        </p:tgtEl>
                                      </p:cBhvr>
                                    </p:animEffect>
                                  </p:childTnLst>
                                </p:cTn>
                              </p:par>
                            </p:childTnLst>
                          </p:cTn>
                        </p:par>
                        <p:par>
                          <p:cTn id="23" fill="hold">
                            <p:stCondLst>
                              <p:cond delay="1000"/>
                            </p:stCondLst>
                            <p:childTnLst>
                              <p:par>
                                <p:cTn id="24" presetID="50" presetClass="entr" presetSubtype="0" decel="100000" fill="hold" nodeType="afterEffect">
                                  <p:stCondLst>
                                    <p:cond delay="0"/>
                                  </p:stCondLst>
                                  <p:childTnLst>
                                    <p:set>
                                      <p:cBhvr>
                                        <p:cTn id="25" dur="1" fill="hold">
                                          <p:stCondLst>
                                            <p:cond delay="0"/>
                                          </p:stCondLst>
                                        </p:cTn>
                                        <p:tgtEl>
                                          <p:spTgt spid="16388">
                                            <p:txEl>
                                              <p:pRg st="1" end="1"/>
                                            </p:txEl>
                                          </p:spTgt>
                                        </p:tgtEl>
                                        <p:attrNameLst>
                                          <p:attrName>style.visibility</p:attrName>
                                        </p:attrNameLst>
                                      </p:cBhvr>
                                      <p:to>
                                        <p:strVal val="visible"/>
                                      </p:to>
                                    </p:set>
                                    <p:anim calcmode="lin" valueType="num">
                                      <p:cBhvr>
                                        <p:cTn id="26" dur="1000" fill="hold"/>
                                        <p:tgtEl>
                                          <p:spTgt spid="16388">
                                            <p:txEl>
                                              <p:pRg st="1" end="1"/>
                                            </p:txEl>
                                          </p:spTgt>
                                        </p:tgtEl>
                                        <p:attrNameLst>
                                          <p:attrName>ppt_w</p:attrName>
                                        </p:attrNameLst>
                                      </p:cBhvr>
                                      <p:tavLst>
                                        <p:tav tm="0">
                                          <p:val>
                                            <p:strVal val="#ppt_w+.3"/>
                                          </p:val>
                                        </p:tav>
                                        <p:tav tm="100000">
                                          <p:val>
                                            <p:strVal val="#ppt_w"/>
                                          </p:val>
                                        </p:tav>
                                      </p:tavLst>
                                    </p:anim>
                                    <p:anim calcmode="lin" valueType="num">
                                      <p:cBhvr>
                                        <p:cTn id="27" dur="1000" fill="hold"/>
                                        <p:tgtEl>
                                          <p:spTgt spid="16388">
                                            <p:txEl>
                                              <p:pRg st="1" end="1"/>
                                            </p:txEl>
                                          </p:spTgt>
                                        </p:tgtEl>
                                        <p:attrNameLst>
                                          <p:attrName>ppt_h</p:attrName>
                                        </p:attrNameLst>
                                      </p:cBhvr>
                                      <p:tavLst>
                                        <p:tav tm="0">
                                          <p:val>
                                            <p:strVal val="#ppt_h"/>
                                          </p:val>
                                        </p:tav>
                                        <p:tav tm="100000">
                                          <p:val>
                                            <p:strVal val="#ppt_h"/>
                                          </p:val>
                                        </p:tav>
                                      </p:tavLst>
                                    </p:anim>
                                    <p:animEffect transition="in" filter="fade">
                                      <p:cBhvr>
                                        <p:cTn id="28" dur="1000"/>
                                        <p:tgtEl>
                                          <p:spTgt spid="16388">
                                            <p:txEl>
                                              <p:pRg st="1" end="1"/>
                                            </p:txEl>
                                          </p:spTgt>
                                        </p:tgtEl>
                                      </p:cBhvr>
                                    </p:animEffect>
                                  </p:childTnLst>
                                </p:cTn>
                              </p:par>
                              <p:par>
                                <p:cTn id="29" presetID="50" presetClass="entr" presetSubtype="0" decel="100000" fill="hold" nodeType="withEffect">
                                  <p:stCondLst>
                                    <p:cond delay="0"/>
                                  </p:stCondLst>
                                  <p:childTnLst>
                                    <p:set>
                                      <p:cBhvr>
                                        <p:cTn id="30" dur="1" fill="hold">
                                          <p:stCondLst>
                                            <p:cond delay="0"/>
                                          </p:stCondLst>
                                        </p:cTn>
                                        <p:tgtEl>
                                          <p:spTgt spid="16388">
                                            <p:txEl>
                                              <p:pRg st="2" end="2"/>
                                            </p:txEl>
                                          </p:spTgt>
                                        </p:tgtEl>
                                        <p:attrNameLst>
                                          <p:attrName>style.visibility</p:attrName>
                                        </p:attrNameLst>
                                      </p:cBhvr>
                                      <p:to>
                                        <p:strVal val="visible"/>
                                      </p:to>
                                    </p:set>
                                    <p:anim calcmode="lin" valueType="num">
                                      <p:cBhvr>
                                        <p:cTn id="31" dur="1000" fill="hold"/>
                                        <p:tgtEl>
                                          <p:spTgt spid="16388">
                                            <p:txEl>
                                              <p:pRg st="2" end="2"/>
                                            </p:txEl>
                                          </p:spTgt>
                                        </p:tgtEl>
                                        <p:attrNameLst>
                                          <p:attrName>ppt_w</p:attrName>
                                        </p:attrNameLst>
                                      </p:cBhvr>
                                      <p:tavLst>
                                        <p:tav tm="0">
                                          <p:val>
                                            <p:strVal val="#ppt_w+.3"/>
                                          </p:val>
                                        </p:tav>
                                        <p:tav tm="100000">
                                          <p:val>
                                            <p:strVal val="#ppt_w"/>
                                          </p:val>
                                        </p:tav>
                                      </p:tavLst>
                                    </p:anim>
                                    <p:anim calcmode="lin" valueType="num">
                                      <p:cBhvr>
                                        <p:cTn id="32" dur="1000" fill="hold"/>
                                        <p:tgtEl>
                                          <p:spTgt spid="16388">
                                            <p:txEl>
                                              <p:pRg st="2" end="2"/>
                                            </p:txEl>
                                          </p:spTgt>
                                        </p:tgtEl>
                                        <p:attrNameLst>
                                          <p:attrName>ppt_h</p:attrName>
                                        </p:attrNameLst>
                                      </p:cBhvr>
                                      <p:tavLst>
                                        <p:tav tm="0">
                                          <p:val>
                                            <p:strVal val="#ppt_h"/>
                                          </p:val>
                                        </p:tav>
                                        <p:tav tm="100000">
                                          <p:val>
                                            <p:strVal val="#ppt_h"/>
                                          </p:val>
                                        </p:tav>
                                      </p:tavLst>
                                    </p:anim>
                                    <p:animEffect transition="in" filter="fade">
                                      <p:cBhvr>
                                        <p:cTn id="33" dur="1000"/>
                                        <p:tgtEl>
                                          <p:spTgt spid="16388">
                                            <p:txEl>
                                              <p:pRg st="2" end="2"/>
                                            </p:txEl>
                                          </p:spTgt>
                                        </p:tgtEl>
                                      </p:cBhvr>
                                    </p:animEffect>
                                  </p:childTnLst>
                                </p:cTn>
                              </p:par>
                              <p:par>
                                <p:cTn id="34" presetID="50" presetClass="entr" presetSubtype="0" decel="100000" fill="hold" nodeType="withEffect">
                                  <p:stCondLst>
                                    <p:cond delay="0"/>
                                  </p:stCondLst>
                                  <p:childTnLst>
                                    <p:set>
                                      <p:cBhvr>
                                        <p:cTn id="35" dur="1" fill="hold">
                                          <p:stCondLst>
                                            <p:cond delay="0"/>
                                          </p:stCondLst>
                                        </p:cTn>
                                        <p:tgtEl>
                                          <p:spTgt spid="16388">
                                            <p:txEl>
                                              <p:pRg st="3" end="3"/>
                                            </p:txEl>
                                          </p:spTgt>
                                        </p:tgtEl>
                                        <p:attrNameLst>
                                          <p:attrName>style.visibility</p:attrName>
                                        </p:attrNameLst>
                                      </p:cBhvr>
                                      <p:to>
                                        <p:strVal val="visible"/>
                                      </p:to>
                                    </p:set>
                                    <p:anim calcmode="lin" valueType="num">
                                      <p:cBhvr>
                                        <p:cTn id="36" dur="1000" fill="hold"/>
                                        <p:tgtEl>
                                          <p:spTgt spid="16388">
                                            <p:txEl>
                                              <p:pRg st="3" end="3"/>
                                            </p:txEl>
                                          </p:spTgt>
                                        </p:tgtEl>
                                        <p:attrNameLst>
                                          <p:attrName>ppt_w</p:attrName>
                                        </p:attrNameLst>
                                      </p:cBhvr>
                                      <p:tavLst>
                                        <p:tav tm="0">
                                          <p:val>
                                            <p:strVal val="#ppt_w+.3"/>
                                          </p:val>
                                        </p:tav>
                                        <p:tav tm="100000">
                                          <p:val>
                                            <p:strVal val="#ppt_w"/>
                                          </p:val>
                                        </p:tav>
                                      </p:tavLst>
                                    </p:anim>
                                    <p:anim calcmode="lin" valueType="num">
                                      <p:cBhvr>
                                        <p:cTn id="37" dur="1000" fill="hold"/>
                                        <p:tgtEl>
                                          <p:spTgt spid="16388">
                                            <p:txEl>
                                              <p:pRg st="3" end="3"/>
                                            </p:txEl>
                                          </p:spTgt>
                                        </p:tgtEl>
                                        <p:attrNameLst>
                                          <p:attrName>ppt_h</p:attrName>
                                        </p:attrNameLst>
                                      </p:cBhvr>
                                      <p:tavLst>
                                        <p:tav tm="0">
                                          <p:val>
                                            <p:strVal val="#ppt_h"/>
                                          </p:val>
                                        </p:tav>
                                        <p:tav tm="100000">
                                          <p:val>
                                            <p:strVal val="#ppt_h"/>
                                          </p:val>
                                        </p:tav>
                                      </p:tavLst>
                                    </p:anim>
                                    <p:animEffect transition="in" filter="fade">
                                      <p:cBhvr>
                                        <p:cTn id="38" dur="1000"/>
                                        <p:tgtEl>
                                          <p:spTgt spid="16388">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0" presetClass="entr" presetSubtype="0" decel="100000" fill="hold" nodeType="clickEffect">
                                  <p:stCondLst>
                                    <p:cond delay="0"/>
                                  </p:stCondLst>
                                  <p:childTnLst>
                                    <p:set>
                                      <p:cBhvr>
                                        <p:cTn id="42" dur="1" fill="hold">
                                          <p:stCondLst>
                                            <p:cond delay="0"/>
                                          </p:stCondLst>
                                        </p:cTn>
                                        <p:tgtEl>
                                          <p:spTgt spid="16388">
                                            <p:txEl>
                                              <p:pRg st="5" end="5"/>
                                            </p:txEl>
                                          </p:spTgt>
                                        </p:tgtEl>
                                        <p:attrNameLst>
                                          <p:attrName>style.visibility</p:attrName>
                                        </p:attrNameLst>
                                      </p:cBhvr>
                                      <p:to>
                                        <p:strVal val="visible"/>
                                      </p:to>
                                    </p:set>
                                    <p:anim calcmode="lin" valueType="num">
                                      <p:cBhvr>
                                        <p:cTn id="43" dur="1000" fill="hold"/>
                                        <p:tgtEl>
                                          <p:spTgt spid="16388">
                                            <p:txEl>
                                              <p:pRg st="5" end="5"/>
                                            </p:txEl>
                                          </p:spTgt>
                                        </p:tgtEl>
                                        <p:attrNameLst>
                                          <p:attrName>ppt_w</p:attrName>
                                        </p:attrNameLst>
                                      </p:cBhvr>
                                      <p:tavLst>
                                        <p:tav tm="0">
                                          <p:val>
                                            <p:strVal val="#ppt_w+.3"/>
                                          </p:val>
                                        </p:tav>
                                        <p:tav tm="100000">
                                          <p:val>
                                            <p:strVal val="#ppt_w"/>
                                          </p:val>
                                        </p:tav>
                                      </p:tavLst>
                                    </p:anim>
                                    <p:anim calcmode="lin" valueType="num">
                                      <p:cBhvr>
                                        <p:cTn id="44" dur="1000" fill="hold"/>
                                        <p:tgtEl>
                                          <p:spTgt spid="16388">
                                            <p:txEl>
                                              <p:pRg st="5" end="5"/>
                                            </p:txEl>
                                          </p:spTgt>
                                        </p:tgtEl>
                                        <p:attrNameLst>
                                          <p:attrName>ppt_h</p:attrName>
                                        </p:attrNameLst>
                                      </p:cBhvr>
                                      <p:tavLst>
                                        <p:tav tm="0">
                                          <p:val>
                                            <p:strVal val="#ppt_h"/>
                                          </p:val>
                                        </p:tav>
                                        <p:tav tm="100000">
                                          <p:val>
                                            <p:strVal val="#ppt_h"/>
                                          </p:val>
                                        </p:tav>
                                      </p:tavLst>
                                    </p:anim>
                                    <p:animEffect transition="in" filter="fade">
                                      <p:cBhvr>
                                        <p:cTn id="45" dur="1000"/>
                                        <p:tgtEl>
                                          <p:spTgt spid="16388">
                                            <p:txEl>
                                              <p:pRg st="5" end="5"/>
                                            </p:txEl>
                                          </p:spTgt>
                                        </p:tgtEl>
                                      </p:cBhvr>
                                    </p:animEffect>
                                  </p:childTnLst>
                                </p:cTn>
                              </p:par>
                            </p:childTnLst>
                          </p:cTn>
                        </p:par>
                        <p:par>
                          <p:cTn id="46" fill="hold">
                            <p:stCondLst>
                              <p:cond delay="1000"/>
                            </p:stCondLst>
                            <p:childTnLst>
                              <p:par>
                                <p:cTn id="47" presetID="50" presetClass="entr" presetSubtype="0" decel="100000" fill="hold" nodeType="afterEffect">
                                  <p:stCondLst>
                                    <p:cond delay="0"/>
                                  </p:stCondLst>
                                  <p:childTnLst>
                                    <p:set>
                                      <p:cBhvr>
                                        <p:cTn id="48" dur="1" fill="hold">
                                          <p:stCondLst>
                                            <p:cond delay="0"/>
                                          </p:stCondLst>
                                        </p:cTn>
                                        <p:tgtEl>
                                          <p:spTgt spid="16388">
                                            <p:txEl>
                                              <p:pRg st="6" end="6"/>
                                            </p:txEl>
                                          </p:spTgt>
                                        </p:tgtEl>
                                        <p:attrNameLst>
                                          <p:attrName>style.visibility</p:attrName>
                                        </p:attrNameLst>
                                      </p:cBhvr>
                                      <p:to>
                                        <p:strVal val="visible"/>
                                      </p:to>
                                    </p:set>
                                    <p:anim calcmode="lin" valueType="num">
                                      <p:cBhvr>
                                        <p:cTn id="49" dur="1000" fill="hold"/>
                                        <p:tgtEl>
                                          <p:spTgt spid="16388">
                                            <p:txEl>
                                              <p:pRg st="6" end="6"/>
                                            </p:txEl>
                                          </p:spTgt>
                                        </p:tgtEl>
                                        <p:attrNameLst>
                                          <p:attrName>ppt_w</p:attrName>
                                        </p:attrNameLst>
                                      </p:cBhvr>
                                      <p:tavLst>
                                        <p:tav tm="0">
                                          <p:val>
                                            <p:strVal val="#ppt_w+.3"/>
                                          </p:val>
                                        </p:tav>
                                        <p:tav tm="100000">
                                          <p:val>
                                            <p:strVal val="#ppt_w"/>
                                          </p:val>
                                        </p:tav>
                                      </p:tavLst>
                                    </p:anim>
                                    <p:anim calcmode="lin" valueType="num">
                                      <p:cBhvr>
                                        <p:cTn id="50" dur="1000" fill="hold"/>
                                        <p:tgtEl>
                                          <p:spTgt spid="16388">
                                            <p:txEl>
                                              <p:pRg st="6" end="6"/>
                                            </p:txEl>
                                          </p:spTgt>
                                        </p:tgtEl>
                                        <p:attrNameLst>
                                          <p:attrName>ppt_h</p:attrName>
                                        </p:attrNameLst>
                                      </p:cBhvr>
                                      <p:tavLst>
                                        <p:tav tm="0">
                                          <p:val>
                                            <p:strVal val="#ppt_h"/>
                                          </p:val>
                                        </p:tav>
                                        <p:tav tm="100000">
                                          <p:val>
                                            <p:strVal val="#ppt_h"/>
                                          </p:val>
                                        </p:tav>
                                      </p:tavLst>
                                    </p:anim>
                                    <p:animEffect transition="in" filter="fade">
                                      <p:cBhvr>
                                        <p:cTn id="51" dur="1000"/>
                                        <p:tgtEl>
                                          <p:spTgt spid="16388">
                                            <p:txEl>
                                              <p:pRg st="6" end="6"/>
                                            </p:txEl>
                                          </p:spTgt>
                                        </p:tgtEl>
                                      </p:cBhvr>
                                    </p:animEffect>
                                  </p:childTnLst>
                                </p:cTn>
                              </p:par>
                              <p:par>
                                <p:cTn id="52" presetID="50" presetClass="entr" presetSubtype="0" decel="100000" fill="hold" nodeType="withEffect">
                                  <p:stCondLst>
                                    <p:cond delay="0"/>
                                  </p:stCondLst>
                                  <p:childTnLst>
                                    <p:set>
                                      <p:cBhvr>
                                        <p:cTn id="53" dur="1" fill="hold">
                                          <p:stCondLst>
                                            <p:cond delay="0"/>
                                          </p:stCondLst>
                                        </p:cTn>
                                        <p:tgtEl>
                                          <p:spTgt spid="16388">
                                            <p:txEl>
                                              <p:pRg st="7" end="7"/>
                                            </p:txEl>
                                          </p:spTgt>
                                        </p:tgtEl>
                                        <p:attrNameLst>
                                          <p:attrName>style.visibility</p:attrName>
                                        </p:attrNameLst>
                                      </p:cBhvr>
                                      <p:to>
                                        <p:strVal val="visible"/>
                                      </p:to>
                                    </p:set>
                                    <p:anim calcmode="lin" valueType="num">
                                      <p:cBhvr>
                                        <p:cTn id="54" dur="1000" fill="hold"/>
                                        <p:tgtEl>
                                          <p:spTgt spid="16388">
                                            <p:txEl>
                                              <p:pRg st="7" end="7"/>
                                            </p:txEl>
                                          </p:spTgt>
                                        </p:tgtEl>
                                        <p:attrNameLst>
                                          <p:attrName>ppt_w</p:attrName>
                                        </p:attrNameLst>
                                      </p:cBhvr>
                                      <p:tavLst>
                                        <p:tav tm="0">
                                          <p:val>
                                            <p:strVal val="#ppt_w+.3"/>
                                          </p:val>
                                        </p:tav>
                                        <p:tav tm="100000">
                                          <p:val>
                                            <p:strVal val="#ppt_w"/>
                                          </p:val>
                                        </p:tav>
                                      </p:tavLst>
                                    </p:anim>
                                    <p:anim calcmode="lin" valueType="num">
                                      <p:cBhvr>
                                        <p:cTn id="55" dur="1000" fill="hold"/>
                                        <p:tgtEl>
                                          <p:spTgt spid="16388">
                                            <p:txEl>
                                              <p:pRg st="7" end="7"/>
                                            </p:txEl>
                                          </p:spTgt>
                                        </p:tgtEl>
                                        <p:attrNameLst>
                                          <p:attrName>ppt_h</p:attrName>
                                        </p:attrNameLst>
                                      </p:cBhvr>
                                      <p:tavLst>
                                        <p:tav tm="0">
                                          <p:val>
                                            <p:strVal val="#ppt_h"/>
                                          </p:val>
                                        </p:tav>
                                        <p:tav tm="100000">
                                          <p:val>
                                            <p:strVal val="#ppt_h"/>
                                          </p:val>
                                        </p:tav>
                                      </p:tavLst>
                                    </p:anim>
                                    <p:animEffect transition="in" filter="fade">
                                      <p:cBhvr>
                                        <p:cTn id="56" dur="1000"/>
                                        <p:tgtEl>
                                          <p:spTgt spid="16388">
                                            <p:txEl>
                                              <p:pRg st="7" end="7"/>
                                            </p:txEl>
                                          </p:spTgt>
                                        </p:tgtEl>
                                      </p:cBhvr>
                                    </p:animEffect>
                                  </p:childTnLst>
                                </p:cTn>
                              </p:par>
                            </p:childTnLst>
                          </p:cTn>
                        </p:par>
                        <p:par>
                          <p:cTn id="57" fill="hold">
                            <p:stCondLst>
                              <p:cond delay="2000"/>
                            </p:stCondLst>
                            <p:childTnLst>
                              <p:par>
                                <p:cTn id="58" presetID="50" presetClass="entr" presetSubtype="0" decel="100000" fill="hold" nodeType="afterEffect">
                                  <p:stCondLst>
                                    <p:cond delay="0"/>
                                  </p:stCondLst>
                                  <p:childTnLst>
                                    <p:set>
                                      <p:cBhvr>
                                        <p:cTn id="59" dur="1" fill="hold">
                                          <p:stCondLst>
                                            <p:cond delay="0"/>
                                          </p:stCondLst>
                                        </p:cTn>
                                        <p:tgtEl>
                                          <p:spTgt spid="16388">
                                            <p:txEl>
                                              <p:pRg st="8" end="8"/>
                                            </p:txEl>
                                          </p:spTgt>
                                        </p:tgtEl>
                                        <p:attrNameLst>
                                          <p:attrName>style.visibility</p:attrName>
                                        </p:attrNameLst>
                                      </p:cBhvr>
                                      <p:to>
                                        <p:strVal val="visible"/>
                                      </p:to>
                                    </p:set>
                                    <p:anim calcmode="lin" valueType="num">
                                      <p:cBhvr>
                                        <p:cTn id="60" dur="1000" fill="hold"/>
                                        <p:tgtEl>
                                          <p:spTgt spid="16388">
                                            <p:txEl>
                                              <p:pRg st="8" end="8"/>
                                            </p:txEl>
                                          </p:spTgt>
                                        </p:tgtEl>
                                        <p:attrNameLst>
                                          <p:attrName>ppt_w</p:attrName>
                                        </p:attrNameLst>
                                      </p:cBhvr>
                                      <p:tavLst>
                                        <p:tav tm="0">
                                          <p:val>
                                            <p:strVal val="#ppt_w+.3"/>
                                          </p:val>
                                        </p:tav>
                                        <p:tav tm="100000">
                                          <p:val>
                                            <p:strVal val="#ppt_w"/>
                                          </p:val>
                                        </p:tav>
                                      </p:tavLst>
                                    </p:anim>
                                    <p:anim calcmode="lin" valueType="num">
                                      <p:cBhvr>
                                        <p:cTn id="61" dur="1000" fill="hold"/>
                                        <p:tgtEl>
                                          <p:spTgt spid="16388">
                                            <p:txEl>
                                              <p:pRg st="8" end="8"/>
                                            </p:txEl>
                                          </p:spTgt>
                                        </p:tgtEl>
                                        <p:attrNameLst>
                                          <p:attrName>ppt_h</p:attrName>
                                        </p:attrNameLst>
                                      </p:cBhvr>
                                      <p:tavLst>
                                        <p:tav tm="0">
                                          <p:val>
                                            <p:strVal val="#ppt_h"/>
                                          </p:val>
                                        </p:tav>
                                        <p:tav tm="100000">
                                          <p:val>
                                            <p:strVal val="#ppt_h"/>
                                          </p:val>
                                        </p:tav>
                                      </p:tavLst>
                                    </p:anim>
                                    <p:animEffect transition="in" filter="fade">
                                      <p:cBhvr>
                                        <p:cTn id="62" dur="1000"/>
                                        <p:tgtEl>
                                          <p:spTgt spid="16388">
                                            <p:txEl>
                                              <p:pRg st="8" end="8"/>
                                            </p:txEl>
                                          </p:spTgt>
                                        </p:tgtEl>
                                      </p:cBhvr>
                                    </p:animEffect>
                                  </p:childTnLst>
                                </p:cTn>
                              </p:par>
                              <p:par>
                                <p:cTn id="63" presetID="50" presetClass="entr" presetSubtype="0" decel="100000" fill="hold" nodeType="withEffect">
                                  <p:stCondLst>
                                    <p:cond delay="0"/>
                                  </p:stCondLst>
                                  <p:childTnLst>
                                    <p:set>
                                      <p:cBhvr>
                                        <p:cTn id="64" dur="1" fill="hold">
                                          <p:stCondLst>
                                            <p:cond delay="0"/>
                                          </p:stCondLst>
                                        </p:cTn>
                                        <p:tgtEl>
                                          <p:spTgt spid="16388">
                                            <p:txEl>
                                              <p:pRg st="9" end="9"/>
                                            </p:txEl>
                                          </p:spTgt>
                                        </p:tgtEl>
                                        <p:attrNameLst>
                                          <p:attrName>style.visibility</p:attrName>
                                        </p:attrNameLst>
                                      </p:cBhvr>
                                      <p:to>
                                        <p:strVal val="visible"/>
                                      </p:to>
                                    </p:set>
                                    <p:anim calcmode="lin" valueType="num">
                                      <p:cBhvr>
                                        <p:cTn id="65" dur="1000" fill="hold"/>
                                        <p:tgtEl>
                                          <p:spTgt spid="16388">
                                            <p:txEl>
                                              <p:pRg st="9" end="9"/>
                                            </p:txEl>
                                          </p:spTgt>
                                        </p:tgtEl>
                                        <p:attrNameLst>
                                          <p:attrName>ppt_w</p:attrName>
                                        </p:attrNameLst>
                                      </p:cBhvr>
                                      <p:tavLst>
                                        <p:tav tm="0">
                                          <p:val>
                                            <p:strVal val="#ppt_w+.3"/>
                                          </p:val>
                                        </p:tav>
                                        <p:tav tm="100000">
                                          <p:val>
                                            <p:strVal val="#ppt_w"/>
                                          </p:val>
                                        </p:tav>
                                      </p:tavLst>
                                    </p:anim>
                                    <p:anim calcmode="lin" valueType="num">
                                      <p:cBhvr>
                                        <p:cTn id="66" dur="1000" fill="hold"/>
                                        <p:tgtEl>
                                          <p:spTgt spid="16388">
                                            <p:txEl>
                                              <p:pRg st="9" end="9"/>
                                            </p:txEl>
                                          </p:spTgt>
                                        </p:tgtEl>
                                        <p:attrNameLst>
                                          <p:attrName>ppt_h</p:attrName>
                                        </p:attrNameLst>
                                      </p:cBhvr>
                                      <p:tavLst>
                                        <p:tav tm="0">
                                          <p:val>
                                            <p:strVal val="#ppt_h"/>
                                          </p:val>
                                        </p:tav>
                                        <p:tav tm="100000">
                                          <p:val>
                                            <p:strVal val="#ppt_h"/>
                                          </p:val>
                                        </p:tav>
                                      </p:tavLst>
                                    </p:anim>
                                    <p:animEffect transition="in" filter="fade">
                                      <p:cBhvr>
                                        <p:cTn id="67" dur="1000"/>
                                        <p:tgtEl>
                                          <p:spTgt spid="16388">
                                            <p:txEl>
                                              <p:pRg st="9" end="9"/>
                                            </p:txEl>
                                          </p:spTgt>
                                        </p:tgtEl>
                                      </p:cBhvr>
                                    </p:animEffect>
                                  </p:childTnLst>
                                </p:cTn>
                              </p:par>
                            </p:childTnLst>
                          </p:cTn>
                        </p:par>
                        <p:par>
                          <p:cTn id="68" fill="hold">
                            <p:stCondLst>
                              <p:cond delay="3000"/>
                            </p:stCondLst>
                            <p:childTnLst>
                              <p:par>
                                <p:cTn id="69" presetID="50" presetClass="entr" presetSubtype="0" decel="100000" fill="hold" nodeType="afterEffect">
                                  <p:stCondLst>
                                    <p:cond delay="0"/>
                                  </p:stCondLst>
                                  <p:childTnLst>
                                    <p:set>
                                      <p:cBhvr>
                                        <p:cTn id="70" dur="1" fill="hold">
                                          <p:stCondLst>
                                            <p:cond delay="0"/>
                                          </p:stCondLst>
                                        </p:cTn>
                                        <p:tgtEl>
                                          <p:spTgt spid="16388">
                                            <p:txEl>
                                              <p:pRg st="10" end="10"/>
                                            </p:txEl>
                                          </p:spTgt>
                                        </p:tgtEl>
                                        <p:attrNameLst>
                                          <p:attrName>style.visibility</p:attrName>
                                        </p:attrNameLst>
                                      </p:cBhvr>
                                      <p:to>
                                        <p:strVal val="visible"/>
                                      </p:to>
                                    </p:set>
                                    <p:anim calcmode="lin" valueType="num">
                                      <p:cBhvr>
                                        <p:cTn id="71" dur="1000" fill="hold"/>
                                        <p:tgtEl>
                                          <p:spTgt spid="16388">
                                            <p:txEl>
                                              <p:pRg st="10" end="10"/>
                                            </p:txEl>
                                          </p:spTgt>
                                        </p:tgtEl>
                                        <p:attrNameLst>
                                          <p:attrName>ppt_w</p:attrName>
                                        </p:attrNameLst>
                                      </p:cBhvr>
                                      <p:tavLst>
                                        <p:tav tm="0">
                                          <p:val>
                                            <p:strVal val="#ppt_w+.3"/>
                                          </p:val>
                                        </p:tav>
                                        <p:tav tm="100000">
                                          <p:val>
                                            <p:strVal val="#ppt_w"/>
                                          </p:val>
                                        </p:tav>
                                      </p:tavLst>
                                    </p:anim>
                                    <p:anim calcmode="lin" valueType="num">
                                      <p:cBhvr>
                                        <p:cTn id="72" dur="1000" fill="hold"/>
                                        <p:tgtEl>
                                          <p:spTgt spid="16388">
                                            <p:txEl>
                                              <p:pRg st="10" end="10"/>
                                            </p:txEl>
                                          </p:spTgt>
                                        </p:tgtEl>
                                        <p:attrNameLst>
                                          <p:attrName>ppt_h</p:attrName>
                                        </p:attrNameLst>
                                      </p:cBhvr>
                                      <p:tavLst>
                                        <p:tav tm="0">
                                          <p:val>
                                            <p:strVal val="#ppt_h"/>
                                          </p:val>
                                        </p:tav>
                                        <p:tav tm="100000">
                                          <p:val>
                                            <p:strVal val="#ppt_h"/>
                                          </p:val>
                                        </p:tav>
                                      </p:tavLst>
                                    </p:anim>
                                    <p:animEffect transition="in" filter="fade">
                                      <p:cBhvr>
                                        <p:cTn id="73" dur="1000"/>
                                        <p:tgtEl>
                                          <p:spTgt spid="16388">
                                            <p:txEl>
                                              <p:pRg st="10" end="10"/>
                                            </p:txEl>
                                          </p:spTgt>
                                        </p:tgtEl>
                                      </p:cBhvr>
                                    </p:animEffect>
                                  </p:childTnLst>
                                </p:cTn>
                              </p:par>
                              <p:par>
                                <p:cTn id="74" presetID="50" presetClass="entr" presetSubtype="0" decel="100000" fill="hold" nodeType="withEffect">
                                  <p:stCondLst>
                                    <p:cond delay="0"/>
                                  </p:stCondLst>
                                  <p:childTnLst>
                                    <p:set>
                                      <p:cBhvr>
                                        <p:cTn id="75" dur="1" fill="hold">
                                          <p:stCondLst>
                                            <p:cond delay="0"/>
                                          </p:stCondLst>
                                        </p:cTn>
                                        <p:tgtEl>
                                          <p:spTgt spid="16388">
                                            <p:txEl>
                                              <p:pRg st="11" end="11"/>
                                            </p:txEl>
                                          </p:spTgt>
                                        </p:tgtEl>
                                        <p:attrNameLst>
                                          <p:attrName>style.visibility</p:attrName>
                                        </p:attrNameLst>
                                      </p:cBhvr>
                                      <p:to>
                                        <p:strVal val="visible"/>
                                      </p:to>
                                    </p:set>
                                    <p:anim calcmode="lin" valueType="num">
                                      <p:cBhvr>
                                        <p:cTn id="76" dur="1000" fill="hold"/>
                                        <p:tgtEl>
                                          <p:spTgt spid="16388">
                                            <p:txEl>
                                              <p:pRg st="11" end="11"/>
                                            </p:txEl>
                                          </p:spTgt>
                                        </p:tgtEl>
                                        <p:attrNameLst>
                                          <p:attrName>ppt_w</p:attrName>
                                        </p:attrNameLst>
                                      </p:cBhvr>
                                      <p:tavLst>
                                        <p:tav tm="0">
                                          <p:val>
                                            <p:strVal val="#ppt_w+.3"/>
                                          </p:val>
                                        </p:tav>
                                        <p:tav tm="100000">
                                          <p:val>
                                            <p:strVal val="#ppt_w"/>
                                          </p:val>
                                        </p:tav>
                                      </p:tavLst>
                                    </p:anim>
                                    <p:anim calcmode="lin" valueType="num">
                                      <p:cBhvr>
                                        <p:cTn id="77" dur="1000" fill="hold"/>
                                        <p:tgtEl>
                                          <p:spTgt spid="16388">
                                            <p:txEl>
                                              <p:pRg st="11" end="11"/>
                                            </p:txEl>
                                          </p:spTgt>
                                        </p:tgtEl>
                                        <p:attrNameLst>
                                          <p:attrName>ppt_h</p:attrName>
                                        </p:attrNameLst>
                                      </p:cBhvr>
                                      <p:tavLst>
                                        <p:tav tm="0">
                                          <p:val>
                                            <p:strVal val="#ppt_h"/>
                                          </p:val>
                                        </p:tav>
                                        <p:tav tm="100000">
                                          <p:val>
                                            <p:strVal val="#ppt_h"/>
                                          </p:val>
                                        </p:tav>
                                      </p:tavLst>
                                    </p:anim>
                                    <p:animEffect transition="in" filter="fade">
                                      <p:cBhvr>
                                        <p:cTn id="78" dur="1000"/>
                                        <p:tgtEl>
                                          <p:spTgt spid="16388">
                                            <p:txEl>
                                              <p:pRg st="11" end="11"/>
                                            </p:txEl>
                                          </p:spTgt>
                                        </p:tgtEl>
                                      </p:cBhvr>
                                    </p:animEffect>
                                  </p:childTnLst>
                                </p:cTn>
                              </p:par>
                            </p:childTnLst>
                          </p:cTn>
                        </p:par>
                        <p:par>
                          <p:cTn id="79" fill="hold">
                            <p:stCondLst>
                              <p:cond delay="4000"/>
                            </p:stCondLst>
                            <p:childTnLst>
                              <p:par>
                                <p:cTn id="80" presetID="50" presetClass="entr" presetSubtype="0" decel="100000" fill="hold" nodeType="afterEffect">
                                  <p:stCondLst>
                                    <p:cond delay="0"/>
                                  </p:stCondLst>
                                  <p:childTnLst>
                                    <p:set>
                                      <p:cBhvr>
                                        <p:cTn id="81" dur="1" fill="hold">
                                          <p:stCondLst>
                                            <p:cond delay="0"/>
                                          </p:stCondLst>
                                        </p:cTn>
                                        <p:tgtEl>
                                          <p:spTgt spid="16388">
                                            <p:txEl>
                                              <p:pRg st="12" end="12"/>
                                            </p:txEl>
                                          </p:spTgt>
                                        </p:tgtEl>
                                        <p:attrNameLst>
                                          <p:attrName>style.visibility</p:attrName>
                                        </p:attrNameLst>
                                      </p:cBhvr>
                                      <p:to>
                                        <p:strVal val="visible"/>
                                      </p:to>
                                    </p:set>
                                    <p:anim calcmode="lin" valueType="num">
                                      <p:cBhvr>
                                        <p:cTn id="82" dur="1000" fill="hold"/>
                                        <p:tgtEl>
                                          <p:spTgt spid="16388">
                                            <p:txEl>
                                              <p:pRg st="12" end="12"/>
                                            </p:txEl>
                                          </p:spTgt>
                                        </p:tgtEl>
                                        <p:attrNameLst>
                                          <p:attrName>ppt_w</p:attrName>
                                        </p:attrNameLst>
                                      </p:cBhvr>
                                      <p:tavLst>
                                        <p:tav tm="0">
                                          <p:val>
                                            <p:strVal val="#ppt_w+.3"/>
                                          </p:val>
                                        </p:tav>
                                        <p:tav tm="100000">
                                          <p:val>
                                            <p:strVal val="#ppt_w"/>
                                          </p:val>
                                        </p:tav>
                                      </p:tavLst>
                                    </p:anim>
                                    <p:anim calcmode="lin" valueType="num">
                                      <p:cBhvr>
                                        <p:cTn id="83" dur="1000" fill="hold"/>
                                        <p:tgtEl>
                                          <p:spTgt spid="16388">
                                            <p:txEl>
                                              <p:pRg st="12" end="12"/>
                                            </p:txEl>
                                          </p:spTgt>
                                        </p:tgtEl>
                                        <p:attrNameLst>
                                          <p:attrName>ppt_h</p:attrName>
                                        </p:attrNameLst>
                                      </p:cBhvr>
                                      <p:tavLst>
                                        <p:tav tm="0">
                                          <p:val>
                                            <p:strVal val="#ppt_h"/>
                                          </p:val>
                                        </p:tav>
                                        <p:tav tm="100000">
                                          <p:val>
                                            <p:strVal val="#ppt_h"/>
                                          </p:val>
                                        </p:tav>
                                      </p:tavLst>
                                    </p:anim>
                                    <p:animEffect transition="in" filter="fade">
                                      <p:cBhvr>
                                        <p:cTn id="84" dur="1000"/>
                                        <p:tgtEl>
                                          <p:spTgt spid="1638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 Box 4"/>
          <p:cNvSpPr txBox="1">
            <a:spLocks noChangeArrowheads="1"/>
          </p:cNvSpPr>
          <p:nvPr/>
        </p:nvSpPr>
        <p:spPr bwMode="auto">
          <a:xfrm>
            <a:off x="609600" y="1714143"/>
            <a:ext cx="4267200" cy="2400657"/>
          </a:xfrm>
          <a:prstGeom prst="rect">
            <a:avLst/>
          </a:prstGeom>
          <a:noFill/>
          <a:ln w="9525">
            <a:noFill/>
            <a:miter lim="800000"/>
            <a:headEnd/>
            <a:tailEnd/>
          </a:ln>
        </p:spPr>
        <p:txBody>
          <a:bodyPr wrap="square">
            <a:spAutoFit/>
          </a:bodyPr>
          <a:lstStyle/>
          <a:p>
            <a:pPr>
              <a:spcBef>
                <a:spcPct val="50000"/>
              </a:spcBef>
            </a:pPr>
            <a:r>
              <a:rPr lang="en-US" sz="2000" b="1" dirty="0">
                <a:latin typeface="+mn-lt"/>
              </a:rPr>
              <a:t>Too </a:t>
            </a:r>
            <a:r>
              <a:rPr lang="en-US" sz="2000" b="1" dirty="0" smtClean="0">
                <a:latin typeface="+mn-lt"/>
              </a:rPr>
              <a:t>high:</a:t>
            </a:r>
            <a:endParaRPr lang="en-US" sz="2000" b="1" dirty="0">
              <a:latin typeface="+mn-lt"/>
            </a:endParaRPr>
          </a:p>
          <a:p>
            <a:pPr>
              <a:spcBef>
                <a:spcPct val="50000"/>
              </a:spcBef>
              <a:buFont typeface="Arial" pitchFamily="34" charset="0"/>
              <a:buChar char="•"/>
            </a:pPr>
            <a:r>
              <a:rPr lang="en-US" sz="2000" b="1" dirty="0" smtClean="0">
                <a:latin typeface="+mn-lt"/>
              </a:rPr>
              <a:t> </a:t>
            </a:r>
            <a:r>
              <a:rPr lang="en-US" sz="2000" dirty="0" smtClean="0">
                <a:latin typeface="+mn-lt"/>
              </a:rPr>
              <a:t>Spending too </a:t>
            </a:r>
            <a:r>
              <a:rPr lang="en-US" sz="2000" dirty="0">
                <a:latin typeface="+mn-lt"/>
              </a:rPr>
              <a:t>much time in CE </a:t>
            </a:r>
            <a:r>
              <a:rPr lang="en-US" sz="2000" dirty="0" smtClean="0">
                <a:latin typeface="+mn-lt"/>
              </a:rPr>
              <a:t>vs.</a:t>
            </a:r>
          </a:p>
          <a:p>
            <a:pPr>
              <a:spcBef>
                <a:spcPts val="0"/>
              </a:spcBef>
            </a:pPr>
            <a:r>
              <a:rPr lang="en-US" sz="2000" dirty="0" smtClean="0">
                <a:latin typeface="+mn-lt"/>
              </a:rPr>
              <a:t>  Production </a:t>
            </a:r>
            <a:r>
              <a:rPr lang="en-US" sz="2000" dirty="0">
                <a:latin typeface="+mn-lt"/>
              </a:rPr>
              <a:t>in your </a:t>
            </a:r>
            <a:r>
              <a:rPr lang="en-US" sz="2000" dirty="0" smtClean="0">
                <a:latin typeface="+mn-lt"/>
              </a:rPr>
              <a:t>office</a:t>
            </a:r>
          </a:p>
          <a:p>
            <a:pPr>
              <a:spcBef>
                <a:spcPct val="50000"/>
              </a:spcBef>
              <a:buFont typeface="Arial" pitchFamily="34" charset="0"/>
              <a:buChar char="•"/>
            </a:pPr>
            <a:r>
              <a:rPr lang="en-US" sz="2000" dirty="0" smtClean="0">
                <a:latin typeface="+mn-lt"/>
              </a:rPr>
              <a:t> Not </a:t>
            </a:r>
            <a:r>
              <a:rPr lang="en-US" sz="2000" dirty="0">
                <a:latin typeface="+mn-lt"/>
              </a:rPr>
              <a:t>implementing new </a:t>
            </a:r>
            <a:r>
              <a:rPr lang="en-US" sz="2000" dirty="0" smtClean="0">
                <a:latin typeface="+mn-lt"/>
              </a:rPr>
              <a:t>technologies</a:t>
            </a:r>
          </a:p>
          <a:p>
            <a:pPr>
              <a:spcBef>
                <a:spcPts val="0"/>
              </a:spcBef>
            </a:pPr>
            <a:r>
              <a:rPr lang="en-US" sz="2000" dirty="0" smtClean="0">
                <a:latin typeface="+mn-lt"/>
              </a:rPr>
              <a:t>   learned</a:t>
            </a:r>
            <a:endParaRPr lang="en-US" sz="2000" dirty="0">
              <a:latin typeface="+mn-lt"/>
            </a:endParaRPr>
          </a:p>
          <a:p>
            <a:pPr>
              <a:spcBef>
                <a:spcPct val="50000"/>
              </a:spcBef>
            </a:pPr>
            <a:endParaRPr lang="en-US" sz="2000" dirty="0">
              <a:latin typeface="+mn-lt"/>
            </a:endParaRPr>
          </a:p>
        </p:txBody>
      </p:sp>
      <p:pic>
        <p:nvPicPr>
          <p:cNvPr id="18438" name="Picture 6" descr="education cartoons, education cartoon, education picture, education pictures, education image, education images, education illustration, education illustration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1268">
            <a:off x="5867400" y="609600"/>
            <a:ext cx="2705100" cy="32766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11" name="Text Box 4"/>
          <p:cNvSpPr txBox="1">
            <a:spLocks noChangeArrowheads="1"/>
          </p:cNvSpPr>
          <p:nvPr/>
        </p:nvSpPr>
        <p:spPr bwMode="auto">
          <a:xfrm>
            <a:off x="609600" y="4000143"/>
            <a:ext cx="4267200" cy="2400657"/>
          </a:xfrm>
          <a:prstGeom prst="rect">
            <a:avLst/>
          </a:prstGeom>
          <a:noFill/>
          <a:ln w="9525">
            <a:noFill/>
            <a:miter lim="800000"/>
            <a:headEnd/>
            <a:tailEnd/>
          </a:ln>
        </p:spPr>
        <p:txBody>
          <a:bodyPr wrap="square">
            <a:spAutoFit/>
          </a:bodyPr>
          <a:lstStyle/>
          <a:p>
            <a:pPr>
              <a:spcBef>
                <a:spcPct val="50000"/>
              </a:spcBef>
            </a:pPr>
            <a:r>
              <a:rPr lang="en-US" sz="2000" b="1" dirty="0">
                <a:latin typeface="+mn-lt"/>
              </a:rPr>
              <a:t>Too </a:t>
            </a:r>
            <a:r>
              <a:rPr lang="en-US" sz="2000" b="1" dirty="0" smtClean="0">
                <a:latin typeface="+mn-lt"/>
              </a:rPr>
              <a:t>low:</a:t>
            </a:r>
            <a:endParaRPr lang="en-US" sz="2000" b="1" dirty="0">
              <a:latin typeface="+mn-lt"/>
            </a:endParaRPr>
          </a:p>
          <a:p>
            <a:pPr>
              <a:spcBef>
                <a:spcPct val="50000"/>
              </a:spcBef>
              <a:buFont typeface="Arial" pitchFamily="34" charset="0"/>
              <a:buChar char="•"/>
            </a:pPr>
            <a:r>
              <a:rPr lang="en-US" sz="2000" b="1" dirty="0" smtClean="0">
                <a:latin typeface="+mn-lt"/>
              </a:rPr>
              <a:t> </a:t>
            </a:r>
            <a:r>
              <a:rPr lang="en-US" sz="2000" dirty="0" smtClean="0">
                <a:latin typeface="+mn-lt"/>
              </a:rPr>
              <a:t>Can’t afford to go to the John </a:t>
            </a:r>
            <a:r>
              <a:rPr lang="en-US" sz="2000" dirty="0" err="1" smtClean="0">
                <a:latin typeface="+mn-lt"/>
              </a:rPr>
              <a:t>Kois</a:t>
            </a:r>
            <a:endParaRPr lang="en-US" sz="2000" dirty="0" smtClean="0">
              <a:latin typeface="+mn-lt"/>
            </a:endParaRPr>
          </a:p>
          <a:p>
            <a:pPr>
              <a:spcBef>
                <a:spcPts val="0"/>
              </a:spcBef>
            </a:pPr>
            <a:r>
              <a:rPr lang="en-US" sz="2000" dirty="0" smtClean="0">
                <a:latin typeface="+mn-lt"/>
              </a:rPr>
              <a:t>   Institute yet?</a:t>
            </a:r>
          </a:p>
          <a:p>
            <a:pPr>
              <a:spcBef>
                <a:spcPct val="50000"/>
              </a:spcBef>
              <a:buFont typeface="Arial" pitchFamily="34" charset="0"/>
              <a:buChar char="•"/>
            </a:pPr>
            <a:r>
              <a:rPr lang="en-US" sz="2000" dirty="0" smtClean="0">
                <a:latin typeface="+mn-lt"/>
              </a:rPr>
              <a:t> You’re not keeping up with the rest of</a:t>
            </a:r>
          </a:p>
          <a:p>
            <a:pPr>
              <a:spcBef>
                <a:spcPts val="0"/>
              </a:spcBef>
            </a:pPr>
            <a:r>
              <a:rPr lang="en-US" sz="2000" dirty="0" smtClean="0">
                <a:latin typeface="+mn-lt"/>
              </a:rPr>
              <a:t>   the pack on education!</a:t>
            </a:r>
            <a:endParaRPr lang="en-US" sz="2000" dirty="0">
              <a:latin typeface="+mn-lt"/>
            </a:endParaRPr>
          </a:p>
          <a:p>
            <a:pPr>
              <a:spcBef>
                <a:spcPct val="50000"/>
              </a:spcBef>
            </a:pPr>
            <a:endParaRPr lang="en-US" sz="2000" dirty="0">
              <a:latin typeface="+mn-lt"/>
            </a:endParaRPr>
          </a:p>
        </p:txBody>
      </p:sp>
      <p:sp>
        <p:nvSpPr>
          <p:cNvPr id="18435" name="Text Box 3"/>
          <p:cNvSpPr txBox="1">
            <a:spLocks noChangeArrowheads="1"/>
          </p:cNvSpPr>
          <p:nvPr/>
        </p:nvSpPr>
        <p:spPr bwMode="auto">
          <a:xfrm>
            <a:off x="381000" y="586770"/>
            <a:ext cx="5410200" cy="784830"/>
          </a:xfrm>
          <a:prstGeom prst="rect">
            <a:avLst/>
          </a:prstGeom>
          <a:noFill/>
          <a:ln w="9525">
            <a:noFill/>
            <a:miter lim="800000"/>
            <a:headEnd/>
            <a:tailEnd/>
          </a:ln>
        </p:spPr>
        <p:txBody>
          <a:bodyPr wrap="square">
            <a:spAutoFit/>
          </a:bodyPr>
          <a:lstStyle/>
          <a:p>
            <a:pPr algn="ctr">
              <a:spcBef>
                <a:spcPct val="50000"/>
              </a:spcBef>
            </a:pPr>
            <a:r>
              <a:rPr lang="en-US" sz="4500" b="1" dirty="0">
                <a:latin typeface="+mn-lt"/>
              </a:rPr>
              <a:t>Continuing Education</a:t>
            </a:r>
          </a:p>
        </p:txBody>
      </p:sp>
    </p:spTree>
    <p:extLst>
      <p:ext uri="{BB962C8B-B14F-4D97-AF65-F5344CB8AC3E}">
        <p14:creationId xmlns:p14="http://schemas.microsoft.com/office/powerpoint/2010/main" val="1891085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 calcmode="lin" valueType="num">
                                      <p:cBhvr>
                                        <p:cTn id="7" dur="1000" fill="hold"/>
                                        <p:tgtEl>
                                          <p:spTgt spid="18435">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843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8435">
                                            <p:txEl>
                                              <p:pRg st="0" end="0"/>
                                            </p:txEl>
                                          </p:spTgt>
                                        </p:tgtEl>
                                      </p:cBhvr>
                                    </p:animEffect>
                                  </p:childTnLst>
                                </p:cTn>
                              </p:par>
                            </p:childTnLst>
                          </p:cTn>
                        </p:par>
                        <p:par>
                          <p:cTn id="10" fill="hold">
                            <p:stCondLst>
                              <p:cond delay="1000"/>
                            </p:stCondLst>
                            <p:childTnLst>
                              <p:par>
                                <p:cTn id="11" presetID="53" presetClass="entr" presetSubtype="0" fill="hold" nodeType="afterEffect">
                                  <p:stCondLst>
                                    <p:cond delay="0"/>
                                  </p:stCondLst>
                                  <p:childTnLst>
                                    <p:set>
                                      <p:cBhvr>
                                        <p:cTn id="12" dur="1" fill="hold">
                                          <p:stCondLst>
                                            <p:cond delay="0"/>
                                          </p:stCondLst>
                                        </p:cTn>
                                        <p:tgtEl>
                                          <p:spTgt spid="18438"/>
                                        </p:tgtEl>
                                        <p:attrNameLst>
                                          <p:attrName>style.visibility</p:attrName>
                                        </p:attrNameLst>
                                      </p:cBhvr>
                                      <p:to>
                                        <p:strVal val="visible"/>
                                      </p:to>
                                    </p:set>
                                    <p:anim calcmode="lin" valueType="num">
                                      <p:cBhvr>
                                        <p:cTn id="13" dur="1000" fill="hold"/>
                                        <p:tgtEl>
                                          <p:spTgt spid="18438"/>
                                        </p:tgtEl>
                                        <p:attrNameLst>
                                          <p:attrName>ppt_w</p:attrName>
                                        </p:attrNameLst>
                                      </p:cBhvr>
                                      <p:tavLst>
                                        <p:tav tm="0">
                                          <p:val>
                                            <p:fltVal val="0"/>
                                          </p:val>
                                        </p:tav>
                                        <p:tav tm="100000">
                                          <p:val>
                                            <p:strVal val="#ppt_w"/>
                                          </p:val>
                                        </p:tav>
                                      </p:tavLst>
                                    </p:anim>
                                    <p:anim calcmode="lin" valueType="num">
                                      <p:cBhvr>
                                        <p:cTn id="14" dur="1000" fill="hold"/>
                                        <p:tgtEl>
                                          <p:spTgt spid="18438"/>
                                        </p:tgtEl>
                                        <p:attrNameLst>
                                          <p:attrName>ppt_h</p:attrName>
                                        </p:attrNameLst>
                                      </p:cBhvr>
                                      <p:tavLst>
                                        <p:tav tm="0">
                                          <p:val>
                                            <p:fltVal val="0"/>
                                          </p:val>
                                        </p:tav>
                                        <p:tav tm="100000">
                                          <p:val>
                                            <p:strVal val="#ppt_h"/>
                                          </p:val>
                                        </p:tav>
                                      </p:tavLst>
                                    </p:anim>
                                    <p:animEffect transition="in" filter="fade">
                                      <p:cBhvr>
                                        <p:cTn id="15" dur="1000"/>
                                        <p:tgtEl>
                                          <p:spTgt spid="18438"/>
                                        </p:tgtEl>
                                      </p:cBhvr>
                                    </p:animEffect>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18436">
                                            <p:txEl>
                                              <p:pRg st="0" end="0"/>
                                            </p:txEl>
                                          </p:spTgt>
                                        </p:tgtEl>
                                        <p:attrNameLst>
                                          <p:attrName>style.visibility</p:attrName>
                                        </p:attrNameLst>
                                      </p:cBhvr>
                                      <p:to>
                                        <p:strVal val="visible"/>
                                      </p:to>
                                    </p:set>
                                    <p:anim calcmode="lin" valueType="num">
                                      <p:cBhvr>
                                        <p:cTn id="20" dur="1000" fill="hold"/>
                                        <p:tgtEl>
                                          <p:spTgt spid="18436">
                                            <p:txEl>
                                              <p:pRg st="0" end="0"/>
                                            </p:txEl>
                                          </p:spTgt>
                                        </p:tgtEl>
                                        <p:attrNameLst>
                                          <p:attrName>ppt_w</p:attrName>
                                        </p:attrNameLst>
                                      </p:cBhvr>
                                      <p:tavLst>
                                        <p:tav tm="0">
                                          <p:val>
                                            <p:strVal val="#ppt_w+.3"/>
                                          </p:val>
                                        </p:tav>
                                        <p:tav tm="100000">
                                          <p:val>
                                            <p:strVal val="#ppt_w"/>
                                          </p:val>
                                        </p:tav>
                                      </p:tavLst>
                                    </p:anim>
                                    <p:anim calcmode="lin" valueType="num">
                                      <p:cBhvr>
                                        <p:cTn id="21" dur="1000" fill="hold"/>
                                        <p:tgtEl>
                                          <p:spTgt spid="18436">
                                            <p:txEl>
                                              <p:pRg st="0" end="0"/>
                                            </p:txEl>
                                          </p:spTgt>
                                        </p:tgtEl>
                                        <p:attrNameLst>
                                          <p:attrName>ppt_h</p:attrName>
                                        </p:attrNameLst>
                                      </p:cBhvr>
                                      <p:tavLst>
                                        <p:tav tm="0">
                                          <p:val>
                                            <p:strVal val="#ppt_h"/>
                                          </p:val>
                                        </p:tav>
                                        <p:tav tm="100000">
                                          <p:val>
                                            <p:strVal val="#ppt_h"/>
                                          </p:val>
                                        </p:tav>
                                      </p:tavLst>
                                    </p:anim>
                                    <p:animEffect transition="in" filter="fade">
                                      <p:cBhvr>
                                        <p:cTn id="22" dur="1000"/>
                                        <p:tgtEl>
                                          <p:spTgt spid="18436">
                                            <p:txEl>
                                              <p:pRg st="0" end="0"/>
                                            </p:txEl>
                                          </p:spTgt>
                                        </p:tgtEl>
                                      </p:cBhvr>
                                    </p:animEffect>
                                  </p:childTnLst>
                                </p:cTn>
                              </p:par>
                            </p:childTnLst>
                          </p:cTn>
                        </p:par>
                        <p:par>
                          <p:cTn id="23" fill="hold">
                            <p:stCondLst>
                              <p:cond delay="1000"/>
                            </p:stCondLst>
                            <p:childTnLst>
                              <p:par>
                                <p:cTn id="24" presetID="50" presetClass="entr" presetSubtype="0" decel="100000" fill="hold" nodeType="afterEffect">
                                  <p:stCondLst>
                                    <p:cond delay="0"/>
                                  </p:stCondLst>
                                  <p:childTnLst>
                                    <p:set>
                                      <p:cBhvr>
                                        <p:cTn id="25" dur="1" fill="hold">
                                          <p:stCondLst>
                                            <p:cond delay="0"/>
                                          </p:stCondLst>
                                        </p:cTn>
                                        <p:tgtEl>
                                          <p:spTgt spid="18436">
                                            <p:txEl>
                                              <p:pRg st="1" end="1"/>
                                            </p:txEl>
                                          </p:spTgt>
                                        </p:tgtEl>
                                        <p:attrNameLst>
                                          <p:attrName>style.visibility</p:attrName>
                                        </p:attrNameLst>
                                      </p:cBhvr>
                                      <p:to>
                                        <p:strVal val="visible"/>
                                      </p:to>
                                    </p:set>
                                    <p:anim calcmode="lin" valueType="num">
                                      <p:cBhvr>
                                        <p:cTn id="26" dur="1000" fill="hold"/>
                                        <p:tgtEl>
                                          <p:spTgt spid="18436">
                                            <p:txEl>
                                              <p:pRg st="1" end="1"/>
                                            </p:txEl>
                                          </p:spTgt>
                                        </p:tgtEl>
                                        <p:attrNameLst>
                                          <p:attrName>ppt_w</p:attrName>
                                        </p:attrNameLst>
                                      </p:cBhvr>
                                      <p:tavLst>
                                        <p:tav tm="0">
                                          <p:val>
                                            <p:strVal val="#ppt_w+.3"/>
                                          </p:val>
                                        </p:tav>
                                        <p:tav tm="100000">
                                          <p:val>
                                            <p:strVal val="#ppt_w"/>
                                          </p:val>
                                        </p:tav>
                                      </p:tavLst>
                                    </p:anim>
                                    <p:anim calcmode="lin" valueType="num">
                                      <p:cBhvr>
                                        <p:cTn id="27" dur="1000" fill="hold"/>
                                        <p:tgtEl>
                                          <p:spTgt spid="18436">
                                            <p:txEl>
                                              <p:pRg st="1" end="1"/>
                                            </p:txEl>
                                          </p:spTgt>
                                        </p:tgtEl>
                                        <p:attrNameLst>
                                          <p:attrName>ppt_h</p:attrName>
                                        </p:attrNameLst>
                                      </p:cBhvr>
                                      <p:tavLst>
                                        <p:tav tm="0">
                                          <p:val>
                                            <p:strVal val="#ppt_h"/>
                                          </p:val>
                                        </p:tav>
                                        <p:tav tm="100000">
                                          <p:val>
                                            <p:strVal val="#ppt_h"/>
                                          </p:val>
                                        </p:tav>
                                      </p:tavLst>
                                    </p:anim>
                                    <p:animEffect transition="in" filter="fade">
                                      <p:cBhvr>
                                        <p:cTn id="28" dur="1000"/>
                                        <p:tgtEl>
                                          <p:spTgt spid="18436">
                                            <p:txEl>
                                              <p:pRg st="1" end="1"/>
                                            </p:txEl>
                                          </p:spTgt>
                                        </p:tgtEl>
                                      </p:cBhvr>
                                    </p:animEffect>
                                  </p:childTnLst>
                                </p:cTn>
                              </p:par>
                              <p:par>
                                <p:cTn id="29" presetID="50" presetClass="entr" presetSubtype="0" decel="100000" fill="hold" nodeType="withEffect">
                                  <p:stCondLst>
                                    <p:cond delay="0"/>
                                  </p:stCondLst>
                                  <p:childTnLst>
                                    <p:set>
                                      <p:cBhvr>
                                        <p:cTn id="30" dur="1" fill="hold">
                                          <p:stCondLst>
                                            <p:cond delay="0"/>
                                          </p:stCondLst>
                                        </p:cTn>
                                        <p:tgtEl>
                                          <p:spTgt spid="18436">
                                            <p:txEl>
                                              <p:pRg st="2" end="2"/>
                                            </p:txEl>
                                          </p:spTgt>
                                        </p:tgtEl>
                                        <p:attrNameLst>
                                          <p:attrName>style.visibility</p:attrName>
                                        </p:attrNameLst>
                                      </p:cBhvr>
                                      <p:to>
                                        <p:strVal val="visible"/>
                                      </p:to>
                                    </p:set>
                                    <p:anim calcmode="lin" valueType="num">
                                      <p:cBhvr>
                                        <p:cTn id="31" dur="1000" fill="hold"/>
                                        <p:tgtEl>
                                          <p:spTgt spid="18436">
                                            <p:txEl>
                                              <p:pRg st="2" end="2"/>
                                            </p:txEl>
                                          </p:spTgt>
                                        </p:tgtEl>
                                        <p:attrNameLst>
                                          <p:attrName>ppt_w</p:attrName>
                                        </p:attrNameLst>
                                      </p:cBhvr>
                                      <p:tavLst>
                                        <p:tav tm="0">
                                          <p:val>
                                            <p:strVal val="#ppt_w+.3"/>
                                          </p:val>
                                        </p:tav>
                                        <p:tav tm="100000">
                                          <p:val>
                                            <p:strVal val="#ppt_w"/>
                                          </p:val>
                                        </p:tav>
                                      </p:tavLst>
                                    </p:anim>
                                    <p:anim calcmode="lin" valueType="num">
                                      <p:cBhvr>
                                        <p:cTn id="32" dur="1000" fill="hold"/>
                                        <p:tgtEl>
                                          <p:spTgt spid="18436">
                                            <p:txEl>
                                              <p:pRg st="2" end="2"/>
                                            </p:txEl>
                                          </p:spTgt>
                                        </p:tgtEl>
                                        <p:attrNameLst>
                                          <p:attrName>ppt_h</p:attrName>
                                        </p:attrNameLst>
                                      </p:cBhvr>
                                      <p:tavLst>
                                        <p:tav tm="0">
                                          <p:val>
                                            <p:strVal val="#ppt_h"/>
                                          </p:val>
                                        </p:tav>
                                        <p:tav tm="100000">
                                          <p:val>
                                            <p:strVal val="#ppt_h"/>
                                          </p:val>
                                        </p:tav>
                                      </p:tavLst>
                                    </p:anim>
                                    <p:animEffect transition="in" filter="fade">
                                      <p:cBhvr>
                                        <p:cTn id="33" dur="1000"/>
                                        <p:tgtEl>
                                          <p:spTgt spid="18436">
                                            <p:txEl>
                                              <p:pRg st="2" end="2"/>
                                            </p:txEl>
                                          </p:spTgt>
                                        </p:tgtEl>
                                      </p:cBhvr>
                                    </p:animEffect>
                                  </p:childTnLst>
                                </p:cTn>
                              </p:par>
                            </p:childTnLst>
                          </p:cTn>
                        </p:par>
                        <p:par>
                          <p:cTn id="34" fill="hold">
                            <p:stCondLst>
                              <p:cond delay="2000"/>
                            </p:stCondLst>
                            <p:childTnLst>
                              <p:par>
                                <p:cTn id="35" presetID="50" presetClass="entr" presetSubtype="0" decel="100000" fill="hold" nodeType="afterEffect">
                                  <p:stCondLst>
                                    <p:cond delay="0"/>
                                  </p:stCondLst>
                                  <p:childTnLst>
                                    <p:set>
                                      <p:cBhvr>
                                        <p:cTn id="36" dur="1" fill="hold">
                                          <p:stCondLst>
                                            <p:cond delay="0"/>
                                          </p:stCondLst>
                                        </p:cTn>
                                        <p:tgtEl>
                                          <p:spTgt spid="18436">
                                            <p:txEl>
                                              <p:pRg st="3" end="3"/>
                                            </p:txEl>
                                          </p:spTgt>
                                        </p:tgtEl>
                                        <p:attrNameLst>
                                          <p:attrName>style.visibility</p:attrName>
                                        </p:attrNameLst>
                                      </p:cBhvr>
                                      <p:to>
                                        <p:strVal val="visible"/>
                                      </p:to>
                                    </p:set>
                                    <p:anim calcmode="lin" valueType="num">
                                      <p:cBhvr>
                                        <p:cTn id="37" dur="1000" fill="hold"/>
                                        <p:tgtEl>
                                          <p:spTgt spid="18436">
                                            <p:txEl>
                                              <p:pRg st="3" end="3"/>
                                            </p:txEl>
                                          </p:spTgt>
                                        </p:tgtEl>
                                        <p:attrNameLst>
                                          <p:attrName>ppt_w</p:attrName>
                                        </p:attrNameLst>
                                      </p:cBhvr>
                                      <p:tavLst>
                                        <p:tav tm="0">
                                          <p:val>
                                            <p:strVal val="#ppt_w+.3"/>
                                          </p:val>
                                        </p:tav>
                                        <p:tav tm="100000">
                                          <p:val>
                                            <p:strVal val="#ppt_w"/>
                                          </p:val>
                                        </p:tav>
                                      </p:tavLst>
                                    </p:anim>
                                    <p:anim calcmode="lin" valueType="num">
                                      <p:cBhvr>
                                        <p:cTn id="38" dur="1000" fill="hold"/>
                                        <p:tgtEl>
                                          <p:spTgt spid="18436">
                                            <p:txEl>
                                              <p:pRg st="3" end="3"/>
                                            </p:txEl>
                                          </p:spTgt>
                                        </p:tgtEl>
                                        <p:attrNameLst>
                                          <p:attrName>ppt_h</p:attrName>
                                        </p:attrNameLst>
                                      </p:cBhvr>
                                      <p:tavLst>
                                        <p:tav tm="0">
                                          <p:val>
                                            <p:strVal val="#ppt_h"/>
                                          </p:val>
                                        </p:tav>
                                        <p:tav tm="100000">
                                          <p:val>
                                            <p:strVal val="#ppt_h"/>
                                          </p:val>
                                        </p:tav>
                                      </p:tavLst>
                                    </p:anim>
                                    <p:animEffect transition="in" filter="fade">
                                      <p:cBhvr>
                                        <p:cTn id="39" dur="1000"/>
                                        <p:tgtEl>
                                          <p:spTgt spid="18436">
                                            <p:txEl>
                                              <p:pRg st="3" end="3"/>
                                            </p:txEl>
                                          </p:spTgt>
                                        </p:tgtEl>
                                      </p:cBhvr>
                                    </p:animEffect>
                                  </p:childTnLst>
                                </p:cTn>
                              </p:par>
                              <p:par>
                                <p:cTn id="40" presetID="50" presetClass="entr" presetSubtype="0" decel="100000" fill="hold" nodeType="withEffect">
                                  <p:stCondLst>
                                    <p:cond delay="0"/>
                                  </p:stCondLst>
                                  <p:childTnLst>
                                    <p:set>
                                      <p:cBhvr>
                                        <p:cTn id="41" dur="1" fill="hold">
                                          <p:stCondLst>
                                            <p:cond delay="0"/>
                                          </p:stCondLst>
                                        </p:cTn>
                                        <p:tgtEl>
                                          <p:spTgt spid="18436">
                                            <p:txEl>
                                              <p:pRg st="4" end="4"/>
                                            </p:txEl>
                                          </p:spTgt>
                                        </p:tgtEl>
                                        <p:attrNameLst>
                                          <p:attrName>style.visibility</p:attrName>
                                        </p:attrNameLst>
                                      </p:cBhvr>
                                      <p:to>
                                        <p:strVal val="visible"/>
                                      </p:to>
                                    </p:set>
                                    <p:anim calcmode="lin" valueType="num">
                                      <p:cBhvr>
                                        <p:cTn id="42" dur="1000" fill="hold"/>
                                        <p:tgtEl>
                                          <p:spTgt spid="18436">
                                            <p:txEl>
                                              <p:pRg st="4" end="4"/>
                                            </p:txEl>
                                          </p:spTgt>
                                        </p:tgtEl>
                                        <p:attrNameLst>
                                          <p:attrName>ppt_w</p:attrName>
                                        </p:attrNameLst>
                                      </p:cBhvr>
                                      <p:tavLst>
                                        <p:tav tm="0">
                                          <p:val>
                                            <p:strVal val="#ppt_w+.3"/>
                                          </p:val>
                                        </p:tav>
                                        <p:tav tm="100000">
                                          <p:val>
                                            <p:strVal val="#ppt_w"/>
                                          </p:val>
                                        </p:tav>
                                      </p:tavLst>
                                    </p:anim>
                                    <p:anim calcmode="lin" valueType="num">
                                      <p:cBhvr>
                                        <p:cTn id="43" dur="1000" fill="hold"/>
                                        <p:tgtEl>
                                          <p:spTgt spid="18436">
                                            <p:txEl>
                                              <p:pRg st="4" end="4"/>
                                            </p:txEl>
                                          </p:spTgt>
                                        </p:tgtEl>
                                        <p:attrNameLst>
                                          <p:attrName>ppt_h</p:attrName>
                                        </p:attrNameLst>
                                      </p:cBhvr>
                                      <p:tavLst>
                                        <p:tav tm="0">
                                          <p:val>
                                            <p:strVal val="#ppt_h"/>
                                          </p:val>
                                        </p:tav>
                                        <p:tav tm="100000">
                                          <p:val>
                                            <p:strVal val="#ppt_h"/>
                                          </p:val>
                                        </p:tav>
                                      </p:tavLst>
                                    </p:anim>
                                    <p:animEffect transition="in" filter="fade">
                                      <p:cBhvr>
                                        <p:cTn id="44" dur="1000"/>
                                        <p:tgtEl>
                                          <p:spTgt spid="18436">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0" presetClass="entr" presetSubtype="0" decel="100000" fill="hold" nodeType="clickEffect">
                                  <p:stCondLst>
                                    <p:cond delay="0"/>
                                  </p:stCondLst>
                                  <p:childTnLst>
                                    <p:set>
                                      <p:cBhvr>
                                        <p:cTn id="48" dur="1" fill="hold">
                                          <p:stCondLst>
                                            <p:cond delay="0"/>
                                          </p:stCondLst>
                                        </p:cTn>
                                        <p:tgtEl>
                                          <p:spTgt spid="11">
                                            <p:txEl>
                                              <p:pRg st="0" end="0"/>
                                            </p:txEl>
                                          </p:spTgt>
                                        </p:tgtEl>
                                        <p:attrNameLst>
                                          <p:attrName>style.visibility</p:attrName>
                                        </p:attrNameLst>
                                      </p:cBhvr>
                                      <p:to>
                                        <p:strVal val="visible"/>
                                      </p:to>
                                    </p:set>
                                    <p:anim calcmode="lin" valueType="num">
                                      <p:cBhvr>
                                        <p:cTn id="49"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50"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51" dur="1000"/>
                                        <p:tgtEl>
                                          <p:spTgt spid="11">
                                            <p:txEl>
                                              <p:pRg st="0" end="0"/>
                                            </p:txEl>
                                          </p:spTgt>
                                        </p:tgtEl>
                                      </p:cBhvr>
                                    </p:animEffect>
                                  </p:childTnLst>
                                </p:cTn>
                              </p:par>
                            </p:childTnLst>
                          </p:cTn>
                        </p:par>
                        <p:par>
                          <p:cTn id="52" fill="hold">
                            <p:stCondLst>
                              <p:cond delay="1000"/>
                            </p:stCondLst>
                            <p:childTnLst>
                              <p:par>
                                <p:cTn id="53" presetID="50" presetClass="entr" presetSubtype="0" decel="100000" fill="hold" nodeType="afterEffect">
                                  <p:stCondLst>
                                    <p:cond delay="0"/>
                                  </p:stCondLst>
                                  <p:childTnLst>
                                    <p:set>
                                      <p:cBhvr>
                                        <p:cTn id="54" dur="1" fill="hold">
                                          <p:stCondLst>
                                            <p:cond delay="0"/>
                                          </p:stCondLst>
                                        </p:cTn>
                                        <p:tgtEl>
                                          <p:spTgt spid="11">
                                            <p:txEl>
                                              <p:pRg st="1" end="1"/>
                                            </p:txEl>
                                          </p:spTgt>
                                        </p:tgtEl>
                                        <p:attrNameLst>
                                          <p:attrName>style.visibility</p:attrName>
                                        </p:attrNameLst>
                                      </p:cBhvr>
                                      <p:to>
                                        <p:strVal val="visible"/>
                                      </p:to>
                                    </p:set>
                                    <p:anim calcmode="lin" valueType="num">
                                      <p:cBhvr>
                                        <p:cTn id="55" dur="1000" fill="hold"/>
                                        <p:tgtEl>
                                          <p:spTgt spid="11">
                                            <p:txEl>
                                              <p:pRg st="1" end="1"/>
                                            </p:txEl>
                                          </p:spTgt>
                                        </p:tgtEl>
                                        <p:attrNameLst>
                                          <p:attrName>ppt_w</p:attrName>
                                        </p:attrNameLst>
                                      </p:cBhvr>
                                      <p:tavLst>
                                        <p:tav tm="0">
                                          <p:val>
                                            <p:strVal val="#ppt_w+.3"/>
                                          </p:val>
                                        </p:tav>
                                        <p:tav tm="100000">
                                          <p:val>
                                            <p:strVal val="#ppt_w"/>
                                          </p:val>
                                        </p:tav>
                                      </p:tavLst>
                                    </p:anim>
                                    <p:anim calcmode="lin" valueType="num">
                                      <p:cBhvr>
                                        <p:cTn id="56" dur="1000" fill="hold"/>
                                        <p:tgtEl>
                                          <p:spTgt spid="11">
                                            <p:txEl>
                                              <p:pRg st="1" end="1"/>
                                            </p:txEl>
                                          </p:spTgt>
                                        </p:tgtEl>
                                        <p:attrNameLst>
                                          <p:attrName>ppt_h</p:attrName>
                                        </p:attrNameLst>
                                      </p:cBhvr>
                                      <p:tavLst>
                                        <p:tav tm="0">
                                          <p:val>
                                            <p:strVal val="#ppt_h"/>
                                          </p:val>
                                        </p:tav>
                                        <p:tav tm="100000">
                                          <p:val>
                                            <p:strVal val="#ppt_h"/>
                                          </p:val>
                                        </p:tav>
                                      </p:tavLst>
                                    </p:anim>
                                    <p:animEffect transition="in" filter="fade">
                                      <p:cBhvr>
                                        <p:cTn id="57" dur="1000"/>
                                        <p:tgtEl>
                                          <p:spTgt spid="11">
                                            <p:txEl>
                                              <p:pRg st="1" end="1"/>
                                            </p:txEl>
                                          </p:spTgt>
                                        </p:tgtEl>
                                      </p:cBhvr>
                                    </p:animEffect>
                                  </p:childTnLst>
                                </p:cTn>
                              </p:par>
                              <p:par>
                                <p:cTn id="58" presetID="50" presetClass="entr" presetSubtype="0" decel="100000" fill="hold" nodeType="withEffect">
                                  <p:stCondLst>
                                    <p:cond delay="0"/>
                                  </p:stCondLst>
                                  <p:childTnLst>
                                    <p:set>
                                      <p:cBhvr>
                                        <p:cTn id="59" dur="1" fill="hold">
                                          <p:stCondLst>
                                            <p:cond delay="0"/>
                                          </p:stCondLst>
                                        </p:cTn>
                                        <p:tgtEl>
                                          <p:spTgt spid="11">
                                            <p:txEl>
                                              <p:pRg st="2" end="2"/>
                                            </p:txEl>
                                          </p:spTgt>
                                        </p:tgtEl>
                                        <p:attrNameLst>
                                          <p:attrName>style.visibility</p:attrName>
                                        </p:attrNameLst>
                                      </p:cBhvr>
                                      <p:to>
                                        <p:strVal val="visible"/>
                                      </p:to>
                                    </p:set>
                                    <p:anim calcmode="lin" valueType="num">
                                      <p:cBhvr>
                                        <p:cTn id="60" dur="1000" fill="hold"/>
                                        <p:tgtEl>
                                          <p:spTgt spid="11">
                                            <p:txEl>
                                              <p:pRg st="2" end="2"/>
                                            </p:txEl>
                                          </p:spTgt>
                                        </p:tgtEl>
                                        <p:attrNameLst>
                                          <p:attrName>ppt_w</p:attrName>
                                        </p:attrNameLst>
                                      </p:cBhvr>
                                      <p:tavLst>
                                        <p:tav tm="0">
                                          <p:val>
                                            <p:strVal val="#ppt_w+.3"/>
                                          </p:val>
                                        </p:tav>
                                        <p:tav tm="100000">
                                          <p:val>
                                            <p:strVal val="#ppt_w"/>
                                          </p:val>
                                        </p:tav>
                                      </p:tavLst>
                                    </p:anim>
                                    <p:anim calcmode="lin" valueType="num">
                                      <p:cBhvr>
                                        <p:cTn id="61" dur="1000" fill="hold"/>
                                        <p:tgtEl>
                                          <p:spTgt spid="11">
                                            <p:txEl>
                                              <p:pRg st="2" end="2"/>
                                            </p:txEl>
                                          </p:spTgt>
                                        </p:tgtEl>
                                        <p:attrNameLst>
                                          <p:attrName>ppt_h</p:attrName>
                                        </p:attrNameLst>
                                      </p:cBhvr>
                                      <p:tavLst>
                                        <p:tav tm="0">
                                          <p:val>
                                            <p:strVal val="#ppt_h"/>
                                          </p:val>
                                        </p:tav>
                                        <p:tav tm="100000">
                                          <p:val>
                                            <p:strVal val="#ppt_h"/>
                                          </p:val>
                                        </p:tav>
                                      </p:tavLst>
                                    </p:anim>
                                    <p:animEffect transition="in" filter="fade">
                                      <p:cBhvr>
                                        <p:cTn id="62" dur="1000"/>
                                        <p:tgtEl>
                                          <p:spTgt spid="11">
                                            <p:txEl>
                                              <p:pRg st="2" end="2"/>
                                            </p:txEl>
                                          </p:spTgt>
                                        </p:tgtEl>
                                      </p:cBhvr>
                                    </p:animEffect>
                                  </p:childTnLst>
                                </p:cTn>
                              </p:par>
                            </p:childTnLst>
                          </p:cTn>
                        </p:par>
                        <p:par>
                          <p:cTn id="63" fill="hold">
                            <p:stCondLst>
                              <p:cond delay="2000"/>
                            </p:stCondLst>
                            <p:childTnLst>
                              <p:par>
                                <p:cTn id="64" presetID="50" presetClass="entr" presetSubtype="0" decel="100000" fill="hold" nodeType="afterEffect">
                                  <p:stCondLst>
                                    <p:cond delay="0"/>
                                  </p:stCondLst>
                                  <p:childTnLst>
                                    <p:set>
                                      <p:cBhvr>
                                        <p:cTn id="65" dur="1" fill="hold">
                                          <p:stCondLst>
                                            <p:cond delay="0"/>
                                          </p:stCondLst>
                                        </p:cTn>
                                        <p:tgtEl>
                                          <p:spTgt spid="11">
                                            <p:txEl>
                                              <p:pRg st="3" end="3"/>
                                            </p:txEl>
                                          </p:spTgt>
                                        </p:tgtEl>
                                        <p:attrNameLst>
                                          <p:attrName>style.visibility</p:attrName>
                                        </p:attrNameLst>
                                      </p:cBhvr>
                                      <p:to>
                                        <p:strVal val="visible"/>
                                      </p:to>
                                    </p:set>
                                    <p:anim calcmode="lin" valueType="num">
                                      <p:cBhvr>
                                        <p:cTn id="66" dur="1000" fill="hold"/>
                                        <p:tgtEl>
                                          <p:spTgt spid="11">
                                            <p:txEl>
                                              <p:pRg st="3" end="3"/>
                                            </p:txEl>
                                          </p:spTgt>
                                        </p:tgtEl>
                                        <p:attrNameLst>
                                          <p:attrName>ppt_w</p:attrName>
                                        </p:attrNameLst>
                                      </p:cBhvr>
                                      <p:tavLst>
                                        <p:tav tm="0">
                                          <p:val>
                                            <p:strVal val="#ppt_w+.3"/>
                                          </p:val>
                                        </p:tav>
                                        <p:tav tm="100000">
                                          <p:val>
                                            <p:strVal val="#ppt_w"/>
                                          </p:val>
                                        </p:tav>
                                      </p:tavLst>
                                    </p:anim>
                                    <p:anim calcmode="lin" valueType="num">
                                      <p:cBhvr>
                                        <p:cTn id="67" dur="1000" fill="hold"/>
                                        <p:tgtEl>
                                          <p:spTgt spid="11">
                                            <p:txEl>
                                              <p:pRg st="3" end="3"/>
                                            </p:txEl>
                                          </p:spTgt>
                                        </p:tgtEl>
                                        <p:attrNameLst>
                                          <p:attrName>ppt_h</p:attrName>
                                        </p:attrNameLst>
                                      </p:cBhvr>
                                      <p:tavLst>
                                        <p:tav tm="0">
                                          <p:val>
                                            <p:strVal val="#ppt_h"/>
                                          </p:val>
                                        </p:tav>
                                        <p:tav tm="100000">
                                          <p:val>
                                            <p:strVal val="#ppt_h"/>
                                          </p:val>
                                        </p:tav>
                                      </p:tavLst>
                                    </p:anim>
                                    <p:animEffect transition="in" filter="fade">
                                      <p:cBhvr>
                                        <p:cTn id="68" dur="1000"/>
                                        <p:tgtEl>
                                          <p:spTgt spid="11">
                                            <p:txEl>
                                              <p:pRg st="3" end="3"/>
                                            </p:txEl>
                                          </p:spTgt>
                                        </p:tgtEl>
                                      </p:cBhvr>
                                    </p:animEffect>
                                  </p:childTnLst>
                                </p:cTn>
                              </p:par>
                              <p:par>
                                <p:cTn id="69" presetID="50" presetClass="entr" presetSubtype="0" decel="100000" fill="hold" nodeType="withEffect">
                                  <p:stCondLst>
                                    <p:cond delay="0"/>
                                  </p:stCondLst>
                                  <p:childTnLst>
                                    <p:set>
                                      <p:cBhvr>
                                        <p:cTn id="70" dur="1" fill="hold">
                                          <p:stCondLst>
                                            <p:cond delay="0"/>
                                          </p:stCondLst>
                                        </p:cTn>
                                        <p:tgtEl>
                                          <p:spTgt spid="11">
                                            <p:txEl>
                                              <p:pRg st="4" end="4"/>
                                            </p:txEl>
                                          </p:spTgt>
                                        </p:tgtEl>
                                        <p:attrNameLst>
                                          <p:attrName>style.visibility</p:attrName>
                                        </p:attrNameLst>
                                      </p:cBhvr>
                                      <p:to>
                                        <p:strVal val="visible"/>
                                      </p:to>
                                    </p:set>
                                    <p:anim calcmode="lin" valueType="num">
                                      <p:cBhvr>
                                        <p:cTn id="71" dur="1000" fill="hold"/>
                                        <p:tgtEl>
                                          <p:spTgt spid="11">
                                            <p:txEl>
                                              <p:pRg st="4" end="4"/>
                                            </p:txEl>
                                          </p:spTgt>
                                        </p:tgtEl>
                                        <p:attrNameLst>
                                          <p:attrName>ppt_w</p:attrName>
                                        </p:attrNameLst>
                                      </p:cBhvr>
                                      <p:tavLst>
                                        <p:tav tm="0">
                                          <p:val>
                                            <p:strVal val="#ppt_w+.3"/>
                                          </p:val>
                                        </p:tav>
                                        <p:tav tm="100000">
                                          <p:val>
                                            <p:strVal val="#ppt_w"/>
                                          </p:val>
                                        </p:tav>
                                      </p:tavLst>
                                    </p:anim>
                                    <p:anim calcmode="lin" valueType="num">
                                      <p:cBhvr>
                                        <p:cTn id="72" dur="1000" fill="hold"/>
                                        <p:tgtEl>
                                          <p:spTgt spid="11">
                                            <p:txEl>
                                              <p:pRg st="4" end="4"/>
                                            </p:txEl>
                                          </p:spTgt>
                                        </p:tgtEl>
                                        <p:attrNameLst>
                                          <p:attrName>ppt_h</p:attrName>
                                        </p:attrNameLst>
                                      </p:cBhvr>
                                      <p:tavLst>
                                        <p:tav tm="0">
                                          <p:val>
                                            <p:strVal val="#ppt_h"/>
                                          </p:val>
                                        </p:tav>
                                        <p:tav tm="100000">
                                          <p:val>
                                            <p:strVal val="#ppt_h"/>
                                          </p:val>
                                        </p:tav>
                                      </p:tavLst>
                                    </p:anim>
                                    <p:animEffect transition="in" filter="fade">
                                      <p:cBhvr>
                                        <p:cTn id="73" dur="10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Text Box 3"/>
          <p:cNvSpPr txBox="1">
            <a:spLocks noChangeArrowheads="1"/>
          </p:cNvSpPr>
          <p:nvPr/>
        </p:nvSpPr>
        <p:spPr bwMode="auto">
          <a:xfrm>
            <a:off x="381000" y="586770"/>
            <a:ext cx="8382000" cy="784830"/>
          </a:xfrm>
          <a:prstGeom prst="rect">
            <a:avLst/>
          </a:prstGeom>
          <a:noFill/>
          <a:ln w="9525">
            <a:noFill/>
            <a:miter lim="800000"/>
            <a:headEnd/>
            <a:tailEnd/>
          </a:ln>
        </p:spPr>
        <p:txBody>
          <a:bodyPr wrap="square">
            <a:spAutoFit/>
          </a:bodyPr>
          <a:lstStyle/>
          <a:p>
            <a:pPr algn="ctr">
              <a:spcBef>
                <a:spcPct val="50000"/>
              </a:spcBef>
            </a:pPr>
            <a:r>
              <a:rPr lang="en-US" sz="4500" b="1" dirty="0">
                <a:latin typeface="+mn-lt"/>
              </a:rPr>
              <a:t>Professional Services</a:t>
            </a:r>
          </a:p>
        </p:txBody>
      </p:sp>
      <p:sp>
        <p:nvSpPr>
          <p:cNvPr id="82948" name="Text Box 4"/>
          <p:cNvSpPr txBox="1">
            <a:spLocks noChangeArrowheads="1"/>
          </p:cNvSpPr>
          <p:nvPr/>
        </p:nvSpPr>
        <p:spPr bwMode="auto">
          <a:xfrm>
            <a:off x="533400" y="2819400"/>
            <a:ext cx="4953000" cy="3016210"/>
          </a:xfrm>
          <a:prstGeom prst="rect">
            <a:avLst/>
          </a:prstGeom>
          <a:noFill/>
          <a:ln w="9525">
            <a:noFill/>
            <a:miter lim="800000"/>
            <a:headEnd/>
            <a:tailEnd/>
          </a:ln>
        </p:spPr>
        <p:txBody>
          <a:bodyPr wrap="square">
            <a:spAutoFit/>
          </a:bodyPr>
          <a:lstStyle/>
          <a:p>
            <a:pPr>
              <a:spcBef>
                <a:spcPts val="0"/>
              </a:spcBef>
            </a:pPr>
            <a:r>
              <a:rPr lang="en-US" sz="2000" b="1" dirty="0" smtClean="0">
                <a:latin typeface="+mn-lt"/>
              </a:rPr>
              <a:t>1</a:t>
            </a:r>
            <a:r>
              <a:rPr lang="en-US" sz="2000" b="1" dirty="0" smtClean="0">
                <a:latin typeface="Calibri"/>
              </a:rPr>
              <a:t>–</a:t>
            </a:r>
            <a:r>
              <a:rPr lang="en-US" sz="2000" b="1" dirty="0" smtClean="0">
                <a:latin typeface="+mn-lt"/>
              </a:rPr>
              <a:t>2%</a:t>
            </a:r>
            <a:endParaRPr lang="en-US" sz="2000" b="1" dirty="0">
              <a:latin typeface="+mn-lt"/>
            </a:endParaRPr>
          </a:p>
          <a:p>
            <a:pPr>
              <a:spcBef>
                <a:spcPts val="0"/>
              </a:spcBef>
            </a:pPr>
            <a:r>
              <a:rPr lang="en-US" sz="2000" dirty="0">
                <a:latin typeface="+mn-lt"/>
              </a:rPr>
              <a:t>Accounting, Legal, Bookkeeping, </a:t>
            </a:r>
            <a:r>
              <a:rPr lang="en-US" sz="2000" dirty="0" smtClean="0">
                <a:latin typeface="+mn-lt"/>
              </a:rPr>
              <a:t>                  Practice </a:t>
            </a:r>
            <a:r>
              <a:rPr lang="en-US" sz="2000" dirty="0">
                <a:latin typeface="+mn-lt"/>
              </a:rPr>
              <a:t>Management, Payroll Service</a:t>
            </a:r>
          </a:p>
          <a:p>
            <a:pPr>
              <a:spcBef>
                <a:spcPts val="0"/>
              </a:spcBef>
            </a:pPr>
            <a:endParaRPr lang="en-US" sz="1000" dirty="0">
              <a:latin typeface="+mn-lt"/>
            </a:endParaRPr>
          </a:p>
          <a:p>
            <a:pPr>
              <a:spcBef>
                <a:spcPts val="0"/>
              </a:spcBef>
            </a:pPr>
            <a:r>
              <a:rPr lang="en-US" sz="2000" dirty="0" smtClean="0">
                <a:latin typeface="+mn-lt"/>
              </a:rPr>
              <a:t>Considerations:</a:t>
            </a:r>
          </a:p>
          <a:p>
            <a:pPr>
              <a:spcBef>
                <a:spcPts val="0"/>
              </a:spcBef>
              <a:buFont typeface="Arial" pitchFamily="34" charset="0"/>
              <a:buChar char="•"/>
            </a:pPr>
            <a:r>
              <a:rPr lang="en-US" sz="2000" dirty="0" smtClean="0">
                <a:latin typeface="+mn-lt"/>
              </a:rPr>
              <a:t> Doing </a:t>
            </a:r>
            <a:r>
              <a:rPr lang="en-US" sz="2000" dirty="0">
                <a:latin typeface="+mn-lt"/>
              </a:rPr>
              <a:t>your </a:t>
            </a:r>
            <a:r>
              <a:rPr lang="en-US" sz="2000" dirty="0" smtClean="0">
                <a:latin typeface="+mn-lt"/>
              </a:rPr>
              <a:t>own: Payroll</a:t>
            </a:r>
            <a:r>
              <a:rPr lang="en-US" sz="2000" dirty="0">
                <a:latin typeface="+mn-lt"/>
              </a:rPr>
              <a:t>, </a:t>
            </a:r>
            <a:r>
              <a:rPr lang="en-US" sz="2000" dirty="0" smtClean="0">
                <a:latin typeface="+mn-lt"/>
              </a:rPr>
              <a:t>Bookkeeping</a:t>
            </a:r>
          </a:p>
          <a:p>
            <a:pPr>
              <a:spcBef>
                <a:spcPts val="0"/>
              </a:spcBef>
            </a:pPr>
            <a:r>
              <a:rPr lang="en-US" sz="2000" dirty="0" smtClean="0">
                <a:latin typeface="+mn-lt"/>
              </a:rPr>
              <a:t>   - Invest </a:t>
            </a:r>
            <a:r>
              <a:rPr lang="en-US" sz="2000" dirty="0">
                <a:latin typeface="+mn-lt"/>
              </a:rPr>
              <a:t>in Software (</a:t>
            </a:r>
            <a:r>
              <a:rPr lang="en-US" sz="2000" dirty="0" err="1" smtClean="0">
                <a:latin typeface="+mn-lt"/>
              </a:rPr>
              <a:t>Quickbooks</a:t>
            </a:r>
            <a:r>
              <a:rPr lang="en-US" sz="2000" dirty="0" smtClean="0">
                <a:latin typeface="+mn-lt"/>
              </a:rPr>
              <a:t>, Peachtree)</a:t>
            </a:r>
          </a:p>
          <a:p>
            <a:pPr>
              <a:spcBef>
                <a:spcPts val="0"/>
              </a:spcBef>
            </a:pPr>
            <a:r>
              <a:rPr lang="en-US" sz="2000" dirty="0" smtClean="0">
                <a:latin typeface="+mn-lt"/>
              </a:rPr>
              <a:t>   - Practice Management Company (ROI not</a:t>
            </a:r>
          </a:p>
          <a:p>
            <a:pPr>
              <a:spcBef>
                <a:spcPts val="0"/>
              </a:spcBef>
            </a:pPr>
            <a:r>
              <a:rPr lang="en-US" sz="2000" dirty="0" smtClean="0">
                <a:latin typeface="+mn-lt"/>
              </a:rPr>
              <a:t>     sufficient; not </a:t>
            </a:r>
            <a:r>
              <a:rPr lang="en-US" sz="2000" dirty="0">
                <a:latin typeface="+mn-lt"/>
              </a:rPr>
              <a:t>applying </a:t>
            </a:r>
            <a:r>
              <a:rPr lang="en-US" sz="2000" dirty="0" smtClean="0">
                <a:latin typeface="+mn-lt"/>
              </a:rPr>
              <a:t>systems</a:t>
            </a:r>
          </a:p>
          <a:p>
            <a:pPr>
              <a:spcBef>
                <a:spcPts val="0"/>
              </a:spcBef>
            </a:pPr>
            <a:r>
              <a:rPr lang="en-US" sz="2000" dirty="0" smtClean="0">
                <a:latin typeface="+mn-lt"/>
              </a:rPr>
              <a:t>     appropriately)</a:t>
            </a:r>
            <a:endParaRPr lang="en-US" sz="2000" dirty="0">
              <a:latin typeface="+mn-lt"/>
            </a:endParaRPr>
          </a:p>
        </p:txBody>
      </p:sp>
      <p:pic>
        <p:nvPicPr>
          <p:cNvPr id="82950" name="Picture 6" descr="book keeping cartoons, book keeping cartoon, book keeping picture, book keeping pictures, book keeping image, book keeping images, book keeping illustration, book keeping illustration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1447800"/>
            <a:ext cx="3524250" cy="28289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048247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82947">
                                            <p:txEl>
                                              <p:pRg st="0" end="0"/>
                                            </p:txEl>
                                          </p:spTgt>
                                        </p:tgtEl>
                                        <p:attrNameLst>
                                          <p:attrName>style.visibility</p:attrName>
                                        </p:attrNameLst>
                                      </p:cBhvr>
                                      <p:to>
                                        <p:strVal val="visible"/>
                                      </p:to>
                                    </p:set>
                                    <p:anim calcmode="lin" valueType="num">
                                      <p:cBhvr>
                                        <p:cTn id="7" dur="1000" fill="hold"/>
                                        <p:tgtEl>
                                          <p:spTgt spid="82947">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82947">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82947">
                                            <p:txEl>
                                              <p:pRg st="0" end="0"/>
                                            </p:txEl>
                                          </p:spTgt>
                                        </p:tgtEl>
                                      </p:cBhvr>
                                    </p:animEffect>
                                  </p:childTnLst>
                                </p:cTn>
                              </p:par>
                            </p:childTnLst>
                          </p:cTn>
                        </p:par>
                        <p:par>
                          <p:cTn id="10" fill="hold">
                            <p:stCondLst>
                              <p:cond delay="1000"/>
                            </p:stCondLst>
                            <p:childTnLst>
                              <p:par>
                                <p:cTn id="11" presetID="53" presetClass="entr" presetSubtype="0" fill="hold" nodeType="afterEffect">
                                  <p:stCondLst>
                                    <p:cond delay="0"/>
                                  </p:stCondLst>
                                  <p:childTnLst>
                                    <p:set>
                                      <p:cBhvr>
                                        <p:cTn id="12" dur="1" fill="hold">
                                          <p:stCondLst>
                                            <p:cond delay="0"/>
                                          </p:stCondLst>
                                        </p:cTn>
                                        <p:tgtEl>
                                          <p:spTgt spid="82950"/>
                                        </p:tgtEl>
                                        <p:attrNameLst>
                                          <p:attrName>style.visibility</p:attrName>
                                        </p:attrNameLst>
                                      </p:cBhvr>
                                      <p:to>
                                        <p:strVal val="visible"/>
                                      </p:to>
                                    </p:set>
                                    <p:anim calcmode="lin" valueType="num">
                                      <p:cBhvr>
                                        <p:cTn id="13" dur="1000" fill="hold"/>
                                        <p:tgtEl>
                                          <p:spTgt spid="82950"/>
                                        </p:tgtEl>
                                        <p:attrNameLst>
                                          <p:attrName>ppt_w</p:attrName>
                                        </p:attrNameLst>
                                      </p:cBhvr>
                                      <p:tavLst>
                                        <p:tav tm="0">
                                          <p:val>
                                            <p:fltVal val="0"/>
                                          </p:val>
                                        </p:tav>
                                        <p:tav tm="100000">
                                          <p:val>
                                            <p:strVal val="#ppt_w"/>
                                          </p:val>
                                        </p:tav>
                                      </p:tavLst>
                                    </p:anim>
                                    <p:anim calcmode="lin" valueType="num">
                                      <p:cBhvr>
                                        <p:cTn id="14" dur="1000" fill="hold"/>
                                        <p:tgtEl>
                                          <p:spTgt spid="82950"/>
                                        </p:tgtEl>
                                        <p:attrNameLst>
                                          <p:attrName>ppt_h</p:attrName>
                                        </p:attrNameLst>
                                      </p:cBhvr>
                                      <p:tavLst>
                                        <p:tav tm="0">
                                          <p:val>
                                            <p:fltVal val="0"/>
                                          </p:val>
                                        </p:tav>
                                        <p:tav tm="100000">
                                          <p:val>
                                            <p:strVal val="#ppt_h"/>
                                          </p:val>
                                        </p:tav>
                                      </p:tavLst>
                                    </p:anim>
                                    <p:animEffect transition="in" filter="fade">
                                      <p:cBhvr>
                                        <p:cTn id="15" dur="1000"/>
                                        <p:tgtEl>
                                          <p:spTgt spid="82950"/>
                                        </p:tgtEl>
                                      </p:cBhvr>
                                    </p:animEffect>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82948">
                                            <p:txEl>
                                              <p:pRg st="0" end="0"/>
                                            </p:txEl>
                                          </p:spTgt>
                                        </p:tgtEl>
                                        <p:attrNameLst>
                                          <p:attrName>style.visibility</p:attrName>
                                        </p:attrNameLst>
                                      </p:cBhvr>
                                      <p:to>
                                        <p:strVal val="visible"/>
                                      </p:to>
                                    </p:set>
                                    <p:anim calcmode="lin" valueType="num">
                                      <p:cBhvr>
                                        <p:cTn id="20" dur="1000" fill="hold"/>
                                        <p:tgtEl>
                                          <p:spTgt spid="82948">
                                            <p:txEl>
                                              <p:pRg st="0" end="0"/>
                                            </p:txEl>
                                          </p:spTgt>
                                        </p:tgtEl>
                                        <p:attrNameLst>
                                          <p:attrName>ppt_w</p:attrName>
                                        </p:attrNameLst>
                                      </p:cBhvr>
                                      <p:tavLst>
                                        <p:tav tm="0">
                                          <p:val>
                                            <p:strVal val="#ppt_w+.3"/>
                                          </p:val>
                                        </p:tav>
                                        <p:tav tm="100000">
                                          <p:val>
                                            <p:strVal val="#ppt_w"/>
                                          </p:val>
                                        </p:tav>
                                      </p:tavLst>
                                    </p:anim>
                                    <p:anim calcmode="lin" valueType="num">
                                      <p:cBhvr>
                                        <p:cTn id="21" dur="1000" fill="hold"/>
                                        <p:tgtEl>
                                          <p:spTgt spid="82948">
                                            <p:txEl>
                                              <p:pRg st="0" end="0"/>
                                            </p:txEl>
                                          </p:spTgt>
                                        </p:tgtEl>
                                        <p:attrNameLst>
                                          <p:attrName>ppt_h</p:attrName>
                                        </p:attrNameLst>
                                      </p:cBhvr>
                                      <p:tavLst>
                                        <p:tav tm="0">
                                          <p:val>
                                            <p:strVal val="#ppt_h"/>
                                          </p:val>
                                        </p:tav>
                                        <p:tav tm="100000">
                                          <p:val>
                                            <p:strVal val="#ppt_h"/>
                                          </p:val>
                                        </p:tav>
                                      </p:tavLst>
                                    </p:anim>
                                    <p:animEffect transition="in" filter="fade">
                                      <p:cBhvr>
                                        <p:cTn id="22" dur="1000"/>
                                        <p:tgtEl>
                                          <p:spTgt spid="82948">
                                            <p:txEl>
                                              <p:pRg st="0" end="0"/>
                                            </p:txEl>
                                          </p:spTgt>
                                        </p:tgtEl>
                                      </p:cBhvr>
                                    </p:animEffect>
                                  </p:childTnLst>
                                </p:cTn>
                              </p:par>
                            </p:childTnLst>
                          </p:cTn>
                        </p:par>
                        <p:par>
                          <p:cTn id="23" fill="hold">
                            <p:stCondLst>
                              <p:cond delay="1000"/>
                            </p:stCondLst>
                            <p:childTnLst>
                              <p:par>
                                <p:cTn id="24" presetID="50" presetClass="entr" presetSubtype="0" decel="100000" fill="hold" nodeType="afterEffect">
                                  <p:stCondLst>
                                    <p:cond delay="0"/>
                                  </p:stCondLst>
                                  <p:childTnLst>
                                    <p:set>
                                      <p:cBhvr>
                                        <p:cTn id="25" dur="1" fill="hold">
                                          <p:stCondLst>
                                            <p:cond delay="0"/>
                                          </p:stCondLst>
                                        </p:cTn>
                                        <p:tgtEl>
                                          <p:spTgt spid="82948">
                                            <p:txEl>
                                              <p:pRg st="1" end="1"/>
                                            </p:txEl>
                                          </p:spTgt>
                                        </p:tgtEl>
                                        <p:attrNameLst>
                                          <p:attrName>style.visibility</p:attrName>
                                        </p:attrNameLst>
                                      </p:cBhvr>
                                      <p:to>
                                        <p:strVal val="visible"/>
                                      </p:to>
                                    </p:set>
                                    <p:anim calcmode="lin" valueType="num">
                                      <p:cBhvr>
                                        <p:cTn id="26" dur="1000" fill="hold"/>
                                        <p:tgtEl>
                                          <p:spTgt spid="82948">
                                            <p:txEl>
                                              <p:pRg st="1" end="1"/>
                                            </p:txEl>
                                          </p:spTgt>
                                        </p:tgtEl>
                                        <p:attrNameLst>
                                          <p:attrName>ppt_w</p:attrName>
                                        </p:attrNameLst>
                                      </p:cBhvr>
                                      <p:tavLst>
                                        <p:tav tm="0">
                                          <p:val>
                                            <p:strVal val="#ppt_w+.3"/>
                                          </p:val>
                                        </p:tav>
                                        <p:tav tm="100000">
                                          <p:val>
                                            <p:strVal val="#ppt_w"/>
                                          </p:val>
                                        </p:tav>
                                      </p:tavLst>
                                    </p:anim>
                                    <p:anim calcmode="lin" valueType="num">
                                      <p:cBhvr>
                                        <p:cTn id="27" dur="1000" fill="hold"/>
                                        <p:tgtEl>
                                          <p:spTgt spid="82948">
                                            <p:txEl>
                                              <p:pRg st="1" end="1"/>
                                            </p:txEl>
                                          </p:spTgt>
                                        </p:tgtEl>
                                        <p:attrNameLst>
                                          <p:attrName>ppt_h</p:attrName>
                                        </p:attrNameLst>
                                      </p:cBhvr>
                                      <p:tavLst>
                                        <p:tav tm="0">
                                          <p:val>
                                            <p:strVal val="#ppt_h"/>
                                          </p:val>
                                        </p:tav>
                                        <p:tav tm="100000">
                                          <p:val>
                                            <p:strVal val="#ppt_h"/>
                                          </p:val>
                                        </p:tav>
                                      </p:tavLst>
                                    </p:anim>
                                    <p:animEffect transition="in" filter="fade">
                                      <p:cBhvr>
                                        <p:cTn id="28" dur="1000"/>
                                        <p:tgtEl>
                                          <p:spTgt spid="8294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82948">
                                            <p:txEl>
                                              <p:pRg st="3" end="3"/>
                                            </p:txEl>
                                          </p:spTgt>
                                        </p:tgtEl>
                                        <p:attrNameLst>
                                          <p:attrName>style.visibility</p:attrName>
                                        </p:attrNameLst>
                                      </p:cBhvr>
                                      <p:to>
                                        <p:strVal val="visible"/>
                                      </p:to>
                                    </p:set>
                                    <p:anim calcmode="lin" valueType="num">
                                      <p:cBhvr>
                                        <p:cTn id="33" dur="1000" fill="hold"/>
                                        <p:tgtEl>
                                          <p:spTgt spid="82948">
                                            <p:txEl>
                                              <p:pRg st="3" end="3"/>
                                            </p:txEl>
                                          </p:spTgt>
                                        </p:tgtEl>
                                        <p:attrNameLst>
                                          <p:attrName>ppt_w</p:attrName>
                                        </p:attrNameLst>
                                      </p:cBhvr>
                                      <p:tavLst>
                                        <p:tav tm="0">
                                          <p:val>
                                            <p:strVal val="#ppt_w+.3"/>
                                          </p:val>
                                        </p:tav>
                                        <p:tav tm="100000">
                                          <p:val>
                                            <p:strVal val="#ppt_w"/>
                                          </p:val>
                                        </p:tav>
                                      </p:tavLst>
                                    </p:anim>
                                    <p:anim calcmode="lin" valueType="num">
                                      <p:cBhvr>
                                        <p:cTn id="34" dur="1000" fill="hold"/>
                                        <p:tgtEl>
                                          <p:spTgt spid="82948">
                                            <p:txEl>
                                              <p:pRg st="3" end="3"/>
                                            </p:txEl>
                                          </p:spTgt>
                                        </p:tgtEl>
                                        <p:attrNameLst>
                                          <p:attrName>ppt_h</p:attrName>
                                        </p:attrNameLst>
                                      </p:cBhvr>
                                      <p:tavLst>
                                        <p:tav tm="0">
                                          <p:val>
                                            <p:strVal val="#ppt_h"/>
                                          </p:val>
                                        </p:tav>
                                        <p:tav tm="100000">
                                          <p:val>
                                            <p:strVal val="#ppt_h"/>
                                          </p:val>
                                        </p:tav>
                                      </p:tavLst>
                                    </p:anim>
                                    <p:animEffect transition="in" filter="fade">
                                      <p:cBhvr>
                                        <p:cTn id="35" dur="1000"/>
                                        <p:tgtEl>
                                          <p:spTgt spid="82948">
                                            <p:txEl>
                                              <p:pRg st="3" end="3"/>
                                            </p:txEl>
                                          </p:spTgt>
                                        </p:tgtEl>
                                      </p:cBhvr>
                                    </p:animEffect>
                                  </p:childTnLst>
                                </p:cTn>
                              </p:par>
                            </p:childTnLst>
                          </p:cTn>
                        </p:par>
                        <p:par>
                          <p:cTn id="36" fill="hold">
                            <p:stCondLst>
                              <p:cond delay="1000"/>
                            </p:stCondLst>
                            <p:childTnLst>
                              <p:par>
                                <p:cTn id="37" presetID="50" presetClass="entr" presetSubtype="0" decel="100000" fill="hold" nodeType="afterEffect">
                                  <p:stCondLst>
                                    <p:cond delay="0"/>
                                  </p:stCondLst>
                                  <p:childTnLst>
                                    <p:set>
                                      <p:cBhvr>
                                        <p:cTn id="38" dur="1" fill="hold">
                                          <p:stCondLst>
                                            <p:cond delay="0"/>
                                          </p:stCondLst>
                                        </p:cTn>
                                        <p:tgtEl>
                                          <p:spTgt spid="82948">
                                            <p:txEl>
                                              <p:pRg st="4" end="4"/>
                                            </p:txEl>
                                          </p:spTgt>
                                        </p:tgtEl>
                                        <p:attrNameLst>
                                          <p:attrName>style.visibility</p:attrName>
                                        </p:attrNameLst>
                                      </p:cBhvr>
                                      <p:to>
                                        <p:strVal val="visible"/>
                                      </p:to>
                                    </p:set>
                                    <p:anim calcmode="lin" valueType="num">
                                      <p:cBhvr>
                                        <p:cTn id="39" dur="1000" fill="hold"/>
                                        <p:tgtEl>
                                          <p:spTgt spid="82948">
                                            <p:txEl>
                                              <p:pRg st="4" end="4"/>
                                            </p:txEl>
                                          </p:spTgt>
                                        </p:tgtEl>
                                        <p:attrNameLst>
                                          <p:attrName>ppt_w</p:attrName>
                                        </p:attrNameLst>
                                      </p:cBhvr>
                                      <p:tavLst>
                                        <p:tav tm="0">
                                          <p:val>
                                            <p:strVal val="#ppt_w+.3"/>
                                          </p:val>
                                        </p:tav>
                                        <p:tav tm="100000">
                                          <p:val>
                                            <p:strVal val="#ppt_w"/>
                                          </p:val>
                                        </p:tav>
                                      </p:tavLst>
                                    </p:anim>
                                    <p:anim calcmode="lin" valueType="num">
                                      <p:cBhvr>
                                        <p:cTn id="40" dur="1000" fill="hold"/>
                                        <p:tgtEl>
                                          <p:spTgt spid="82948">
                                            <p:txEl>
                                              <p:pRg st="4" end="4"/>
                                            </p:txEl>
                                          </p:spTgt>
                                        </p:tgtEl>
                                        <p:attrNameLst>
                                          <p:attrName>ppt_h</p:attrName>
                                        </p:attrNameLst>
                                      </p:cBhvr>
                                      <p:tavLst>
                                        <p:tav tm="0">
                                          <p:val>
                                            <p:strVal val="#ppt_h"/>
                                          </p:val>
                                        </p:tav>
                                        <p:tav tm="100000">
                                          <p:val>
                                            <p:strVal val="#ppt_h"/>
                                          </p:val>
                                        </p:tav>
                                      </p:tavLst>
                                    </p:anim>
                                    <p:animEffect transition="in" filter="fade">
                                      <p:cBhvr>
                                        <p:cTn id="41" dur="1000"/>
                                        <p:tgtEl>
                                          <p:spTgt spid="82948">
                                            <p:txEl>
                                              <p:pRg st="4" end="4"/>
                                            </p:txEl>
                                          </p:spTgt>
                                        </p:tgtEl>
                                      </p:cBhvr>
                                    </p:animEffect>
                                  </p:childTnLst>
                                </p:cTn>
                              </p:par>
                              <p:par>
                                <p:cTn id="42" presetID="50" presetClass="entr" presetSubtype="0" decel="100000" fill="hold" nodeType="withEffect">
                                  <p:stCondLst>
                                    <p:cond delay="0"/>
                                  </p:stCondLst>
                                  <p:childTnLst>
                                    <p:set>
                                      <p:cBhvr>
                                        <p:cTn id="43" dur="1" fill="hold">
                                          <p:stCondLst>
                                            <p:cond delay="0"/>
                                          </p:stCondLst>
                                        </p:cTn>
                                        <p:tgtEl>
                                          <p:spTgt spid="82948">
                                            <p:txEl>
                                              <p:pRg st="5" end="5"/>
                                            </p:txEl>
                                          </p:spTgt>
                                        </p:tgtEl>
                                        <p:attrNameLst>
                                          <p:attrName>style.visibility</p:attrName>
                                        </p:attrNameLst>
                                      </p:cBhvr>
                                      <p:to>
                                        <p:strVal val="visible"/>
                                      </p:to>
                                    </p:set>
                                    <p:anim calcmode="lin" valueType="num">
                                      <p:cBhvr>
                                        <p:cTn id="44" dur="1000" fill="hold"/>
                                        <p:tgtEl>
                                          <p:spTgt spid="82948">
                                            <p:txEl>
                                              <p:pRg st="5" end="5"/>
                                            </p:txEl>
                                          </p:spTgt>
                                        </p:tgtEl>
                                        <p:attrNameLst>
                                          <p:attrName>ppt_w</p:attrName>
                                        </p:attrNameLst>
                                      </p:cBhvr>
                                      <p:tavLst>
                                        <p:tav tm="0">
                                          <p:val>
                                            <p:strVal val="#ppt_w+.3"/>
                                          </p:val>
                                        </p:tav>
                                        <p:tav tm="100000">
                                          <p:val>
                                            <p:strVal val="#ppt_w"/>
                                          </p:val>
                                        </p:tav>
                                      </p:tavLst>
                                    </p:anim>
                                    <p:anim calcmode="lin" valueType="num">
                                      <p:cBhvr>
                                        <p:cTn id="45" dur="1000" fill="hold"/>
                                        <p:tgtEl>
                                          <p:spTgt spid="82948">
                                            <p:txEl>
                                              <p:pRg st="5" end="5"/>
                                            </p:txEl>
                                          </p:spTgt>
                                        </p:tgtEl>
                                        <p:attrNameLst>
                                          <p:attrName>ppt_h</p:attrName>
                                        </p:attrNameLst>
                                      </p:cBhvr>
                                      <p:tavLst>
                                        <p:tav tm="0">
                                          <p:val>
                                            <p:strVal val="#ppt_h"/>
                                          </p:val>
                                        </p:tav>
                                        <p:tav tm="100000">
                                          <p:val>
                                            <p:strVal val="#ppt_h"/>
                                          </p:val>
                                        </p:tav>
                                      </p:tavLst>
                                    </p:anim>
                                    <p:animEffect transition="in" filter="fade">
                                      <p:cBhvr>
                                        <p:cTn id="46" dur="1000"/>
                                        <p:tgtEl>
                                          <p:spTgt spid="82948">
                                            <p:txEl>
                                              <p:pRg st="5" end="5"/>
                                            </p:txEl>
                                          </p:spTgt>
                                        </p:tgtEl>
                                      </p:cBhvr>
                                    </p:animEffect>
                                  </p:childTnLst>
                                </p:cTn>
                              </p:par>
                              <p:par>
                                <p:cTn id="47" presetID="50" presetClass="entr" presetSubtype="0" decel="100000" fill="hold" nodeType="withEffect">
                                  <p:stCondLst>
                                    <p:cond delay="0"/>
                                  </p:stCondLst>
                                  <p:childTnLst>
                                    <p:set>
                                      <p:cBhvr>
                                        <p:cTn id="48" dur="1" fill="hold">
                                          <p:stCondLst>
                                            <p:cond delay="0"/>
                                          </p:stCondLst>
                                        </p:cTn>
                                        <p:tgtEl>
                                          <p:spTgt spid="82948">
                                            <p:txEl>
                                              <p:pRg st="6" end="6"/>
                                            </p:txEl>
                                          </p:spTgt>
                                        </p:tgtEl>
                                        <p:attrNameLst>
                                          <p:attrName>style.visibility</p:attrName>
                                        </p:attrNameLst>
                                      </p:cBhvr>
                                      <p:to>
                                        <p:strVal val="visible"/>
                                      </p:to>
                                    </p:set>
                                    <p:anim calcmode="lin" valueType="num">
                                      <p:cBhvr>
                                        <p:cTn id="49" dur="1000" fill="hold"/>
                                        <p:tgtEl>
                                          <p:spTgt spid="82948">
                                            <p:txEl>
                                              <p:pRg st="6" end="6"/>
                                            </p:txEl>
                                          </p:spTgt>
                                        </p:tgtEl>
                                        <p:attrNameLst>
                                          <p:attrName>ppt_w</p:attrName>
                                        </p:attrNameLst>
                                      </p:cBhvr>
                                      <p:tavLst>
                                        <p:tav tm="0">
                                          <p:val>
                                            <p:strVal val="#ppt_w+.3"/>
                                          </p:val>
                                        </p:tav>
                                        <p:tav tm="100000">
                                          <p:val>
                                            <p:strVal val="#ppt_w"/>
                                          </p:val>
                                        </p:tav>
                                      </p:tavLst>
                                    </p:anim>
                                    <p:anim calcmode="lin" valueType="num">
                                      <p:cBhvr>
                                        <p:cTn id="50" dur="1000" fill="hold"/>
                                        <p:tgtEl>
                                          <p:spTgt spid="82948">
                                            <p:txEl>
                                              <p:pRg st="6" end="6"/>
                                            </p:txEl>
                                          </p:spTgt>
                                        </p:tgtEl>
                                        <p:attrNameLst>
                                          <p:attrName>ppt_h</p:attrName>
                                        </p:attrNameLst>
                                      </p:cBhvr>
                                      <p:tavLst>
                                        <p:tav tm="0">
                                          <p:val>
                                            <p:strVal val="#ppt_h"/>
                                          </p:val>
                                        </p:tav>
                                        <p:tav tm="100000">
                                          <p:val>
                                            <p:strVal val="#ppt_h"/>
                                          </p:val>
                                        </p:tav>
                                      </p:tavLst>
                                    </p:anim>
                                    <p:animEffect transition="in" filter="fade">
                                      <p:cBhvr>
                                        <p:cTn id="51" dur="1000"/>
                                        <p:tgtEl>
                                          <p:spTgt spid="82948">
                                            <p:txEl>
                                              <p:pRg st="6" end="6"/>
                                            </p:txEl>
                                          </p:spTgt>
                                        </p:tgtEl>
                                      </p:cBhvr>
                                    </p:animEffect>
                                  </p:childTnLst>
                                </p:cTn>
                              </p:par>
                              <p:par>
                                <p:cTn id="52" presetID="50" presetClass="entr" presetSubtype="0" decel="100000" fill="hold" nodeType="withEffect">
                                  <p:stCondLst>
                                    <p:cond delay="0"/>
                                  </p:stCondLst>
                                  <p:childTnLst>
                                    <p:set>
                                      <p:cBhvr>
                                        <p:cTn id="53" dur="1" fill="hold">
                                          <p:stCondLst>
                                            <p:cond delay="0"/>
                                          </p:stCondLst>
                                        </p:cTn>
                                        <p:tgtEl>
                                          <p:spTgt spid="82948">
                                            <p:txEl>
                                              <p:pRg st="7" end="7"/>
                                            </p:txEl>
                                          </p:spTgt>
                                        </p:tgtEl>
                                        <p:attrNameLst>
                                          <p:attrName>style.visibility</p:attrName>
                                        </p:attrNameLst>
                                      </p:cBhvr>
                                      <p:to>
                                        <p:strVal val="visible"/>
                                      </p:to>
                                    </p:set>
                                    <p:anim calcmode="lin" valueType="num">
                                      <p:cBhvr>
                                        <p:cTn id="54" dur="1000" fill="hold"/>
                                        <p:tgtEl>
                                          <p:spTgt spid="82948">
                                            <p:txEl>
                                              <p:pRg st="7" end="7"/>
                                            </p:txEl>
                                          </p:spTgt>
                                        </p:tgtEl>
                                        <p:attrNameLst>
                                          <p:attrName>ppt_w</p:attrName>
                                        </p:attrNameLst>
                                      </p:cBhvr>
                                      <p:tavLst>
                                        <p:tav tm="0">
                                          <p:val>
                                            <p:strVal val="#ppt_w+.3"/>
                                          </p:val>
                                        </p:tav>
                                        <p:tav tm="100000">
                                          <p:val>
                                            <p:strVal val="#ppt_w"/>
                                          </p:val>
                                        </p:tav>
                                      </p:tavLst>
                                    </p:anim>
                                    <p:anim calcmode="lin" valueType="num">
                                      <p:cBhvr>
                                        <p:cTn id="55" dur="1000" fill="hold"/>
                                        <p:tgtEl>
                                          <p:spTgt spid="82948">
                                            <p:txEl>
                                              <p:pRg st="7" end="7"/>
                                            </p:txEl>
                                          </p:spTgt>
                                        </p:tgtEl>
                                        <p:attrNameLst>
                                          <p:attrName>ppt_h</p:attrName>
                                        </p:attrNameLst>
                                      </p:cBhvr>
                                      <p:tavLst>
                                        <p:tav tm="0">
                                          <p:val>
                                            <p:strVal val="#ppt_h"/>
                                          </p:val>
                                        </p:tav>
                                        <p:tav tm="100000">
                                          <p:val>
                                            <p:strVal val="#ppt_h"/>
                                          </p:val>
                                        </p:tav>
                                      </p:tavLst>
                                    </p:anim>
                                    <p:animEffect transition="in" filter="fade">
                                      <p:cBhvr>
                                        <p:cTn id="56" dur="1000"/>
                                        <p:tgtEl>
                                          <p:spTgt spid="82948">
                                            <p:txEl>
                                              <p:pRg st="7" end="7"/>
                                            </p:txEl>
                                          </p:spTgt>
                                        </p:tgtEl>
                                      </p:cBhvr>
                                    </p:animEffect>
                                  </p:childTnLst>
                                </p:cTn>
                              </p:par>
                              <p:par>
                                <p:cTn id="57" presetID="50" presetClass="entr" presetSubtype="0" decel="100000" fill="hold" nodeType="withEffect">
                                  <p:stCondLst>
                                    <p:cond delay="0"/>
                                  </p:stCondLst>
                                  <p:childTnLst>
                                    <p:set>
                                      <p:cBhvr>
                                        <p:cTn id="58" dur="1" fill="hold">
                                          <p:stCondLst>
                                            <p:cond delay="0"/>
                                          </p:stCondLst>
                                        </p:cTn>
                                        <p:tgtEl>
                                          <p:spTgt spid="82948">
                                            <p:txEl>
                                              <p:pRg st="8" end="8"/>
                                            </p:txEl>
                                          </p:spTgt>
                                        </p:tgtEl>
                                        <p:attrNameLst>
                                          <p:attrName>style.visibility</p:attrName>
                                        </p:attrNameLst>
                                      </p:cBhvr>
                                      <p:to>
                                        <p:strVal val="visible"/>
                                      </p:to>
                                    </p:set>
                                    <p:anim calcmode="lin" valueType="num">
                                      <p:cBhvr>
                                        <p:cTn id="59" dur="1000" fill="hold"/>
                                        <p:tgtEl>
                                          <p:spTgt spid="82948">
                                            <p:txEl>
                                              <p:pRg st="8" end="8"/>
                                            </p:txEl>
                                          </p:spTgt>
                                        </p:tgtEl>
                                        <p:attrNameLst>
                                          <p:attrName>ppt_w</p:attrName>
                                        </p:attrNameLst>
                                      </p:cBhvr>
                                      <p:tavLst>
                                        <p:tav tm="0">
                                          <p:val>
                                            <p:strVal val="#ppt_w+.3"/>
                                          </p:val>
                                        </p:tav>
                                        <p:tav tm="100000">
                                          <p:val>
                                            <p:strVal val="#ppt_w"/>
                                          </p:val>
                                        </p:tav>
                                      </p:tavLst>
                                    </p:anim>
                                    <p:anim calcmode="lin" valueType="num">
                                      <p:cBhvr>
                                        <p:cTn id="60" dur="1000" fill="hold"/>
                                        <p:tgtEl>
                                          <p:spTgt spid="82948">
                                            <p:txEl>
                                              <p:pRg st="8" end="8"/>
                                            </p:txEl>
                                          </p:spTgt>
                                        </p:tgtEl>
                                        <p:attrNameLst>
                                          <p:attrName>ppt_h</p:attrName>
                                        </p:attrNameLst>
                                      </p:cBhvr>
                                      <p:tavLst>
                                        <p:tav tm="0">
                                          <p:val>
                                            <p:strVal val="#ppt_h"/>
                                          </p:val>
                                        </p:tav>
                                        <p:tav tm="100000">
                                          <p:val>
                                            <p:strVal val="#ppt_h"/>
                                          </p:val>
                                        </p:tav>
                                      </p:tavLst>
                                    </p:anim>
                                    <p:animEffect transition="in" filter="fade">
                                      <p:cBhvr>
                                        <p:cTn id="61" dur="1000"/>
                                        <p:tgtEl>
                                          <p:spTgt spid="8294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Text Box 3"/>
          <p:cNvSpPr txBox="1">
            <a:spLocks noChangeArrowheads="1"/>
          </p:cNvSpPr>
          <p:nvPr/>
        </p:nvSpPr>
        <p:spPr bwMode="auto">
          <a:xfrm>
            <a:off x="304800" y="609600"/>
            <a:ext cx="5334000" cy="784830"/>
          </a:xfrm>
          <a:prstGeom prst="rect">
            <a:avLst/>
          </a:prstGeom>
          <a:noFill/>
          <a:ln w="9525">
            <a:noFill/>
            <a:miter lim="800000"/>
            <a:headEnd/>
            <a:tailEnd/>
          </a:ln>
        </p:spPr>
        <p:txBody>
          <a:bodyPr wrap="square">
            <a:spAutoFit/>
          </a:bodyPr>
          <a:lstStyle/>
          <a:p>
            <a:pPr algn="ctr">
              <a:spcBef>
                <a:spcPct val="50000"/>
              </a:spcBef>
            </a:pPr>
            <a:r>
              <a:rPr lang="en-US" sz="4500" b="1" dirty="0">
                <a:latin typeface="+mn-lt"/>
              </a:rPr>
              <a:t>Rent / Lease </a:t>
            </a:r>
            <a:r>
              <a:rPr lang="en-US" sz="4500" b="1" dirty="0" smtClean="0">
                <a:latin typeface="+mn-lt"/>
              </a:rPr>
              <a:t>/ </a:t>
            </a:r>
            <a:r>
              <a:rPr lang="en-US" sz="4500" b="1" dirty="0">
                <a:latin typeface="+mn-lt"/>
              </a:rPr>
              <a:t>Facility</a:t>
            </a:r>
          </a:p>
        </p:txBody>
      </p:sp>
      <p:sp>
        <p:nvSpPr>
          <p:cNvPr id="80900" name="Text Box 4"/>
          <p:cNvSpPr txBox="1">
            <a:spLocks noChangeArrowheads="1"/>
          </p:cNvSpPr>
          <p:nvPr/>
        </p:nvSpPr>
        <p:spPr bwMode="auto">
          <a:xfrm>
            <a:off x="457200" y="2153483"/>
            <a:ext cx="5181600" cy="4247317"/>
          </a:xfrm>
          <a:prstGeom prst="rect">
            <a:avLst/>
          </a:prstGeom>
          <a:noFill/>
          <a:ln w="9525">
            <a:noFill/>
            <a:miter lim="800000"/>
            <a:headEnd/>
            <a:tailEnd/>
          </a:ln>
        </p:spPr>
        <p:txBody>
          <a:bodyPr wrap="square">
            <a:spAutoFit/>
          </a:bodyPr>
          <a:lstStyle/>
          <a:p>
            <a:pPr>
              <a:spcBef>
                <a:spcPts val="0"/>
              </a:spcBef>
            </a:pPr>
            <a:r>
              <a:rPr lang="en-US" sz="2000" b="1" dirty="0">
                <a:latin typeface="+mn-lt"/>
              </a:rPr>
              <a:t>Rent &gt; </a:t>
            </a:r>
            <a:r>
              <a:rPr lang="en-US" sz="2000" b="1" dirty="0" smtClean="0">
                <a:latin typeface="+mn-lt"/>
              </a:rPr>
              <a:t>3%</a:t>
            </a:r>
            <a:endParaRPr lang="en-US" sz="2000" b="1" dirty="0">
              <a:latin typeface="+mn-lt"/>
            </a:endParaRPr>
          </a:p>
          <a:p>
            <a:pPr>
              <a:spcBef>
                <a:spcPts val="0"/>
              </a:spcBef>
              <a:buFont typeface="Arial" pitchFamily="34" charset="0"/>
              <a:buChar char="•"/>
            </a:pPr>
            <a:r>
              <a:rPr lang="en-US" sz="2000" dirty="0">
                <a:latin typeface="+mn-lt"/>
              </a:rPr>
              <a:t> </a:t>
            </a:r>
            <a:r>
              <a:rPr lang="en-US" sz="2000" dirty="0" smtClean="0">
                <a:latin typeface="+mn-lt"/>
              </a:rPr>
              <a:t>Consider Location</a:t>
            </a:r>
          </a:p>
          <a:p>
            <a:pPr>
              <a:spcBef>
                <a:spcPts val="0"/>
              </a:spcBef>
            </a:pPr>
            <a:r>
              <a:rPr lang="en-US" sz="2000" dirty="0" smtClean="0">
                <a:latin typeface="+mn-lt"/>
              </a:rPr>
              <a:t>   - Is </a:t>
            </a:r>
            <a:r>
              <a:rPr lang="en-US" sz="2000" dirty="0">
                <a:latin typeface="+mn-lt"/>
              </a:rPr>
              <a:t>the real estate </a:t>
            </a:r>
            <a:r>
              <a:rPr lang="en-US" sz="2000" dirty="0" smtClean="0">
                <a:latin typeface="+mn-lt"/>
              </a:rPr>
              <a:t>too high for dental practice?</a:t>
            </a:r>
            <a:endParaRPr lang="en-US" sz="2000" dirty="0">
              <a:latin typeface="+mn-lt"/>
            </a:endParaRPr>
          </a:p>
          <a:p>
            <a:pPr>
              <a:spcBef>
                <a:spcPts val="0"/>
              </a:spcBef>
            </a:pPr>
            <a:endParaRPr lang="en-US" sz="1000" dirty="0" smtClean="0">
              <a:latin typeface="+mn-lt"/>
            </a:endParaRPr>
          </a:p>
          <a:p>
            <a:pPr>
              <a:spcBef>
                <a:spcPts val="0"/>
              </a:spcBef>
              <a:buFont typeface="Arial" pitchFamily="34" charset="0"/>
              <a:buChar char="•"/>
            </a:pPr>
            <a:r>
              <a:rPr lang="en-US" sz="2000" dirty="0" smtClean="0">
                <a:latin typeface="+mn-lt"/>
              </a:rPr>
              <a:t> Consider </a:t>
            </a:r>
            <a:r>
              <a:rPr lang="en-US" sz="2000" dirty="0">
                <a:latin typeface="+mn-lt"/>
              </a:rPr>
              <a:t>Facility </a:t>
            </a:r>
            <a:r>
              <a:rPr lang="en-US" sz="2000" dirty="0" smtClean="0">
                <a:latin typeface="+mn-lt"/>
              </a:rPr>
              <a:t>Size</a:t>
            </a:r>
          </a:p>
          <a:p>
            <a:pPr>
              <a:spcBef>
                <a:spcPts val="0"/>
              </a:spcBef>
            </a:pPr>
            <a:r>
              <a:rPr lang="en-US" sz="2000" dirty="0" smtClean="0">
                <a:latin typeface="+mn-lt"/>
              </a:rPr>
              <a:t>   - Too </a:t>
            </a:r>
            <a:r>
              <a:rPr lang="en-US" sz="2000" dirty="0">
                <a:latin typeface="+mn-lt"/>
              </a:rPr>
              <a:t>much </a:t>
            </a:r>
            <a:r>
              <a:rPr lang="en-US" sz="2000" dirty="0" smtClean="0">
                <a:latin typeface="+mn-lt"/>
              </a:rPr>
              <a:t>space?</a:t>
            </a:r>
          </a:p>
          <a:p>
            <a:pPr>
              <a:spcBef>
                <a:spcPts val="0"/>
              </a:spcBef>
            </a:pPr>
            <a:endParaRPr lang="en-US" sz="1000" dirty="0" smtClean="0">
              <a:latin typeface="+mn-lt"/>
            </a:endParaRPr>
          </a:p>
          <a:p>
            <a:pPr>
              <a:spcBef>
                <a:spcPts val="0"/>
              </a:spcBef>
              <a:buFont typeface="Arial" pitchFamily="34" charset="0"/>
              <a:buChar char="•"/>
            </a:pPr>
            <a:r>
              <a:rPr lang="en-US" sz="2000" dirty="0" smtClean="0">
                <a:latin typeface="+mn-lt"/>
              </a:rPr>
              <a:t> Consider Increasing Production/Collections</a:t>
            </a:r>
            <a:endParaRPr lang="en-US" sz="2000" dirty="0">
              <a:latin typeface="+mn-lt"/>
            </a:endParaRPr>
          </a:p>
          <a:p>
            <a:pPr>
              <a:spcBef>
                <a:spcPts val="0"/>
              </a:spcBef>
            </a:pPr>
            <a:endParaRPr lang="en-US" sz="2000" b="1" dirty="0" smtClean="0">
              <a:latin typeface="+mn-lt"/>
            </a:endParaRPr>
          </a:p>
          <a:p>
            <a:pPr>
              <a:spcBef>
                <a:spcPts val="0"/>
              </a:spcBef>
            </a:pPr>
            <a:r>
              <a:rPr lang="en-US" sz="2000" b="1" dirty="0" smtClean="0">
                <a:latin typeface="+mn-lt"/>
              </a:rPr>
              <a:t>Own </a:t>
            </a:r>
            <a:r>
              <a:rPr lang="en-US" sz="2000" b="1" dirty="0">
                <a:latin typeface="+mn-lt"/>
              </a:rPr>
              <a:t>Building &lt; </a:t>
            </a:r>
            <a:r>
              <a:rPr lang="en-US" sz="2000" b="1" dirty="0" smtClean="0">
                <a:latin typeface="+mn-lt"/>
              </a:rPr>
              <a:t>7%</a:t>
            </a:r>
            <a:endParaRPr lang="en-US" sz="2000" b="1" dirty="0">
              <a:latin typeface="+mn-lt"/>
            </a:endParaRPr>
          </a:p>
          <a:p>
            <a:pPr>
              <a:spcBef>
                <a:spcPts val="0"/>
              </a:spcBef>
              <a:buFont typeface="Arial" pitchFamily="34" charset="0"/>
              <a:buChar char="•"/>
            </a:pPr>
            <a:r>
              <a:rPr lang="en-US" sz="2000" dirty="0">
                <a:latin typeface="+mn-lt"/>
              </a:rPr>
              <a:t> </a:t>
            </a:r>
            <a:r>
              <a:rPr lang="en-US" sz="2000" dirty="0" smtClean="0">
                <a:latin typeface="+mn-lt"/>
              </a:rPr>
              <a:t>Can </a:t>
            </a:r>
            <a:r>
              <a:rPr lang="en-US" sz="2000" dirty="0">
                <a:latin typeface="+mn-lt"/>
              </a:rPr>
              <a:t>afford higher percentage </a:t>
            </a:r>
            <a:r>
              <a:rPr lang="en-US" sz="2000" dirty="0" smtClean="0">
                <a:latin typeface="+mn-lt"/>
              </a:rPr>
              <a:t>when owning</a:t>
            </a:r>
          </a:p>
          <a:p>
            <a:pPr>
              <a:spcBef>
                <a:spcPts val="0"/>
              </a:spcBef>
            </a:pPr>
            <a:endParaRPr lang="en-US" sz="1000" dirty="0">
              <a:latin typeface="+mn-lt"/>
            </a:endParaRPr>
          </a:p>
          <a:p>
            <a:pPr>
              <a:spcBef>
                <a:spcPts val="0"/>
              </a:spcBef>
              <a:buFont typeface="Arial" pitchFamily="34" charset="0"/>
              <a:buChar char="•"/>
            </a:pPr>
            <a:r>
              <a:rPr lang="en-US" sz="2000" dirty="0" smtClean="0">
                <a:latin typeface="+mn-lt"/>
              </a:rPr>
              <a:t>Tax advantages</a:t>
            </a:r>
          </a:p>
          <a:p>
            <a:pPr>
              <a:spcBef>
                <a:spcPts val="0"/>
              </a:spcBef>
            </a:pPr>
            <a:endParaRPr lang="en-US" sz="1000" dirty="0" smtClean="0">
              <a:latin typeface="+mn-lt"/>
            </a:endParaRPr>
          </a:p>
          <a:p>
            <a:pPr>
              <a:spcBef>
                <a:spcPts val="0"/>
              </a:spcBef>
              <a:buFont typeface="Arial" pitchFamily="34" charset="0"/>
              <a:buChar char="•"/>
            </a:pPr>
            <a:r>
              <a:rPr lang="en-US" sz="2000" dirty="0" smtClean="0">
                <a:latin typeface="+mn-lt"/>
              </a:rPr>
              <a:t>Investment</a:t>
            </a:r>
            <a:endParaRPr lang="en-US" sz="2000" dirty="0">
              <a:latin typeface="+mn-lt"/>
            </a:endParaRPr>
          </a:p>
        </p:txBody>
      </p:sp>
      <p:grpSp>
        <p:nvGrpSpPr>
          <p:cNvPr id="26" name="Group 25"/>
          <p:cNvGrpSpPr/>
          <p:nvPr/>
        </p:nvGrpSpPr>
        <p:grpSpPr>
          <a:xfrm>
            <a:off x="5638800" y="533400"/>
            <a:ext cx="2962275" cy="3810000"/>
            <a:chOff x="5867400" y="762000"/>
            <a:chExt cx="2962275" cy="3810000"/>
          </a:xfrm>
        </p:grpSpPr>
        <p:pic>
          <p:nvPicPr>
            <p:cNvPr id="33797" name="Picture 6" descr="lease cartoons, lease cartoon, lease picture, lease pictures, lease image, lease images, lease illustration, lease illustrations"/>
            <p:cNvPicPr>
              <a:picLocks noChangeAspect="1" noChangeArrowheads="1"/>
            </p:cNvPicPr>
            <p:nvPr/>
          </p:nvPicPr>
          <p:blipFill>
            <a:blip r:embed="rId3"/>
            <a:srcRect/>
            <a:stretch>
              <a:fillRect/>
            </a:stretch>
          </p:blipFill>
          <p:spPr bwMode="auto">
            <a:xfrm>
              <a:off x="5867400" y="762000"/>
              <a:ext cx="2962275" cy="38100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3798" name="Rectangle 7"/>
            <p:cNvSpPr>
              <a:spLocks noChangeArrowheads="1"/>
            </p:cNvSpPr>
            <p:nvPr/>
          </p:nvSpPr>
          <p:spPr bwMode="auto">
            <a:xfrm>
              <a:off x="6019800" y="1219200"/>
              <a:ext cx="762000" cy="304800"/>
            </a:xfrm>
            <a:prstGeom prst="rect">
              <a:avLst/>
            </a:prstGeom>
            <a:solidFill>
              <a:schemeClr val="bg1"/>
            </a:solidFill>
            <a:ln w="9525">
              <a:noFill/>
              <a:miter lim="800000"/>
              <a:headEnd/>
              <a:tailEnd/>
            </a:ln>
          </p:spPr>
          <p:txBody>
            <a:bodyPr wrap="none" anchor="ctr"/>
            <a:lstStyle/>
            <a:p>
              <a:endParaRPr lang="en-US">
                <a:latin typeface="+mn-lt"/>
              </a:endParaRPr>
            </a:p>
          </p:txBody>
        </p:sp>
        <p:sp>
          <p:nvSpPr>
            <p:cNvPr id="33799" name="Rectangle 8"/>
            <p:cNvSpPr>
              <a:spLocks noChangeArrowheads="1"/>
            </p:cNvSpPr>
            <p:nvPr/>
          </p:nvSpPr>
          <p:spPr bwMode="auto">
            <a:xfrm>
              <a:off x="5943600" y="1447800"/>
              <a:ext cx="228600" cy="685800"/>
            </a:xfrm>
            <a:prstGeom prst="rect">
              <a:avLst/>
            </a:prstGeom>
            <a:solidFill>
              <a:schemeClr val="bg1"/>
            </a:solidFill>
            <a:ln w="9525">
              <a:noFill/>
              <a:miter lim="800000"/>
              <a:headEnd/>
              <a:tailEnd/>
            </a:ln>
          </p:spPr>
          <p:txBody>
            <a:bodyPr wrap="none" anchor="ctr"/>
            <a:lstStyle/>
            <a:p>
              <a:endParaRPr lang="en-US">
                <a:latin typeface="+mn-lt"/>
              </a:endParaRPr>
            </a:p>
          </p:txBody>
        </p:sp>
        <p:sp>
          <p:nvSpPr>
            <p:cNvPr id="33800" name="AutoShape 9"/>
            <p:cNvSpPr>
              <a:spLocks noChangeArrowheads="1"/>
            </p:cNvSpPr>
            <p:nvPr/>
          </p:nvSpPr>
          <p:spPr bwMode="auto">
            <a:xfrm>
              <a:off x="6019800" y="1371600"/>
              <a:ext cx="457200" cy="533400"/>
            </a:xfrm>
            <a:prstGeom prst="parallelogram">
              <a:avLst>
                <a:gd name="adj" fmla="val 25000"/>
              </a:avLst>
            </a:prstGeom>
            <a:solidFill>
              <a:schemeClr val="bg1"/>
            </a:solidFill>
            <a:ln w="9525">
              <a:noFill/>
              <a:miter lim="800000"/>
              <a:headEnd/>
              <a:tailEnd/>
            </a:ln>
          </p:spPr>
          <p:txBody>
            <a:bodyPr wrap="none" anchor="ctr"/>
            <a:lstStyle/>
            <a:p>
              <a:endParaRPr lang="en-US">
                <a:latin typeface="+mn-lt"/>
              </a:endParaRPr>
            </a:p>
          </p:txBody>
        </p:sp>
        <p:sp>
          <p:nvSpPr>
            <p:cNvPr id="33801" name="Rectangle 11"/>
            <p:cNvSpPr>
              <a:spLocks noChangeArrowheads="1"/>
            </p:cNvSpPr>
            <p:nvPr/>
          </p:nvSpPr>
          <p:spPr bwMode="auto">
            <a:xfrm>
              <a:off x="6781800" y="1905000"/>
              <a:ext cx="152400" cy="457200"/>
            </a:xfrm>
            <a:prstGeom prst="rect">
              <a:avLst/>
            </a:prstGeom>
            <a:solidFill>
              <a:schemeClr val="bg1"/>
            </a:solidFill>
            <a:ln w="9525">
              <a:noFill/>
              <a:miter lim="800000"/>
              <a:headEnd/>
              <a:tailEnd/>
            </a:ln>
          </p:spPr>
          <p:txBody>
            <a:bodyPr wrap="none" anchor="ctr"/>
            <a:lstStyle/>
            <a:p>
              <a:endParaRPr lang="en-US">
                <a:latin typeface="+mn-lt"/>
              </a:endParaRPr>
            </a:p>
          </p:txBody>
        </p:sp>
        <p:sp>
          <p:nvSpPr>
            <p:cNvPr id="33802" name="AutoShape 12"/>
            <p:cNvSpPr>
              <a:spLocks noChangeArrowheads="1"/>
            </p:cNvSpPr>
            <p:nvPr/>
          </p:nvSpPr>
          <p:spPr bwMode="auto">
            <a:xfrm>
              <a:off x="6705600" y="1676400"/>
              <a:ext cx="457200" cy="838200"/>
            </a:xfrm>
            <a:prstGeom prst="parallelogram">
              <a:avLst>
                <a:gd name="adj" fmla="val 25000"/>
              </a:avLst>
            </a:prstGeom>
            <a:solidFill>
              <a:schemeClr val="bg1"/>
            </a:solidFill>
            <a:ln w="9525">
              <a:noFill/>
              <a:miter lim="800000"/>
              <a:headEnd/>
              <a:tailEnd/>
            </a:ln>
          </p:spPr>
          <p:txBody>
            <a:bodyPr wrap="none" anchor="ctr"/>
            <a:lstStyle/>
            <a:p>
              <a:endParaRPr lang="en-US">
                <a:latin typeface="+mn-lt"/>
              </a:endParaRPr>
            </a:p>
          </p:txBody>
        </p:sp>
        <p:sp>
          <p:nvSpPr>
            <p:cNvPr id="33803" name="AutoShape 13"/>
            <p:cNvSpPr>
              <a:spLocks noChangeArrowheads="1"/>
            </p:cNvSpPr>
            <p:nvPr/>
          </p:nvSpPr>
          <p:spPr bwMode="auto">
            <a:xfrm>
              <a:off x="6400800" y="1905000"/>
              <a:ext cx="152400" cy="228600"/>
            </a:xfrm>
            <a:prstGeom prst="parallelogram">
              <a:avLst>
                <a:gd name="adj" fmla="val 25000"/>
              </a:avLst>
            </a:prstGeom>
            <a:solidFill>
              <a:schemeClr val="bg1"/>
            </a:solidFill>
            <a:ln w="9525">
              <a:noFill/>
              <a:miter lim="800000"/>
              <a:headEnd/>
              <a:tailEnd/>
            </a:ln>
          </p:spPr>
          <p:txBody>
            <a:bodyPr wrap="none" anchor="ctr"/>
            <a:lstStyle/>
            <a:p>
              <a:endParaRPr lang="en-US">
                <a:latin typeface="+mn-lt"/>
              </a:endParaRPr>
            </a:p>
          </p:txBody>
        </p:sp>
        <p:sp>
          <p:nvSpPr>
            <p:cNvPr id="33804" name="Rectangle 14"/>
            <p:cNvSpPr>
              <a:spLocks noChangeArrowheads="1"/>
            </p:cNvSpPr>
            <p:nvPr/>
          </p:nvSpPr>
          <p:spPr bwMode="auto">
            <a:xfrm>
              <a:off x="6248400" y="1981200"/>
              <a:ext cx="381000" cy="152400"/>
            </a:xfrm>
            <a:prstGeom prst="rect">
              <a:avLst/>
            </a:prstGeom>
            <a:solidFill>
              <a:schemeClr val="bg1"/>
            </a:solidFill>
            <a:ln w="9525">
              <a:noFill/>
              <a:miter lim="800000"/>
              <a:headEnd/>
              <a:tailEnd/>
            </a:ln>
          </p:spPr>
          <p:txBody>
            <a:bodyPr wrap="none" anchor="ctr"/>
            <a:lstStyle/>
            <a:p>
              <a:endParaRPr lang="en-US">
                <a:latin typeface="+mn-lt"/>
              </a:endParaRPr>
            </a:p>
          </p:txBody>
        </p:sp>
        <p:sp>
          <p:nvSpPr>
            <p:cNvPr id="33805" name="Rectangle 15"/>
            <p:cNvSpPr>
              <a:spLocks noChangeArrowheads="1"/>
            </p:cNvSpPr>
            <p:nvPr/>
          </p:nvSpPr>
          <p:spPr bwMode="auto">
            <a:xfrm>
              <a:off x="6705600" y="1600200"/>
              <a:ext cx="228600" cy="152400"/>
            </a:xfrm>
            <a:prstGeom prst="rect">
              <a:avLst/>
            </a:prstGeom>
            <a:solidFill>
              <a:schemeClr val="bg1"/>
            </a:solidFill>
            <a:ln w="9525">
              <a:noFill/>
              <a:miter lim="800000"/>
              <a:headEnd/>
              <a:tailEnd/>
            </a:ln>
          </p:spPr>
          <p:txBody>
            <a:bodyPr wrap="none" anchor="ctr"/>
            <a:lstStyle/>
            <a:p>
              <a:endParaRPr lang="en-US">
                <a:latin typeface="+mn-lt"/>
              </a:endParaRPr>
            </a:p>
          </p:txBody>
        </p:sp>
        <p:sp>
          <p:nvSpPr>
            <p:cNvPr id="33806" name="Oval 17"/>
            <p:cNvSpPr>
              <a:spLocks noChangeArrowheads="1"/>
            </p:cNvSpPr>
            <p:nvPr/>
          </p:nvSpPr>
          <p:spPr bwMode="auto">
            <a:xfrm>
              <a:off x="6248400" y="1447800"/>
              <a:ext cx="228600" cy="304800"/>
            </a:xfrm>
            <a:prstGeom prst="ellipse">
              <a:avLst/>
            </a:prstGeom>
            <a:solidFill>
              <a:schemeClr val="bg1"/>
            </a:solidFill>
            <a:ln w="9525">
              <a:solidFill>
                <a:schemeClr val="bg1"/>
              </a:solidFill>
              <a:round/>
              <a:headEnd/>
              <a:tailEnd/>
            </a:ln>
          </p:spPr>
          <p:txBody>
            <a:bodyPr wrap="none" anchor="ctr"/>
            <a:lstStyle/>
            <a:p>
              <a:endParaRPr lang="en-US">
                <a:latin typeface="+mn-lt"/>
              </a:endParaRPr>
            </a:p>
          </p:txBody>
        </p:sp>
        <p:sp>
          <p:nvSpPr>
            <p:cNvPr id="33807" name="Oval 18"/>
            <p:cNvSpPr>
              <a:spLocks noChangeArrowheads="1"/>
            </p:cNvSpPr>
            <p:nvPr/>
          </p:nvSpPr>
          <p:spPr bwMode="auto">
            <a:xfrm>
              <a:off x="6477000" y="1447800"/>
              <a:ext cx="228600" cy="152400"/>
            </a:xfrm>
            <a:prstGeom prst="ellipse">
              <a:avLst/>
            </a:prstGeom>
            <a:solidFill>
              <a:schemeClr val="bg1"/>
            </a:solidFill>
            <a:ln w="9525">
              <a:noFill/>
              <a:round/>
              <a:headEnd/>
              <a:tailEnd/>
            </a:ln>
          </p:spPr>
          <p:txBody>
            <a:bodyPr wrap="none" anchor="ctr"/>
            <a:lstStyle/>
            <a:p>
              <a:endParaRPr lang="en-US">
                <a:latin typeface="+mn-lt"/>
              </a:endParaRPr>
            </a:p>
          </p:txBody>
        </p:sp>
        <p:sp>
          <p:nvSpPr>
            <p:cNvPr id="33808" name="Oval 19"/>
            <p:cNvSpPr>
              <a:spLocks noChangeArrowheads="1"/>
            </p:cNvSpPr>
            <p:nvPr/>
          </p:nvSpPr>
          <p:spPr bwMode="auto">
            <a:xfrm>
              <a:off x="6934200" y="1371600"/>
              <a:ext cx="152400" cy="228600"/>
            </a:xfrm>
            <a:prstGeom prst="ellipse">
              <a:avLst/>
            </a:prstGeom>
            <a:solidFill>
              <a:schemeClr val="bg1"/>
            </a:solidFill>
            <a:ln w="9525">
              <a:noFill/>
              <a:round/>
              <a:headEnd/>
              <a:tailEnd/>
            </a:ln>
          </p:spPr>
          <p:txBody>
            <a:bodyPr wrap="none" anchor="ctr"/>
            <a:lstStyle/>
            <a:p>
              <a:endParaRPr lang="en-US">
                <a:latin typeface="+mn-lt"/>
              </a:endParaRPr>
            </a:p>
          </p:txBody>
        </p:sp>
        <p:sp>
          <p:nvSpPr>
            <p:cNvPr id="33809" name="Oval 20"/>
            <p:cNvSpPr>
              <a:spLocks noChangeArrowheads="1"/>
            </p:cNvSpPr>
            <p:nvPr/>
          </p:nvSpPr>
          <p:spPr bwMode="auto">
            <a:xfrm>
              <a:off x="6705600" y="1295400"/>
              <a:ext cx="152400" cy="152400"/>
            </a:xfrm>
            <a:prstGeom prst="ellipse">
              <a:avLst/>
            </a:prstGeom>
            <a:solidFill>
              <a:schemeClr val="bg1"/>
            </a:solidFill>
            <a:ln w="9525">
              <a:noFill/>
              <a:round/>
              <a:headEnd/>
              <a:tailEnd/>
            </a:ln>
          </p:spPr>
          <p:txBody>
            <a:bodyPr wrap="none" anchor="ctr"/>
            <a:lstStyle/>
            <a:p>
              <a:endParaRPr lang="en-US">
                <a:latin typeface="+mn-lt"/>
              </a:endParaRPr>
            </a:p>
          </p:txBody>
        </p:sp>
        <p:sp>
          <p:nvSpPr>
            <p:cNvPr id="33810" name="Rectangle 21"/>
            <p:cNvSpPr>
              <a:spLocks noChangeArrowheads="1"/>
            </p:cNvSpPr>
            <p:nvPr/>
          </p:nvSpPr>
          <p:spPr bwMode="auto">
            <a:xfrm>
              <a:off x="7010400" y="1676400"/>
              <a:ext cx="152400" cy="381000"/>
            </a:xfrm>
            <a:prstGeom prst="rect">
              <a:avLst/>
            </a:prstGeom>
            <a:solidFill>
              <a:schemeClr val="bg1"/>
            </a:solidFill>
            <a:ln w="9525">
              <a:noFill/>
              <a:miter lim="800000"/>
              <a:headEnd/>
              <a:tailEnd/>
            </a:ln>
          </p:spPr>
          <p:txBody>
            <a:bodyPr wrap="none" anchor="ctr"/>
            <a:lstStyle/>
            <a:p>
              <a:endParaRPr lang="en-US">
                <a:latin typeface="+mn-lt"/>
              </a:endParaRPr>
            </a:p>
          </p:txBody>
        </p:sp>
        <p:sp>
          <p:nvSpPr>
            <p:cNvPr id="33811" name="Oval 22"/>
            <p:cNvSpPr>
              <a:spLocks noChangeArrowheads="1"/>
            </p:cNvSpPr>
            <p:nvPr/>
          </p:nvSpPr>
          <p:spPr bwMode="auto">
            <a:xfrm>
              <a:off x="6248400" y="2209800"/>
              <a:ext cx="304800" cy="228600"/>
            </a:xfrm>
            <a:prstGeom prst="ellipse">
              <a:avLst/>
            </a:prstGeom>
            <a:solidFill>
              <a:schemeClr val="bg1"/>
            </a:solidFill>
            <a:ln w="9525">
              <a:noFill/>
              <a:round/>
              <a:headEnd/>
              <a:tailEnd/>
            </a:ln>
          </p:spPr>
          <p:txBody>
            <a:bodyPr wrap="none" anchor="ctr"/>
            <a:lstStyle/>
            <a:p>
              <a:endParaRPr lang="en-US">
                <a:latin typeface="+mn-lt"/>
              </a:endParaRPr>
            </a:p>
          </p:txBody>
        </p:sp>
        <p:sp>
          <p:nvSpPr>
            <p:cNvPr id="33812" name="Oval 23"/>
            <p:cNvSpPr>
              <a:spLocks noChangeArrowheads="1"/>
            </p:cNvSpPr>
            <p:nvPr/>
          </p:nvSpPr>
          <p:spPr bwMode="auto">
            <a:xfrm>
              <a:off x="6400800" y="2057400"/>
              <a:ext cx="304800" cy="152400"/>
            </a:xfrm>
            <a:prstGeom prst="ellipse">
              <a:avLst/>
            </a:prstGeom>
            <a:solidFill>
              <a:schemeClr val="bg1"/>
            </a:solidFill>
            <a:ln w="9525">
              <a:noFill/>
              <a:round/>
              <a:headEnd/>
              <a:tailEnd/>
            </a:ln>
          </p:spPr>
          <p:txBody>
            <a:bodyPr wrap="none" anchor="ctr"/>
            <a:lstStyle/>
            <a:p>
              <a:endParaRPr lang="en-US">
                <a:latin typeface="+mn-lt"/>
              </a:endParaRPr>
            </a:p>
          </p:txBody>
        </p:sp>
        <p:sp>
          <p:nvSpPr>
            <p:cNvPr id="33813" name="Oval 24"/>
            <p:cNvSpPr>
              <a:spLocks noChangeArrowheads="1"/>
            </p:cNvSpPr>
            <p:nvPr/>
          </p:nvSpPr>
          <p:spPr bwMode="auto">
            <a:xfrm>
              <a:off x="6248400" y="1905000"/>
              <a:ext cx="152400" cy="228600"/>
            </a:xfrm>
            <a:prstGeom prst="ellipse">
              <a:avLst/>
            </a:prstGeom>
            <a:solidFill>
              <a:schemeClr val="bg1"/>
            </a:solidFill>
            <a:ln w="9525">
              <a:noFill/>
              <a:round/>
              <a:headEnd/>
              <a:tailEnd/>
            </a:ln>
          </p:spPr>
          <p:txBody>
            <a:bodyPr wrap="none" anchor="ctr"/>
            <a:lstStyle/>
            <a:p>
              <a:endParaRPr lang="en-US">
                <a:latin typeface="+mn-lt"/>
              </a:endParaRPr>
            </a:p>
          </p:txBody>
        </p:sp>
      </p:grpSp>
    </p:spTree>
    <p:extLst>
      <p:ext uri="{BB962C8B-B14F-4D97-AF65-F5344CB8AC3E}">
        <p14:creationId xmlns:p14="http://schemas.microsoft.com/office/powerpoint/2010/main" val="4225909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80899">
                                            <p:txEl>
                                              <p:pRg st="0" end="0"/>
                                            </p:txEl>
                                          </p:spTgt>
                                        </p:tgtEl>
                                        <p:attrNameLst>
                                          <p:attrName>style.visibility</p:attrName>
                                        </p:attrNameLst>
                                      </p:cBhvr>
                                      <p:to>
                                        <p:strVal val="visible"/>
                                      </p:to>
                                    </p:set>
                                    <p:anim calcmode="lin" valueType="num">
                                      <p:cBhvr>
                                        <p:cTn id="7" dur="1000" fill="hold"/>
                                        <p:tgtEl>
                                          <p:spTgt spid="80899">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80899">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80899">
                                            <p:txEl>
                                              <p:pRg st="0" end="0"/>
                                            </p:txEl>
                                          </p:spTgt>
                                        </p:tgtEl>
                                      </p:cBhvr>
                                    </p:animEffect>
                                  </p:childTnLst>
                                </p:cTn>
                              </p:par>
                            </p:childTnLst>
                          </p:cTn>
                        </p:par>
                        <p:par>
                          <p:cTn id="10" fill="hold">
                            <p:stCondLst>
                              <p:cond delay="1000"/>
                            </p:stCondLst>
                            <p:childTnLst>
                              <p:par>
                                <p:cTn id="11" presetID="53" presetClass="entr" presetSubtype="0"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1000" fill="hold"/>
                                        <p:tgtEl>
                                          <p:spTgt spid="26"/>
                                        </p:tgtEl>
                                        <p:attrNameLst>
                                          <p:attrName>ppt_w</p:attrName>
                                        </p:attrNameLst>
                                      </p:cBhvr>
                                      <p:tavLst>
                                        <p:tav tm="0">
                                          <p:val>
                                            <p:fltVal val="0"/>
                                          </p:val>
                                        </p:tav>
                                        <p:tav tm="100000">
                                          <p:val>
                                            <p:strVal val="#ppt_w"/>
                                          </p:val>
                                        </p:tav>
                                      </p:tavLst>
                                    </p:anim>
                                    <p:anim calcmode="lin" valueType="num">
                                      <p:cBhvr>
                                        <p:cTn id="14" dur="1000" fill="hold"/>
                                        <p:tgtEl>
                                          <p:spTgt spid="26"/>
                                        </p:tgtEl>
                                        <p:attrNameLst>
                                          <p:attrName>ppt_h</p:attrName>
                                        </p:attrNameLst>
                                      </p:cBhvr>
                                      <p:tavLst>
                                        <p:tav tm="0">
                                          <p:val>
                                            <p:fltVal val="0"/>
                                          </p:val>
                                        </p:tav>
                                        <p:tav tm="100000">
                                          <p:val>
                                            <p:strVal val="#ppt_h"/>
                                          </p:val>
                                        </p:tav>
                                      </p:tavLst>
                                    </p:anim>
                                    <p:animEffect transition="in" filter="fade">
                                      <p:cBhvr>
                                        <p:cTn id="15" dur="10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80900">
                                            <p:txEl>
                                              <p:pRg st="0" end="0"/>
                                            </p:txEl>
                                          </p:spTgt>
                                        </p:tgtEl>
                                        <p:attrNameLst>
                                          <p:attrName>style.visibility</p:attrName>
                                        </p:attrNameLst>
                                      </p:cBhvr>
                                      <p:to>
                                        <p:strVal val="visible"/>
                                      </p:to>
                                    </p:set>
                                    <p:anim calcmode="lin" valueType="num">
                                      <p:cBhvr>
                                        <p:cTn id="20" dur="1000" fill="hold"/>
                                        <p:tgtEl>
                                          <p:spTgt spid="80900">
                                            <p:txEl>
                                              <p:pRg st="0" end="0"/>
                                            </p:txEl>
                                          </p:spTgt>
                                        </p:tgtEl>
                                        <p:attrNameLst>
                                          <p:attrName>ppt_w</p:attrName>
                                        </p:attrNameLst>
                                      </p:cBhvr>
                                      <p:tavLst>
                                        <p:tav tm="0">
                                          <p:val>
                                            <p:strVal val="#ppt_w+.3"/>
                                          </p:val>
                                        </p:tav>
                                        <p:tav tm="100000">
                                          <p:val>
                                            <p:strVal val="#ppt_w"/>
                                          </p:val>
                                        </p:tav>
                                      </p:tavLst>
                                    </p:anim>
                                    <p:anim calcmode="lin" valueType="num">
                                      <p:cBhvr>
                                        <p:cTn id="21" dur="1000" fill="hold"/>
                                        <p:tgtEl>
                                          <p:spTgt spid="80900">
                                            <p:txEl>
                                              <p:pRg st="0" end="0"/>
                                            </p:txEl>
                                          </p:spTgt>
                                        </p:tgtEl>
                                        <p:attrNameLst>
                                          <p:attrName>ppt_h</p:attrName>
                                        </p:attrNameLst>
                                      </p:cBhvr>
                                      <p:tavLst>
                                        <p:tav tm="0">
                                          <p:val>
                                            <p:strVal val="#ppt_h"/>
                                          </p:val>
                                        </p:tav>
                                        <p:tav tm="100000">
                                          <p:val>
                                            <p:strVal val="#ppt_h"/>
                                          </p:val>
                                        </p:tav>
                                      </p:tavLst>
                                    </p:anim>
                                    <p:animEffect transition="in" filter="fade">
                                      <p:cBhvr>
                                        <p:cTn id="22" dur="1000"/>
                                        <p:tgtEl>
                                          <p:spTgt spid="80900">
                                            <p:txEl>
                                              <p:pRg st="0" end="0"/>
                                            </p:txEl>
                                          </p:spTgt>
                                        </p:tgtEl>
                                      </p:cBhvr>
                                    </p:animEffect>
                                  </p:childTnLst>
                                </p:cTn>
                              </p:par>
                            </p:childTnLst>
                          </p:cTn>
                        </p:par>
                        <p:par>
                          <p:cTn id="23" fill="hold">
                            <p:stCondLst>
                              <p:cond delay="1000"/>
                            </p:stCondLst>
                            <p:childTnLst>
                              <p:par>
                                <p:cTn id="24" presetID="50" presetClass="entr" presetSubtype="0" decel="100000" fill="hold" nodeType="afterEffect">
                                  <p:stCondLst>
                                    <p:cond delay="0"/>
                                  </p:stCondLst>
                                  <p:childTnLst>
                                    <p:set>
                                      <p:cBhvr>
                                        <p:cTn id="25" dur="1" fill="hold">
                                          <p:stCondLst>
                                            <p:cond delay="0"/>
                                          </p:stCondLst>
                                        </p:cTn>
                                        <p:tgtEl>
                                          <p:spTgt spid="80900">
                                            <p:txEl>
                                              <p:pRg st="1" end="1"/>
                                            </p:txEl>
                                          </p:spTgt>
                                        </p:tgtEl>
                                        <p:attrNameLst>
                                          <p:attrName>style.visibility</p:attrName>
                                        </p:attrNameLst>
                                      </p:cBhvr>
                                      <p:to>
                                        <p:strVal val="visible"/>
                                      </p:to>
                                    </p:set>
                                    <p:anim calcmode="lin" valueType="num">
                                      <p:cBhvr>
                                        <p:cTn id="26" dur="1000" fill="hold"/>
                                        <p:tgtEl>
                                          <p:spTgt spid="80900">
                                            <p:txEl>
                                              <p:pRg st="1" end="1"/>
                                            </p:txEl>
                                          </p:spTgt>
                                        </p:tgtEl>
                                        <p:attrNameLst>
                                          <p:attrName>ppt_w</p:attrName>
                                        </p:attrNameLst>
                                      </p:cBhvr>
                                      <p:tavLst>
                                        <p:tav tm="0">
                                          <p:val>
                                            <p:strVal val="#ppt_w+.3"/>
                                          </p:val>
                                        </p:tav>
                                        <p:tav tm="100000">
                                          <p:val>
                                            <p:strVal val="#ppt_w"/>
                                          </p:val>
                                        </p:tav>
                                      </p:tavLst>
                                    </p:anim>
                                    <p:anim calcmode="lin" valueType="num">
                                      <p:cBhvr>
                                        <p:cTn id="27" dur="1000" fill="hold"/>
                                        <p:tgtEl>
                                          <p:spTgt spid="80900">
                                            <p:txEl>
                                              <p:pRg st="1" end="1"/>
                                            </p:txEl>
                                          </p:spTgt>
                                        </p:tgtEl>
                                        <p:attrNameLst>
                                          <p:attrName>ppt_h</p:attrName>
                                        </p:attrNameLst>
                                      </p:cBhvr>
                                      <p:tavLst>
                                        <p:tav tm="0">
                                          <p:val>
                                            <p:strVal val="#ppt_h"/>
                                          </p:val>
                                        </p:tav>
                                        <p:tav tm="100000">
                                          <p:val>
                                            <p:strVal val="#ppt_h"/>
                                          </p:val>
                                        </p:tav>
                                      </p:tavLst>
                                    </p:anim>
                                    <p:animEffect transition="in" filter="fade">
                                      <p:cBhvr>
                                        <p:cTn id="28" dur="1000"/>
                                        <p:tgtEl>
                                          <p:spTgt spid="80900">
                                            <p:txEl>
                                              <p:pRg st="1" end="1"/>
                                            </p:txEl>
                                          </p:spTgt>
                                        </p:tgtEl>
                                      </p:cBhvr>
                                    </p:animEffect>
                                  </p:childTnLst>
                                </p:cTn>
                              </p:par>
                              <p:par>
                                <p:cTn id="29" presetID="50" presetClass="entr" presetSubtype="0" decel="100000" fill="hold" nodeType="withEffect">
                                  <p:stCondLst>
                                    <p:cond delay="0"/>
                                  </p:stCondLst>
                                  <p:childTnLst>
                                    <p:set>
                                      <p:cBhvr>
                                        <p:cTn id="30" dur="1" fill="hold">
                                          <p:stCondLst>
                                            <p:cond delay="0"/>
                                          </p:stCondLst>
                                        </p:cTn>
                                        <p:tgtEl>
                                          <p:spTgt spid="80900">
                                            <p:txEl>
                                              <p:pRg st="2" end="2"/>
                                            </p:txEl>
                                          </p:spTgt>
                                        </p:tgtEl>
                                        <p:attrNameLst>
                                          <p:attrName>style.visibility</p:attrName>
                                        </p:attrNameLst>
                                      </p:cBhvr>
                                      <p:to>
                                        <p:strVal val="visible"/>
                                      </p:to>
                                    </p:set>
                                    <p:anim calcmode="lin" valueType="num">
                                      <p:cBhvr>
                                        <p:cTn id="31" dur="1000" fill="hold"/>
                                        <p:tgtEl>
                                          <p:spTgt spid="80900">
                                            <p:txEl>
                                              <p:pRg st="2" end="2"/>
                                            </p:txEl>
                                          </p:spTgt>
                                        </p:tgtEl>
                                        <p:attrNameLst>
                                          <p:attrName>ppt_w</p:attrName>
                                        </p:attrNameLst>
                                      </p:cBhvr>
                                      <p:tavLst>
                                        <p:tav tm="0">
                                          <p:val>
                                            <p:strVal val="#ppt_w+.3"/>
                                          </p:val>
                                        </p:tav>
                                        <p:tav tm="100000">
                                          <p:val>
                                            <p:strVal val="#ppt_w"/>
                                          </p:val>
                                        </p:tav>
                                      </p:tavLst>
                                    </p:anim>
                                    <p:anim calcmode="lin" valueType="num">
                                      <p:cBhvr>
                                        <p:cTn id="32" dur="1000" fill="hold"/>
                                        <p:tgtEl>
                                          <p:spTgt spid="80900">
                                            <p:txEl>
                                              <p:pRg st="2" end="2"/>
                                            </p:txEl>
                                          </p:spTgt>
                                        </p:tgtEl>
                                        <p:attrNameLst>
                                          <p:attrName>ppt_h</p:attrName>
                                        </p:attrNameLst>
                                      </p:cBhvr>
                                      <p:tavLst>
                                        <p:tav tm="0">
                                          <p:val>
                                            <p:strVal val="#ppt_h"/>
                                          </p:val>
                                        </p:tav>
                                        <p:tav tm="100000">
                                          <p:val>
                                            <p:strVal val="#ppt_h"/>
                                          </p:val>
                                        </p:tav>
                                      </p:tavLst>
                                    </p:anim>
                                    <p:animEffect transition="in" filter="fade">
                                      <p:cBhvr>
                                        <p:cTn id="33" dur="1000"/>
                                        <p:tgtEl>
                                          <p:spTgt spid="80900">
                                            <p:txEl>
                                              <p:pRg st="2" end="2"/>
                                            </p:txEl>
                                          </p:spTgt>
                                        </p:tgtEl>
                                      </p:cBhvr>
                                    </p:animEffect>
                                  </p:childTnLst>
                                </p:cTn>
                              </p:par>
                            </p:childTnLst>
                          </p:cTn>
                        </p:par>
                        <p:par>
                          <p:cTn id="34" fill="hold">
                            <p:stCondLst>
                              <p:cond delay="2000"/>
                            </p:stCondLst>
                            <p:childTnLst>
                              <p:par>
                                <p:cTn id="35" presetID="50" presetClass="entr" presetSubtype="0" decel="100000" fill="hold" nodeType="afterEffect">
                                  <p:stCondLst>
                                    <p:cond delay="0"/>
                                  </p:stCondLst>
                                  <p:childTnLst>
                                    <p:set>
                                      <p:cBhvr>
                                        <p:cTn id="36" dur="1" fill="hold">
                                          <p:stCondLst>
                                            <p:cond delay="0"/>
                                          </p:stCondLst>
                                        </p:cTn>
                                        <p:tgtEl>
                                          <p:spTgt spid="80900">
                                            <p:txEl>
                                              <p:pRg st="4" end="4"/>
                                            </p:txEl>
                                          </p:spTgt>
                                        </p:tgtEl>
                                        <p:attrNameLst>
                                          <p:attrName>style.visibility</p:attrName>
                                        </p:attrNameLst>
                                      </p:cBhvr>
                                      <p:to>
                                        <p:strVal val="visible"/>
                                      </p:to>
                                    </p:set>
                                    <p:anim calcmode="lin" valueType="num">
                                      <p:cBhvr>
                                        <p:cTn id="37" dur="1000" fill="hold"/>
                                        <p:tgtEl>
                                          <p:spTgt spid="80900">
                                            <p:txEl>
                                              <p:pRg st="4" end="4"/>
                                            </p:txEl>
                                          </p:spTgt>
                                        </p:tgtEl>
                                        <p:attrNameLst>
                                          <p:attrName>ppt_w</p:attrName>
                                        </p:attrNameLst>
                                      </p:cBhvr>
                                      <p:tavLst>
                                        <p:tav tm="0">
                                          <p:val>
                                            <p:strVal val="#ppt_w+.3"/>
                                          </p:val>
                                        </p:tav>
                                        <p:tav tm="100000">
                                          <p:val>
                                            <p:strVal val="#ppt_w"/>
                                          </p:val>
                                        </p:tav>
                                      </p:tavLst>
                                    </p:anim>
                                    <p:anim calcmode="lin" valueType="num">
                                      <p:cBhvr>
                                        <p:cTn id="38" dur="1000" fill="hold"/>
                                        <p:tgtEl>
                                          <p:spTgt spid="80900">
                                            <p:txEl>
                                              <p:pRg st="4" end="4"/>
                                            </p:txEl>
                                          </p:spTgt>
                                        </p:tgtEl>
                                        <p:attrNameLst>
                                          <p:attrName>ppt_h</p:attrName>
                                        </p:attrNameLst>
                                      </p:cBhvr>
                                      <p:tavLst>
                                        <p:tav tm="0">
                                          <p:val>
                                            <p:strVal val="#ppt_h"/>
                                          </p:val>
                                        </p:tav>
                                        <p:tav tm="100000">
                                          <p:val>
                                            <p:strVal val="#ppt_h"/>
                                          </p:val>
                                        </p:tav>
                                      </p:tavLst>
                                    </p:anim>
                                    <p:animEffect transition="in" filter="fade">
                                      <p:cBhvr>
                                        <p:cTn id="39" dur="1000"/>
                                        <p:tgtEl>
                                          <p:spTgt spid="80900">
                                            <p:txEl>
                                              <p:pRg st="4" end="4"/>
                                            </p:txEl>
                                          </p:spTgt>
                                        </p:tgtEl>
                                      </p:cBhvr>
                                    </p:animEffect>
                                  </p:childTnLst>
                                </p:cTn>
                              </p:par>
                              <p:par>
                                <p:cTn id="40" presetID="50" presetClass="entr" presetSubtype="0" decel="100000" fill="hold" nodeType="withEffect">
                                  <p:stCondLst>
                                    <p:cond delay="0"/>
                                  </p:stCondLst>
                                  <p:childTnLst>
                                    <p:set>
                                      <p:cBhvr>
                                        <p:cTn id="41" dur="1" fill="hold">
                                          <p:stCondLst>
                                            <p:cond delay="0"/>
                                          </p:stCondLst>
                                        </p:cTn>
                                        <p:tgtEl>
                                          <p:spTgt spid="80900">
                                            <p:txEl>
                                              <p:pRg st="5" end="5"/>
                                            </p:txEl>
                                          </p:spTgt>
                                        </p:tgtEl>
                                        <p:attrNameLst>
                                          <p:attrName>style.visibility</p:attrName>
                                        </p:attrNameLst>
                                      </p:cBhvr>
                                      <p:to>
                                        <p:strVal val="visible"/>
                                      </p:to>
                                    </p:set>
                                    <p:anim calcmode="lin" valueType="num">
                                      <p:cBhvr>
                                        <p:cTn id="42" dur="1000" fill="hold"/>
                                        <p:tgtEl>
                                          <p:spTgt spid="80900">
                                            <p:txEl>
                                              <p:pRg st="5" end="5"/>
                                            </p:txEl>
                                          </p:spTgt>
                                        </p:tgtEl>
                                        <p:attrNameLst>
                                          <p:attrName>ppt_w</p:attrName>
                                        </p:attrNameLst>
                                      </p:cBhvr>
                                      <p:tavLst>
                                        <p:tav tm="0">
                                          <p:val>
                                            <p:strVal val="#ppt_w+.3"/>
                                          </p:val>
                                        </p:tav>
                                        <p:tav tm="100000">
                                          <p:val>
                                            <p:strVal val="#ppt_w"/>
                                          </p:val>
                                        </p:tav>
                                      </p:tavLst>
                                    </p:anim>
                                    <p:anim calcmode="lin" valueType="num">
                                      <p:cBhvr>
                                        <p:cTn id="43" dur="1000" fill="hold"/>
                                        <p:tgtEl>
                                          <p:spTgt spid="80900">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80900">
                                            <p:txEl>
                                              <p:pRg st="5" end="5"/>
                                            </p:txEl>
                                          </p:spTgt>
                                        </p:tgtEl>
                                      </p:cBhvr>
                                    </p:animEffect>
                                  </p:childTnLst>
                                </p:cTn>
                              </p:par>
                            </p:childTnLst>
                          </p:cTn>
                        </p:par>
                        <p:par>
                          <p:cTn id="45" fill="hold">
                            <p:stCondLst>
                              <p:cond delay="3000"/>
                            </p:stCondLst>
                            <p:childTnLst>
                              <p:par>
                                <p:cTn id="46" presetID="50" presetClass="entr" presetSubtype="0" decel="100000" fill="hold" nodeType="afterEffect">
                                  <p:stCondLst>
                                    <p:cond delay="0"/>
                                  </p:stCondLst>
                                  <p:childTnLst>
                                    <p:set>
                                      <p:cBhvr>
                                        <p:cTn id="47" dur="1" fill="hold">
                                          <p:stCondLst>
                                            <p:cond delay="0"/>
                                          </p:stCondLst>
                                        </p:cTn>
                                        <p:tgtEl>
                                          <p:spTgt spid="80900">
                                            <p:txEl>
                                              <p:pRg st="7" end="7"/>
                                            </p:txEl>
                                          </p:spTgt>
                                        </p:tgtEl>
                                        <p:attrNameLst>
                                          <p:attrName>style.visibility</p:attrName>
                                        </p:attrNameLst>
                                      </p:cBhvr>
                                      <p:to>
                                        <p:strVal val="visible"/>
                                      </p:to>
                                    </p:set>
                                    <p:anim calcmode="lin" valueType="num">
                                      <p:cBhvr>
                                        <p:cTn id="48" dur="1000" fill="hold"/>
                                        <p:tgtEl>
                                          <p:spTgt spid="80900">
                                            <p:txEl>
                                              <p:pRg st="7" end="7"/>
                                            </p:txEl>
                                          </p:spTgt>
                                        </p:tgtEl>
                                        <p:attrNameLst>
                                          <p:attrName>ppt_w</p:attrName>
                                        </p:attrNameLst>
                                      </p:cBhvr>
                                      <p:tavLst>
                                        <p:tav tm="0">
                                          <p:val>
                                            <p:strVal val="#ppt_w+.3"/>
                                          </p:val>
                                        </p:tav>
                                        <p:tav tm="100000">
                                          <p:val>
                                            <p:strVal val="#ppt_w"/>
                                          </p:val>
                                        </p:tav>
                                      </p:tavLst>
                                    </p:anim>
                                    <p:anim calcmode="lin" valueType="num">
                                      <p:cBhvr>
                                        <p:cTn id="49" dur="1000" fill="hold"/>
                                        <p:tgtEl>
                                          <p:spTgt spid="80900">
                                            <p:txEl>
                                              <p:pRg st="7" end="7"/>
                                            </p:txEl>
                                          </p:spTgt>
                                        </p:tgtEl>
                                        <p:attrNameLst>
                                          <p:attrName>ppt_h</p:attrName>
                                        </p:attrNameLst>
                                      </p:cBhvr>
                                      <p:tavLst>
                                        <p:tav tm="0">
                                          <p:val>
                                            <p:strVal val="#ppt_h"/>
                                          </p:val>
                                        </p:tav>
                                        <p:tav tm="100000">
                                          <p:val>
                                            <p:strVal val="#ppt_h"/>
                                          </p:val>
                                        </p:tav>
                                      </p:tavLst>
                                    </p:anim>
                                    <p:animEffect transition="in" filter="fade">
                                      <p:cBhvr>
                                        <p:cTn id="50" dur="1000"/>
                                        <p:tgtEl>
                                          <p:spTgt spid="80900">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50" presetClass="entr" presetSubtype="0" decel="100000" fill="hold" nodeType="clickEffect">
                                  <p:stCondLst>
                                    <p:cond delay="0"/>
                                  </p:stCondLst>
                                  <p:childTnLst>
                                    <p:set>
                                      <p:cBhvr>
                                        <p:cTn id="54" dur="1" fill="hold">
                                          <p:stCondLst>
                                            <p:cond delay="0"/>
                                          </p:stCondLst>
                                        </p:cTn>
                                        <p:tgtEl>
                                          <p:spTgt spid="80900">
                                            <p:txEl>
                                              <p:pRg st="9" end="9"/>
                                            </p:txEl>
                                          </p:spTgt>
                                        </p:tgtEl>
                                        <p:attrNameLst>
                                          <p:attrName>style.visibility</p:attrName>
                                        </p:attrNameLst>
                                      </p:cBhvr>
                                      <p:to>
                                        <p:strVal val="visible"/>
                                      </p:to>
                                    </p:set>
                                    <p:anim calcmode="lin" valueType="num">
                                      <p:cBhvr>
                                        <p:cTn id="55" dur="1000" fill="hold"/>
                                        <p:tgtEl>
                                          <p:spTgt spid="80900">
                                            <p:txEl>
                                              <p:pRg st="9" end="9"/>
                                            </p:txEl>
                                          </p:spTgt>
                                        </p:tgtEl>
                                        <p:attrNameLst>
                                          <p:attrName>ppt_w</p:attrName>
                                        </p:attrNameLst>
                                      </p:cBhvr>
                                      <p:tavLst>
                                        <p:tav tm="0">
                                          <p:val>
                                            <p:strVal val="#ppt_w+.3"/>
                                          </p:val>
                                        </p:tav>
                                        <p:tav tm="100000">
                                          <p:val>
                                            <p:strVal val="#ppt_w"/>
                                          </p:val>
                                        </p:tav>
                                      </p:tavLst>
                                    </p:anim>
                                    <p:anim calcmode="lin" valueType="num">
                                      <p:cBhvr>
                                        <p:cTn id="56" dur="1000" fill="hold"/>
                                        <p:tgtEl>
                                          <p:spTgt spid="80900">
                                            <p:txEl>
                                              <p:pRg st="9" end="9"/>
                                            </p:txEl>
                                          </p:spTgt>
                                        </p:tgtEl>
                                        <p:attrNameLst>
                                          <p:attrName>ppt_h</p:attrName>
                                        </p:attrNameLst>
                                      </p:cBhvr>
                                      <p:tavLst>
                                        <p:tav tm="0">
                                          <p:val>
                                            <p:strVal val="#ppt_h"/>
                                          </p:val>
                                        </p:tav>
                                        <p:tav tm="100000">
                                          <p:val>
                                            <p:strVal val="#ppt_h"/>
                                          </p:val>
                                        </p:tav>
                                      </p:tavLst>
                                    </p:anim>
                                    <p:animEffect transition="in" filter="fade">
                                      <p:cBhvr>
                                        <p:cTn id="57" dur="1000"/>
                                        <p:tgtEl>
                                          <p:spTgt spid="80900">
                                            <p:txEl>
                                              <p:pRg st="9" end="9"/>
                                            </p:txEl>
                                          </p:spTgt>
                                        </p:tgtEl>
                                      </p:cBhvr>
                                    </p:animEffect>
                                  </p:childTnLst>
                                </p:cTn>
                              </p:par>
                            </p:childTnLst>
                          </p:cTn>
                        </p:par>
                        <p:par>
                          <p:cTn id="58" fill="hold">
                            <p:stCondLst>
                              <p:cond delay="1000"/>
                            </p:stCondLst>
                            <p:childTnLst>
                              <p:par>
                                <p:cTn id="59" presetID="50" presetClass="entr" presetSubtype="0" decel="100000" fill="hold" nodeType="afterEffect">
                                  <p:stCondLst>
                                    <p:cond delay="0"/>
                                  </p:stCondLst>
                                  <p:childTnLst>
                                    <p:set>
                                      <p:cBhvr>
                                        <p:cTn id="60" dur="1" fill="hold">
                                          <p:stCondLst>
                                            <p:cond delay="0"/>
                                          </p:stCondLst>
                                        </p:cTn>
                                        <p:tgtEl>
                                          <p:spTgt spid="80900">
                                            <p:txEl>
                                              <p:pRg st="10" end="10"/>
                                            </p:txEl>
                                          </p:spTgt>
                                        </p:tgtEl>
                                        <p:attrNameLst>
                                          <p:attrName>style.visibility</p:attrName>
                                        </p:attrNameLst>
                                      </p:cBhvr>
                                      <p:to>
                                        <p:strVal val="visible"/>
                                      </p:to>
                                    </p:set>
                                    <p:anim calcmode="lin" valueType="num">
                                      <p:cBhvr>
                                        <p:cTn id="61" dur="1000" fill="hold"/>
                                        <p:tgtEl>
                                          <p:spTgt spid="80900">
                                            <p:txEl>
                                              <p:pRg st="10" end="10"/>
                                            </p:txEl>
                                          </p:spTgt>
                                        </p:tgtEl>
                                        <p:attrNameLst>
                                          <p:attrName>ppt_w</p:attrName>
                                        </p:attrNameLst>
                                      </p:cBhvr>
                                      <p:tavLst>
                                        <p:tav tm="0">
                                          <p:val>
                                            <p:strVal val="#ppt_w+.3"/>
                                          </p:val>
                                        </p:tav>
                                        <p:tav tm="100000">
                                          <p:val>
                                            <p:strVal val="#ppt_w"/>
                                          </p:val>
                                        </p:tav>
                                      </p:tavLst>
                                    </p:anim>
                                    <p:anim calcmode="lin" valueType="num">
                                      <p:cBhvr>
                                        <p:cTn id="62" dur="1000" fill="hold"/>
                                        <p:tgtEl>
                                          <p:spTgt spid="80900">
                                            <p:txEl>
                                              <p:pRg st="10" end="10"/>
                                            </p:txEl>
                                          </p:spTgt>
                                        </p:tgtEl>
                                        <p:attrNameLst>
                                          <p:attrName>ppt_h</p:attrName>
                                        </p:attrNameLst>
                                      </p:cBhvr>
                                      <p:tavLst>
                                        <p:tav tm="0">
                                          <p:val>
                                            <p:strVal val="#ppt_h"/>
                                          </p:val>
                                        </p:tav>
                                        <p:tav tm="100000">
                                          <p:val>
                                            <p:strVal val="#ppt_h"/>
                                          </p:val>
                                        </p:tav>
                                      </p:tavLst>
                                    </p:anim>
                                    <p:animEffect transition="in" filter="fade">
                                      <p:cBhvr>
                                        <p:cTn id="63" dur="1000"/>
                                        <p:tgtEl>
                                          <p:spTgt spid="80900">
                                            <p:txEl>
                                              <p:pRg st="10" end="10"/>
                                            </p:txEl>
                                          </p:spTgt>
                                        </p:tgtEl>
                                      </p:cBhvr>
                                    </p:animEffect>
                                  </p:childTnLst>
                                </p:cTn>
                              </p:par>
                            </p:childTnLst>
                          </p:cTn>
                        </p:par>
                        <p:par>
                          <p:cTn id="64" fill="hold">
                            <p:stCondLst>
                              <p:cond delay="2000"/>
                            </p:stCondLst>
                            <p:childTnLst>
                              <p:par>
                                <p:cTn id="65" presetID="50" presetClass="entr" presetSubtype="0" decel="100000" fill="hold" nodeType="afterEffect">
                                  <p:stCondLst>
                                    <p:cond delay="0"/>
                                  </p:stCondLst>
                                  <p:childTnLst>
                                    <p:set>
                                      <p:cBhvr>
                                        <p:cTn id="66" dur="1" fill="hold">
                                          <p:stCondLst>
                                            <p:cond delay="0"/>
                                          </p:stCondLst>
                                        </p:cTn>
                                        <p:tgtEl>
                                          <p:spTgt spid="80900">
                                            <p:txEl>
                                              <p:pRg st="12" end="12"/>
                                            </p:txEl>
                                          </p:spTgt>
                                        </p:tgtEl>
                                        <p:attrNameLst>
                                          <p:attrName>style.visibility</p:attrName>
                                        </p:attrNameLst>
                                      </p:cBhvr>
                                      <p:to>
                                        <p:strVal val="visible"/>
                                      </p:to>
                                    </p:set>
                                    <p:anim calcmode="lin" valueType="num">
                                      <p:cBhvr>
                                        <p:cTn id="67" dur="1000" fill="hold"/>
                                        <p:tgtEl>
                                          <p:spTgt spid="80900">
                                            <p:txEl>
                                              <p:pRg st="12" end="12"/>
                                            </p:txEl>
                                          </p:spTgt>
                                        </p:tgtEl>
                                        <p:attrNameLst>
                                          <p:attrName>ppt_w</p:attrName>
                                        </p:attrNameLst>
                                      </p:cBhvr>
                                      <p:tavLst>
                                        <p:tav tm="0">
                                          <p:val>
                                            <p:strVal val="#ppt_w+.3"/>
                                          </p:val>
                                        </p:tav>
                                        <p:tav tm="100000">
                                          <p:val>
                                            <p:strVal val="#ppt_w"/>
                                          </p:val>
                                        </p:tav>
                                      </p:tavLst>
                                    </p:anim>
                                    <p:anim calcmode="lin" valueType="num">
                                      <p:cBhvr>
                                        <p:cTn id="68" dur="1000" fill="hold"/>
                                        <p:tgtEl>
                                          <p:spTgt spid="80900">
                                            <p:txEl>
                                              <p:pRg st="12" end="12"/>
                                            </p:txEl>
                                          </p:spTgt>
                                        </p:tgtEl>
                                        <p:attrNameLst>
                                          <p:attrName>ppt_h</p:attrName>
                                        </p:attrNameLst>
                                      </p:cBhvr>
                                      <p:tavLst>
                                        <p:tav tm="0">
                                          <p:val>
                                            <p:strVal val="#ppt_h"/>
                                          </p:val>
                                        </p:tav>
                                        <p:tav tm="100000">
                                          <p:val>
                                            <p:strVal val="#ppt_h"/>
                                          </p:val>
                                        </p:tav>
                                      </p:tavLst>
                                    </p:anim>
                                    <p:animEffect transition="in" filter="fade">
                                      <p:cBhvr>
                                        <p:cTn id="69" dur="1000"/>
                                        <p:tgtEl>
                                          <p:spTgt spid="80900">
                                            <p:txEl>
                                              <p:pRg st="12" end="12"/>
                                            </p:txEl>
                                          </p:spTgt>
                                        </p:tgtEl>
                                      </p:cBhvr>
                                    </p:animEffect>
                                  </p:childTnLst>
                                </p:cTn>
                              </p:par>
                            </p:childTnLst>
                          </p:cTn>
                        </p:par>
                        <p:par>
                          <p:cTn id="70" fill="hold">
                            <p:stCondLst>
                              <p:cond delay="3000"/>
                            </p:stCondLst>
                            <p:childTnLst>
                              <p:par>
                                <p:cTn id="71" presetID="50" presetClass="entr" presetSubtype="0" decel="100000" fill="hold" nodeType="afterEffect">
                                  <p:stCondLst>
                                    <p:cond delay="0"/>
                                  </p:stCondLst>
                                  <p:childTnLst>
                                    <p:set>
                                      <p:cBhvr>
                                        <p:cTn id="72" dur="1" fill="hold">
                                          <p:stCondLst>
                                            <p:cond delay="0"/>
                                          </p:stCondLst>
                                        </p:cTn>
                                        <p:tgtEl>
                                          <p:spTgt spid="80900">
                                            <p:txEl>
                                              <p:pRg st="14" end="14"/>
                                            </p:txEl>
                                          </p:spTgt>
                                        </p:tgtEl>
                                        <p:attrNameLst>
                                          <p:attrName>style.visibility</p:attrName>
                                        </p:attrNameLst>
                                      </p:cBhvr>
                                      <p:to>
                                        <p:strVal val="visible"/>
                                      </p:to>
                                    </p:set>
                                    <p:anim calcmode="lin" valueType="num">
                                      <p:cBhvr>
                                        <p:cTn id="73" dur="1000" fill="hold"/>
                                        <p:tgtEl>
                                          <p:spTgt spid="80900">
                                            <p:txEl>
                                              <p:pRg st="14" end="14"/>
                                            </p:txEl>
                                          </p:spTgt>
                                        </p:tgtEl>
                                        <p:attrNameLst>
                                          <p:attrName>ppt_w</p:attrName>
                                        </p:attrNameLst>
                                      </p:cBhvr>
                                      <p:tavLst>
                                        <p:tav tm="0">
                                          <p:val>
                                            <p:strVal val="#ppt_w+.3"/>
                                          </p:val>
                                        </p:tav>
                                        <p:tav tm="100000">
                                          <p:val>
                                            <p:strVal val="#ppt_w"/>
                                          </p:val>
                                        </p:tav>
                                      </p:tavLst>
                                    </p:anim>
                                    <p:anim calcmode="lin" valueType="num">
                                      <p:cBhvr>
                                        <p:cTn id="74" dur="1000" fill="hold"/>
                                        <p:tgtEl>
                                          <p:spTgt spid="80900">
                                            <p:txEl>
                                              <p:pRg st="14" end="14"/>
                                            </p:txEl>
                                          </p:spTgt>
                                        </p:tgtEl>
                                        <p:attrNameLst>
                                          <p:attrName>ppt_h</p:attrName>
                                        </p:attrNameLst>
                                      </p:cBhvr>
                                      <p:tavLst>
                                        <p:tav tm="0">
                                          <p:val>
                                            <p:strVal val="#ppt_h"/>
                                          </p:val>
                                        </p:tav>
                                        <p:tav tm="100000">
                                          <p:val>
                                            <p:strVal val="#ppt_h"/>
                                          </p:val>
                                        </p:tav>
                                      </p:tavLst>
                                    </p:anim>
                                    <p:animEffect transition="in" filter="fade">
                                      <p:cBhvr>
                                        <p:cTn id="75" dur="1000"/>
                                        <p:tgtEl>
                                          <p:spTgt spid="80900">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extBox 2"/>
          <p:cNvSpPr txBox="1">
            <a:spLocks noChangeArrowheads="1"/>
          </p:cNvSpPr>
          <p:nvPr/>
        </p:nvSpPr>
        <p:spPr bwMode="auto">
          <a:xfrm>
            <a:off x="457200" y="533400"/>
            <a:ext cx="5943600" cy="1477328"/>
          </a:xfrm>
          <a:prstGeom prst="rect">
            <a:avLst/>
          </a:prstGeom>
          <a:noFill/>
          <a:ln w="9525">
            <a:noFill/>
            <a:miter lim="800000"/>
            <a:headEnd/>
            <a:tailEnd/>
          </a:ln>
        </p:spPr>
        <p:txBody>
          <a:bodyPr wrap="square">
            <a:spAutoFit/>
          </a:bodyPr>
          <a:lstStyle/>
          <a:p>
            <a:pPr algn="ctr"/>
            <a:r>
              <a:rPr lang="en-US" sz="4500" b="1" dirty="0">
                <a:latin typeface="+mn-lt"/>
              </a:rPr>
              <a:t>How </a:t>
            </a:r>
            <a:r>
              <a:rPr lang="en-US" sz="4500" b="1" dirty="0" smtClean="0">
                <a:latin typeface="+mn-lt"/>
              </a:rPr>
              <a:t>Much Space</a:t>
            </a:r>
          </a:p>
          <a:p>
            <a:pPr algn="ctr"/>
            <a:r>
              <a:rPr lang="en-US" sz="4500" b="1" dirty="0" smtClean="0">
                <a:latin typeface="+mn-lt"/>
              </a:rPr>
              <a:t>Do You Need</a:t>
            </a:r>
            <a:r>
              <a:rPr lang="en-US" sz="4500" b="1" dirty="0">
                <a:latin typeface="+mn-lt"/>
              </a:rPr>
              <a:t>?</a:t>
            </a:r>
          </a:p>
        </p:txBody>
      </p:sp>
      <p:sp>
        <p:nvSpPr>
          <p:cNvPr id="34820" name="TextBox 3"/>
          <p:cNvSpPr txBox="1">
            <a:spLocks noChangeArrowheads="1"/>
          </p:cNvSpPr>
          <p:nvPr/>
        </p:nvSpPr>
        <p:spPr bwMode="auto">
          <a:xfrm>
            <a:off x="609600" y="2457033"/>
            <a:ext cx="5562600" cy="2800767"/>
          </a:xfrm>
          <a:prstGeom prst="rect">
            <a:avLst/>
          </a:prstGeom>
          <a:noFill/>
          <a:ln w="9525">
            <a:noFill/>
            <a:miter lim="800000"/>
            <a:headEnd/>
            <a:tailEnd/>
          </a:ln>
        </p:spPr>
        <p:txBody>
          <a:bodyPr wrap="square">
            <a:spAutoFit/>
          </a:bodyPr>
          <a:lstStyle/>
          <a:p>
            <a:r>
              <a:rPr lang="en-US" sz="2200" dirty="0">
                <a:latin typeface="+mn-lt"/>
              </a:rPr>
              <a:t>Rule of Thumb:</a:t>
            </a:r>
          </a:p>
          <a:p>
            <a:r>
              <a:rPr lang="en-US" sz="2200" dirty="0">
                <a:latin typeface="+mn-lt"/>
              </a:rPr>
              <a:t>	</a:t>
            </a:r>
            <a:r>
              <a:rPr lang="en-US" sz="2200" dirty="0" smtClean="0">
                <a:latin typeface="+mn-lt"/>
              </a:rPr>
              <a:t>1–7 </a:t>
            </a:r>
            <a:r>
              <a:rPr lang="en-US" sz="2200" dirty="0">
                <a:latin typeface="+mn-lt"/>
              </a:rPr>
              <a:t>Operatories = # of Ops x 450 </a:t>
            </a:r>
            <a:r>
              <a:rPr lang="en-US" sz="2200" dirty="0" smtClean="0">
                <a:latin typeface="+mn-lt"/>
              </a:rPr>
              <a:t>sq. ft.</a:t>
            </a:r>
            <a:endParaRPr lang="en-US" sz="2200" dirty="0">
              <a:latin typeface="+mn-lt"/>
            </a:endParaRPr>
          </a:p>
          <a:p>
            <a:r>
              <a:rPr lang="en-US" sz="2200" dirty="0">
                <a:latin typeface="+mn-lt"/>
              </a:rPr>
              <a:t>	8+ </a:t>
            </a:r>
            <a:r>
              <a:rPr lang="en-US" sz="2200" dirty="0" smtClean="0">
                <a:latin typeface="+mn-lt"/>
              </a:rPr>
              <a:t>Operatories =  </a:t>
            </a:r>
            <a:r>
              <a:rPr lang="en-US" sz="2200" dirty="0">
                <a:latin typeface="+mn-lt"/>
              </a:rPr>
              <a:t># of Ops x 400 </a:t>
            </a:r>
            <a:r>
              <a:rPr lang="en-US" sz="2200" dirty="0" smtClean="0">
                <a:latin typeface="+mn-lt"/>
              </a:rPr>
              <a:t>sq. ft. </a:t>
            </a:r>
            <a:endParaRPr lang="en-US" sz="2200" dirty="0">
              <a:latin typeface="+mn-lt"/>
            </a:endParaRPr>
          </a:p>
          <a:p>
            <a:endParaRPr lang="en-US" sz="2000" dirty="0">
              <a:latin typeface="+mn-lt"/>
            </a:endParaRPr>
          </a:p>
          <a:p>
            <a:endParaRPr lang="en-US" sz="2000" dirty="0">
              <a:latin typeface="+mn-lt"/>
            </a:endParaRPr>
          </a:p>
          <a:p>
            <a:r>
              <a:rPr lang="en-US" sz="2200" dirty="0">
                <a:latin typeface="+mn-lt"/>
              </a:rPr>
              <a:t>Example:</a:t>
            </a:r>
          </a:p>
          <a:p>
            <a:r>
              <a:rPr lang="en-US" sz="2200" dirty="0">
                <a:latin typeface="+mn-lt"/>
              </a:rPr>
              <a:t>	4 Ops x 450 = </a:t>
            </a:r>
            <a:r>
              <a:rPr lang="en-US" sz="2200" dirty="0" smtClean="0">
                <a:latin typeface="+mn-lt"/>
              </a:rPr>
              <a:t>1,800 sq. ft.</a:t>
            </a:r>
            <a:endParaRPr lang="en-US" sz="2200" dirty="0">
              <a:latin typeface="+mn-lt"/>
            </a:endParaRPr>
          </a:p>
          <a:p>
            <a:r>
              <a:rPr lang="en-US" sz="2200" dirty="0">
                <a:latin typeface="+mn-lt"/>
              </a:rPr>
              <a:t>	10 Ops x 400 = </a:t>
            </a:r>
            <a:r>
              <a:rPr lang="en-US" sz="2200" dirty="0" smtClean="0">
                <a:latin typeface="+mn-lt"/>
              </a:rPr>
              <a:t>4,000 sq. ft.</a:t>
            </a:r>
            <a:endParaRPr lang="en-US" sz="2200" dirty="0">
              <a:latin typeface="+mn-lt"/>
            </a:endParaRPr>
          </a:p>
        </p:txBody>
      </p:sp>
      <p:pic>
        <p:nvPicPr>
          <p:cNvPr id="34821" name="Picture 2" descr="C:\Documents and Settings\James Bone\Local Settings\Temporary Internet Files\Content.IE5\1ZHC5K3C\MC900014437[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62600" y="533400"/>
            <a:ext cx="2951163" cy="5257800"/>
          </a:xfrm>
          <a:prstGeom prst="rect">
            <a:avLst/>
          </a:prstGeom>
          <a:noFill/>
          <a:ln w="9525">
            <a:noFill/>
            <a:miter lim="800000"/>
            <a:headEnd/>
            <a:tailEnd/>
          </a:ln>
        </p:spPr>
      </p:pic>
    </p:spTree>
    <p:extLst>
      <p:ext uri="{BB962C8B-B14F-4D97-AF65-F5344CB8AC3E}">
        <p14:creationId xmlns:p14="http://schemas.microsoft.com/office/powerpoint/2010/main" val="2295574848"/>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7700" y="685801"/>
            <a:ext cx="7848600" cy="4648199"/>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6172200" y="5334000"/>
            <a:ext cx="1219200" cy="276999"/>
          </a:xfrm>
          <a:prstGeom prst="rect">
            <a:avLst/>
          </a:prstGeom>
          <a:noFill/>
        </p:spPr>
        <p:txBody>
          <a:bodyPr wrap="square" rtlCol="0">
            <a:spAutoFit/>
          </a:bodyPr>
          <a:lstStyle/>
          <a:p>
            <a:r>
              <a:rPr lang="en-US" sz="1200" dirty="0" smtClean="0"/>
              <a:t>Data from ADA</a:t>
            </a:r>
            <a:endParaRPr lang="en-US" sz="1200" dirty="0"/>
          </a:p>
        </p:txBody>
      </p:sp>
      <p:sp>
        <p:nvSpPr>
          <p:cNvPr id="4" name="TextBox 3"/>
          <p:cNvSpPr txBox="1"/>
          <p:nvPr/>
        </p:nvSpPr>
        <p:spPr>
          <a:xfrm>
            <a:off x="838200" y="5486400"/>
            <a:ext cx="4953000" cy="1200329"/>
          </a:xfrm>
          <a:prstGeom prst="rect">
            <a:avLst/>
          </a:prstGeom>
          <a:noFill/>
        </p:spPr>
        <p:txBody>
          <a:bodyPr wrap="square" rtlCol="0">
            <a:spAutoFit/>
          </a:bodyPr>
          <a:lstStyle/>
          <a:p>
            <a:r>
              <a:rPr lang="en-US" b="1" dirty="0" smtClean="0"/>
              <a:t>Dental Supplies ≈ 4-8% (Suggest 4-6%)</a:t>
            </a:r>
          </a:p>
          <a:p>
            <a:endParaRPr lang="en-US" b="1" dirty="0" smtClean="0"/>
          </a:p>
          <a:p>
            <a:r>
              <a:rPr lang="en-US" b="1" dirty="0" smtClean="0"/>
              <a:t>1% of $600,000 is $6000</a:t>
            </a:r>
          </a:p>
          <a:p>
            <a:endParaRPr lang="en-US" dirty="0" smtClean="0"/>
          </a:p>
        </p:txBody>
      </p:sp>
      <p:sp>
        <p:nvSpPr>
          <p:cNvPr id="7" name="Oval 6"/>
          <p:cNvSpPr/>
          <p:nvPr/>
        </p:nvSpPr>
        <p:spPr>
          <a:xfrm>
            <a:off x="3200400" y="2362200"/>
            <a:ext cx="457200" cy="457200"/>
          </a:xfrm>
          <a:prstGeom prst="ellipse">
            <a:avLst/>
          </a:prstGeom>
          <a:noFill/>
          <a:ln w="603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029200" y="2286000"/>
            <a:ext cx="457200" cy="457200"/>
          </a:xfrm>
          <a:prstGeom prst="ellipse">
            <a:avLst/>
          </a:prstGeom>
          <a:noFill/>
          <a:ln w="603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772400" y="2362200"/>
            <a:ext cx="457200" cy="457200"/>
          </a:xfrm>
          <a:prstGeom prst="ellipse">
            <a:avLst/>
          </a:prstGeom>
          <a:noFill/>
          <a:ln w="603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038600" y="1066800"/>
            <a:ext cx="2362200" cy="1736646"/>
          </a:xfrm>
          <a:prstGeom prst="wedgeRoundRectCallout">
            <a:avLst>
              <a:gd name="adj1" fmla="val -71476"/>
              <a:gd name="adj2" fmla="val 82933"/>
              <a:gd name="adj3" fmla="val 16667"/>
            </a:avLst>
          </a:prstGeom>
          <a:gradFill>
            <a:gsLst>
              <a:gs pos="0">
                <a:srgbClr val="DDEBCF">
                  <a:alpha val="29000"/>
                </a:srgbClr>
              </a:gs>
              <a:gs pos="50000">
                <a:srgbClr val="9CB86E"/>
              </a:gs>
              <a:gs pos="100000">
                <a:srgbClr val="156B13"/>
              </a:gs>
            </a:gsLst>
            <a:lin ang="3600000" scaled="0"/>
          </a:gradFill>
        </p:spPr>
        <p:txBody>
          <a:bodyPr wrap="square" rtlCol="0">
            <a:spAutoFit/>
          </a:bodyPr>
          <a:lstStyle/>
          <a:p>
            <a:r>
              <a:rPr lang="en-US" sz="9600" dirty="0" smtClean="0">
                <a:solidFill>
                  <a:srgbClr val="FF0000"/>
                </a:solidFill>
              </a:rPr>
              <a:t>1%</a:t>
            </a:r>
            <a:endParaRPr lang="en-US" sz="9600" dirty="0">
              <a:solidFill>
                <a:srgbClr val="FF0000"/>
              </a:solidFill>
            </a:endParaRPr>
          </a:p>
        </p:txBody>
      </p:sp>
    </p:spTree>
    <p:extLst>
      <p:ext uri="{BB962C8B-B14F-4D97-AF65-F5344CB8AC3E}">
        <p14:creationId xmlns:p14="http://schemas.microsoft.com/office/powerpoint/2010/main" val="306904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89442"/>
                                        </p:tgtEl>
                                        <p:attrNameLst>
                                          <p:attrName>style.visibility</p:attrName>
                                        </p:attrNameLst>
                                      </p:cBhvr>
                                      <p:to>
                                        <p:strVal val="visible"/>
                                      </p:to>
                                    </p:set>
                                    <p:anim calcmode="lin" valueType="num">
                                      <p:cBhvr>
                                        <p:cTn id="7" dur="1000" fill="hold"/>
                                        <p:tgtEl>
                                          <p:spTgt spid="189442"/>
                                        </p:tgtEl>
                                        <p:attrNameLst>
                                          <p:attrName>ppt_w</p:attrName>
                                        </p:attrNameLst>
                                      </p:cBhvr>
                                      <p:tavLst>
                                        <p:tav tm="0">
                                          <p:val>
                                            <p:fltVal val="0"/>
                                          </p:val>
                                        </p:tav>
                                        <p:tav tm="100000">
                                          <p:val>
                                            <p:strVal val="#ppt_w"/>
                                          </p:val>
                                        </p:tav>
                                      </p:tavLst>
                                    </p:anim>
                                    <p:anim calcmode="lin" valueType="num">
                                      <p:cBhvr>
                                        <p:cTn id="8" dur="1000" fill="hold"/>
                                        <p:tgtEl>
                                          <p:spTgt spid="189442"/>
                                        </p:tgtEl>
                                        <p:attrNameLst>
                                          <p:attrName>ppt_h</p:attrName>
                                        </p:attrNameLst>
                                      </p:cBhvr>
                                      <p:tavLst>
                                        <p:tav tm="0">
                                          <p:val>
                                            <p:fltVal val="0"/>
                                          </p:val>
                                        </p:tav>
                                        <p:tav tm="100000">
                                          <p:val>
                                            <p:strVal val="#ppt_h"/>
                                          </p:val>
                                        </p:tav>
                                      </p:tavLst>
                                    </p:anim>
                                    <p:animEffect transition="in" filter="fade">
                                      <p:cBhvr>
                                        <p:cTn id="9" dur="1000"/>
                                        <p:tgtEl>
                                          <p:spTgt spid="189442"/>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2000" fill="hold"/>
                                        <p:tgtEl>
                                          <p:spTgt spid="3"/>
                                        </p:tgtEl>
                                        <p:attrNameLst>
                                          <p:attrName>ppt_w</p:attrName>
                                        </p:attrNameLst>
                                      </p:cBhvr>
                                      <p:tavLst>
                                        <p:tav tm="0">
                                          <p:val>
                                            <p:fltVal val="0"/>
                                          </p:val>
                                        </p:tav>
                                        <p:tav tm="100000">
                                          <p:val>
                                            <p:strVal val="#ppt_w"/>
                                          </p:val>
                                        </p:tav>
                                      </p:tavLst>
                                    </p:anim>
                                    <p:anim calcmode="lin" valueType="num">
                                      <p:cBhvr>
                                        <p:cTn id="13" dur="2000" fill="hold"/>
                                        <p:tgtEl>
                                          <p:spTgt spid="3"/>
                                        </p:tgtEl>
                                        <p:attrNameLst>
                                          <p:attrName>ppt_h</p:attrName>
                                        </p:attrNameLst>
                                      </p:cBhvr>
                                      <p:tavLst>
                                        <p:tav tm="0">
                                          <p:val>
                                            <p:fltVal val="0"/>
                                          </p:val>
                                        </p:tav>
                                        <p:tav tm="100000">
                                          <p:val>
                                            <p:strVal val="#ppt_h"/>
                                          </p:val>
                                        </p:tav>
                                      </p:tavLst>
                                    </p:anim>
                                    <p:animEffect transition="in" filter="fade">
                                      <p:cBhvr>
                                        <p:cTn id="14" dur="2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edge">
                                      <p:cBhvr>
                                        <p:cTn id="19" dur="1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edge">
                                      <p:cBhvr>
                                        <p:cTn id="24" dur="1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edge">
                                      <p:cBhvr>
                                        <p:cTn id="29" dur="1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6" fill="hold" nodeType="click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Effect transition="in" filter="strips(downRight)">
                                      <p:cBhvr>
                                        <p:cTn id="34" dur="500"/>
                                        <p:tgtEl>
                                          <p:spTgt spid="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000" fill="hold"/>
                                        <p:tgtEl>
                                          <p:spTgt spid="10"/>
                                        </p:tgtEl>
                                        <p:attrNameLst>
                                          <p:attrName>ppt_w</p:attrName>
                                        </p:attrNameLst>
                                      </p:cBhvr>
                                      <p:tavLst>
                                        <p:tav tm="0">
                                          <p:val>
                                            <p:strVal val="#ppt_w*0.70"/>
                                          </p:val>
                                        </p:tav>
                                        <p:tav tm="100000">
                                          <p:val>
                                            <p:strVal val="#ppt_w"/>
                                          </p:val>
                                        </p:tav>
                                      </p:tavLst>
                                    </p:anim>
                                    <p:anim calcmode="lin" valueType="num">
                                      <p:cBhvr>
                                        <p:cTn id="40" dur="1000" fill="hold"/>
                                        <p:tgtEl>
                                          <p:spTgt spid="10"/>
                                        </p:tgtEl>
                                        <p:attrNameLst>
                                          <p:attrName>ppt_h</p:attrName>
                                        </p:attrNameLst>
                                      </p:cBhvr>
                                      <p:tavLst>
                                        <p:tav tm="0">
                                          <p:val>
                                            <p:strVal val="#ppt_h"/>
                                          </p:val>
                                        </p:tav>
                                        <p:tav tm="100000">
                                          <p:val>
                                            <p:strVal val="#ppt_h"/>
                                          </p:val>
                                        </p:tav>
                                      </p:tavLst>
                                    </p:anim>
                                    <p:animEffect transition="in" filter="fade">
                                      <p:cBhvr>
                                        <p:cTn id="41" dur="10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6" fill="hold" nodeType="clickEffect">
                                  <p:stCondLst>
                                    <p:cond delay="0"/>
                                  </p:stCondLst>
                                  <p:childTnLst>
                                    <p:set>
                                      <p:cBhvr>
                                        <p:cTn id="45" dur="1" fill="hold">
                                          <p:stCondLst>
                                            <p:cond delay="0"/>
                                          </p:stCondLst>
                                        </p:cTn>
                                        <p:tgtEl>
                                          <p:spTgt spid="4">
                                            <p:txEl>
                                              <p:pRg st="2" end="2"/>
                                            </p:txEl>
                                          </p:spTgt>
                                        </p:tgtEl>
                                        <p:attrNameLst>
                                          <p:attrName>style.visibility</p:attrName>
                                        </p:attrNameLst>
                                      </p:cBhvr>
                                      <p:to>
                                        <p:strVal val="visible"/>
                                      </p:to>
                                    </p:set>
                                    <p:animEffect transition="in" filter="strips(downRight)">
                                      <p:cBhvr>
                                        <p:cTn id="46"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animBg="1"/>
      <p:bldP spid="9" grpId="0" animBg="1"/>
      <p:bldP spid="10"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381000" y="533400"/>
            <a:ext cx="5486400" cy="784826"/>
          </a:xfrm>
          <a:prstGeom prst="rect">
            <a:avLst/>
          </a:prstGeom>
          <a:noFill/>
          <a:ln w="9525">
            <a:noFill/>
            <a:miter lim="800000"/>
            <a:headEnd/>
            <a:tailEnd/>
          </a:ln>
        </p:spPr>
        <p:txBody>
          <a:bodyPr wrap="square" lIns="91435" tIns="45718" rIns="91435" bIns="45718">
            <a:spAutoFit/>
          </a:bodyPr>
          <a:lstStyle/>
          <a:p>
            <a:pPr algn="ctr">
              <a:spcBef>
                <a:spcPct val="50000"/>
              </a:spcBef>
            </a:pPr>
            <a:r>
              <a:rPr lang="en-US" sz="4500" b="1" dirty="0">
                <a:latin typeface="+mn-lt"/>
              </a:rPr>
              <a:t>Industry Norms</a:t>
            </a:r>
          </a:p>
        </p:txBody>
      </p:sp>
      <p:sp>
        <p:nvSpPr>
          <p:cNvPr id="10244" name="Text Box 4"/>
          <p:cNvSpPr txBox="1">
            <a:spLocks noChangeArrowheads="1"/>
          </p:cNvSpPr>
          <p:nvPr/>
        </p:nvSpPr>
        <p:spPr bwMode="auto">
          <a:xfrm>
            <a:off x="533400" y="1384790"/>
            <a:ext cx="7467600" cy="4939810"/>
          </a:xfrm>
          <a:prstGeom prst="rect">
            <a:avLst/>
          </a:prstGeom>
          <a:noFill/>
          <a:ln w="9525">
            <a:noFill/>
            <a:miter lim="800000"/>
            <a:headEnd/>
            <a:tailEnd/>
          </a:ln>
        </p:spPr>
        <p:txBody>
          <a:bodyPr lIns="91435" tIns="45718" rIns="91435" bIns="45718">
            <a:spAutoFit/>
          </a:bodyPr>
          <a:lstStyle/>
          <a:p>
            <a:pPr>
              <a:spcBef>
                <a:spcPct val="50000"/>
              </a:spcBef>
            </a:pPr>
            <a:r>
              <a:rPr lang="en-US" dirty="0">
                <a:latin typeface="+mn-lt"/>
              </a:rPr>
              <a:t>Dental Supplies			</a:t>
            </a:r>
            <a:r>
              <a:rPr lang="en-US" dirty="0" smtClean="0">
                <a:latin typeface="+mn-lt"/>
              </a:rPr>
              <a:t>4</a:t>
            </a:r>
            <a:r>
              <a:rPr lang="en-US" dirty="0" smtClean="0">
                <a:latin typeface="Calibri"/>
              </a:rPr>
              <a:t>–</a:t>
            </a:r>
            <a:r>
              <a:rPr lang="en-US" dirty="0" smtClean="0">
                <a:latin typeface="+mn-lt"/>
              </a:rPr>
              <a:t>8</a:t>
            </a:r>
            <a:r>
              <a:rPr lang="en-US" dirty="0">
                <a:latin typeface="+mn-lt"/>
              </a:rPr>
              <a:t>%</a:t>
            </a:r>
          </a:p>
          <a:p>
            <a:pPr>
              <a:spcBef>
                <a:spcPct val="50000"/>
              </a:spcBef>
            </a:pPr>
            <a:r>
              <a:rPr lang="en-US" dirty="0">
                <a:latin typeface="+mn-lt"/>
              </a:rPr>
              <a:t>Continuing Education		</a:t>
            </a:r>
            <a:r>
              <a:rPr lang="en-US" dirty="0" smtClean="0">
                <a:latin typeface="+mn-lt"/>
              </a:rPr>
              <a:t>2</a:t>
            </a:r>
            <a:r>
              <a:rPr lang="en-US" dirty="0">
                <a:latin typeface="+mn-lt"/>
              </a:rPr>
              <a:t>%</a:t>
            </a:r>
          </a:p>
          <a:p>
            <a:pPr>
              <a:spcBef>
                <a:spcPct val="50000"/>
              </a:spcBef>
            </a:pPr>
            <a:r>
              <a:rPr lang="en-US" dirty="0">
                <a:latin typeface="+mn-lt"/>
              </a:rPr>
              <a:t>Employee Expenses		</a:t>
            </a:r>
            <a:r>
              <a:rPr lang="en-US" dirty="0" smtClean="0">
                <a:latin typeface="+mn-lt"/>
              </a:rPr>
              <a:t>	17</a:t>
            </a:r>
            <a:r>
              <a:rPr lang="en-US" dirty="0" smtClean="0">
                <a:latin typeface="Calibri"/>
              </a:rPr>
              <a:t>–</a:t>
            </a:r>
            <a:r>
              <a:rPr lang="en-US" dirty="0" smtClean="0">
                <a:latin typeface="+mn-lt"/>
              </a:rPr>
              <a:t>20</a:t>
            </a:r>
            <a:r>
              <a:rPr lang="en-US" dirty="0">
                <a:latin typeface="+mn-lt"/>
              </a:rPr>
              <a:t>%</a:t>
            </a:r>
          </a:p>
          <a:p>
            <a:pPr>
              <a:spcBef>
                <a:spcPct val="50000"/>
              </a:spcBef>
            </a:pPr>
            <a:r>
              <a:rPr lang="en-US" dirty="0">
                <a:latin typeface="+mn-lt"/>
              </a:rPr>
              <a:t>Employee Benefits		</a:t>
            </a:r>
            <a:r>
              <a:rPr lang="en-US" dirty="0" smtClean="0">
                <a:latin typeface="+mn-lt"/>
              </a:rPr>
              <a:t>	1</a:t>
            </a:r>
            <a:r>
              <a:rPr lang="en-US" dirty="0">
                <a:latin typeface="+mn-lt"/>
              </a:rPr>
              <a:t>%</a:t>
            </a:r>
          </a:p>
          <a:p>
            <a:pPr>
              <a:spcBef>
                <a:spcPct val="50000"/>
              </a:spcBef>
            </a:pPr>
            <a:r>
              <a:rPr lang="en-US" dirty="0" smtClean="0">
                <a:latin typeface="+mn-lt"/>
              </a:rPr>
              <a:t>Hygiene </a:t>
            </a:r>
            <a:r>
              <a:rPr lang="en-US" dirty="0">
                <a:latin typeface="+mn-lt"/>
              </a:rPr>
              <a:t>Salaries			</a:t>
            </a:r>
            <a:r>
              <a:rPr lang="en-US" dirty="0" smtClean="0">
                <a:latin typeface="+mn-lt"/>
              </a:rPr>
              <a:t>8</a:t>
            </a:r>
            <a:r>
              <a:rPr lang="en-US" dirty="0" smtClean="0">
                <a:latin typeface="Calibri"/>
              </a:rPr>
              <a:t>–</a:t>
            </a:r>
            <a:r>
              <a:rPr lang="en-US" dirty="0" smtClean="0">
                <a:latin typeface="+mn-lt"/>
              </a:rPr>
              <a:t>10</a:t>
            </a:r>
            <a:r>
              <a:rPr lang="en-US" dirty="0">
                <a:latin typeface="+mn-lt"/>
              </a:rPr>
              <a:t>%</a:t>
            </a:r>
          </a:p>
          <a:p>
            <a:pPr>
              <a:spcBef>
                <a:spcPct val="50000"/>
              </a:spcBef>
            </a:pPr>
            <a:r>
              <a:rPr lang="en-US" dirty="0">
                <a:latin typeface="+mn-lt"/>
              </a:rPr>
              <a:t>Lab Fees			</a:t>
            </a:r>
            <a:r>
              <a:rPr lang="en-US" dirty="0" smtClean="0">
                <a:latin typeface="+mn-lt"/>
              </a:rPr>
              <a:t>	4</a:t>
            </a:r>
            <a:r>
              <a:rPr lang="en-US" dirty="0" smtClean="0">
                <a:latin typeface="Calibri"/>
              </a:rPr>
              <a:t>–</a:t>
            </a:r>
            <a:r>
              <a:rPr lang="en-US" dirty="0" smtClean="0">
                <a:latin typeface="+mn-lt"/>
              </a:rPr>
              <a:t>10</a:t>
            </a:r>
            <a:r>
              <a:rPr lang="en-US" dirty="0">
                <a:latin typeface="+mn-lt"/>
              </a:rPr>
              <a:t>%</a:t>
            </a:r>
          </a:p>
          <a:p>
            <a:pPr>
              <a:spcBef>
                <a:spcPct val="50000"/>
              </a:spcBef>
            </a:pPr>
            <a:r>
              <a:rPr lang="en-US" dirty="0">
                <a:latin typeface="+mn-lt"/>
              </a:rPr>
              <a:t>Legal/Accounting/Professional Serv.	</a:t>
            </a:r>
            <a:r>
              <a:rPr lang="en-US" dirty="0" smtClean="0">
                <a:latin typeface="+mn-lt"/>
              </a:rPr>
              <a:t>1</a:t>
            </a:r>
            <a:r>
              <a:rPr lang="en-US" dirty="0" smtClean="0">
                <a:latin typeface="Calibri"/>
              </a:rPr>
              <a:t>–</a:t>
            </a:r>
            <a:r>
              <a:rPr lang="en-US" dirty="0" smtClean="0">
                <a:latin typeface="+mn-lt"/>
              </a:rPr>
              <a:t>2</a:t>
            </a:r>
            <a:r>
              <a:rPr lang="en-US" dirty="0">
                <a:latin typeface="+mn-lt"/>
              </a:rPr>
              <a:t>%  ($</a:t>
            </a:r>
            <a:r>
              <a:rPr lang="en-US" dirty="0" smtClean="0">
                <a:latin typeface="+mn-lt"/>
              </a:rPr>
              <a:t>1,000</a:t>
            </a:r>
            <a:r>
              <a:rPr lang="en-US" dirty="0" smtClean="0">
                <a:latin typeface="Calibri"/>
              </a:rPr>
              <a:t>–</a:t>
            </a:r>
            <a:r>
              <a:rPr lang="en-US" dirty="0" smtClean="0">
                <a:latin typeface="+mn-lt"/>
              </a:rPr>
              <a:t>$,8000</a:t>
            </a:r>
            <a:r>
              <a:rPr lang="en-US" dirty="0">
                <a:latin typeface="+mn-lt"/>
              </a:rPr>
              <a:t>)</a:t>
            </a:r>
          </a:p>
          <a:p>
            <a:pPr>
              <a:spcBef>
                <a:spcPct val="50000"/>
              </a:spcBef>
            </a:pPr>
            <a:r>
              <a:rPr lang="en-US" dirty="0">
                <a:latin typeface="+mn-lt"/>
              </a:rPr>
              <a:t>Taxes/Payroll			</a:t>
            </a:r>
            <a:r>
              <a:rPr lang="en-US" dirty="0" smtClean="0">
                <a:latin typeface="+mn-lt"/>
              </a:rPr>
              <a:t>&lt;</a:t>
            </a:r>
            <a:r>
              <a:rPr lang="en-US" dirty="0">
                <a:latin typeface="+mn-lt"/>
              </a:rPr>
              <a:t>3%</a:t>
            </a:r>
          </a:p>
          <a:p>
            <a:pPr>
              <a:spcBef>
                <a:spcPct val="50000"/>
              </a:spcBef>
            </a:pPr>
            <a:r>
              <a:rPr lang="en-US" dirty="0">
                <a:latin typeface="+mn-lt"/>
              </a:rPr>
              <a:t>Office Expenses			</a:t>
            </a:r>
            <a:r>
              <a:rPr lang="en-US" dirty="0" smtClean="0">
                <a:latin typeface="+mn-lt"/>
              </a:rPr>
              <a:t>1</a:t>
            </a:r>
            <a:r>
              <a:rPr lang="en-US" dirty="0" smtClean="0">
                <a:latin typeface="Calibri"/>
              </a:rPr>
              <a:t>–</a:t>
            </a:r>
            <a:r>
              <a:rPr lang="en-US" dirty="0" smtClean="0">
                <a:latin typeface="+mn-lt"/>
              </a:rPr>
              <a:t>3</a:t>
            </a:r>
            <a:r>
              <a:rPr lang="en-US" dirty="0">
                <a:latin typeface="+mn-lt"/>
              </a:rPr>
              <a:t>%</a:t>
            </a:r>
          </a:p>
          <a:p>
            <a:pPr>
              <a:spcBef>
                <a:spcPct val="50000"/>
              </a:spcBef>
            </a:pPr>
            <a:r>
              <a:rPr lang="en-US" dirty="0">
                <a:latin typeface="+mn-lt"/>
              </a:rPr>
              <a:t>Rent/Lease/Facility			</a:t>
            </a:r>
            <a:r>
              <a:rPr lang="en-US" dirty="0" smtClean="0">
                <a:latin typeface="+mn-lt"/>
              </a:rPr>
              <a:t>2</a:t>
            </a:r>
            <a:r>
              <a:rPr lang="en-US" dirty="0" smtClean="0">
                <a:latin typeface="Calibri"/>
              </a:rPr>
              <a:t>–</a:t>
            </a:r>
            <a:r>
              <a:rPr lang="en-US" dirty="0" smtClean="0">
                <a:latin typeface="+mn-lt"/>
              </a:rPr>
              <a:t>3</a:t>
            </a:r>
            <a:r>
              <a:rPr lang="en-US" dirty="0">
                <a:latin typeface="+mn-lt"/>
              </a:rPr>
              <a:t>%, &lt;7%</a:t>
            </a:r>
          </a:p>
          <a:p>
            <a:pPr>
              <a:spcBef>
                <a:spcPct val="50000"/>
              </a:spcBef>
            </a:pPr>
            <a:r>
              <a:rPr lang="en-US" dirty="0">
                <a:latin typeface="+mn-lt"/>
              </a:rPr>
              <a:t>Repairs &amp; Maintenance		</a:t>
            </a:r>
            <a:r>
              <a:rPr lang="en-US" dirty="0" smtClean="0">
                <a:latin typeface="+mn-lt"/>
              </a:rPr>
              <a:t>&lt;</a:t>
            </a:r>
            <a:r>
              <a:rPr lang="en-US" dirty="0">
                <a:latin typeface="+mn-lt"/>
              </a:rPr>
              <a:t>1%</a:t>
            </a:r>
          </a:p>
          <a:p>
            <a:pPr>
              <a:spcBef>
                <a:spcPct val="50000"/>
              </a:spcBef>
            </a:pPr>
            <a:r>
              <a:rPr lang="en-US" dirty="0">
                <a:latin typeface="+mn-lt"/>
              </a:rPr>
              <a:t>Advertising/Promotion/Marketing	</a:t>
            </a:r>
            <a:r>
              <a:rPr lang="en-US" dirty="0" smtClean="0">
                <a:latin typeface="+mn-lt"/>
              </a:rPr>
              <a:t>1</a:t>
            </a:r>
            <a:r>
              <a:rPr lang="en-US" dirty="0" smtClean="0">
                <a:latin typeface="Calibri"/>
              </a:rPr>
              <a:t>–</a:t>
            </a:r>
            <a:r>
              <a:rPr lang="en-US" dirty="0" smtClean="0">
                <a:latin typeface="+mn-lt"/>
              </a:rPr>
              <a:t>5%</a:t>
            </a:r>
            <a:endParaRPr lang="en-US" dirty="0">
              <a:latin typeface="+mn-lt"/>
            </a:endParaRPr>
          </a:p>
        </p:txBody>
      </p:sp>
      <p:pic>
        <p:nvPicPr>
          <p:cNvPr id="10245" name="Picture 5" descr="norms cartoons, norms cartoon, norms picture, norms pictures, norms image, norms images, norms illustration, norms illustrations"/>
          <p:cNvPicPr>
            <a:picLocks noChangeAspect="1" noChangeArrowheads="1"/>
          </p:cNvPicPr>
          <p:nvPr/>
        </p:nvPicPr>
        <p:blipFill>
          <a:blip r:embed="rId3" cstate="screen">
            <a:extLst>
              <a:ext uri="{28A0092B-C50C-407E-A947-70E740481C1C}">
                <a14:useLocalDpi xmlns:a14="http://schemas.microsoft.com/office/drawing/2010/main"/>
              </a:ext>
            </a:extLst>
          </a:blip>
          <a:srcRect b="-3851"/>
          <a:stretch>
            <a:fillRect/>
          </a:stretch>
        </p:blipFill>
        <p:spPr bwMode="auto">
          <a:xfrm>
            <a:off x="5867400" y="762000"/>
            <a:ext cx="2514600" cy="2667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extBox 5"/>
          <p:cNvSpPr txBox="1"/>
          <p:nvPr/>
        </p:nvSpPr>
        <p:spPr>
          <a:xfrm>
            <a:off x="838200" y="2057400"/>
            <a:ext cx="4800600" cy="2862322"/>
          </a:xfrm>
          <a:prstGeom prst="rect">
            <a:avLst/>
          </a:prstGeom>
          <a:noFill/>
        </p:spPr>
        <p:txBody>
          <a:bodyPr wrap="square" rtlCol="0">
            <a:spAutoFit/>
          </a:bodyPr>
          <a:lstStyle/>
          <a:p>
            <a:pPr algn="ctr"/>
            <a:r>
              <a:rPr lang="en-US" sz="3600" b="1" dirty="0" smtClean="0">
                <a:solidFill>
                  <a:srgbClr val="FFFF00"/>
                </a:solidFill>
              </a:rPr>
              <a:t>An Average of 1% in all categories would give you about $60,000 additional profit.</a:t>
            </a:r>
            <a:endParaRPr lang="en-US" sz="3600" b="1" dirty="0">
              <a:solidFill>
                <a:srgbClr val="FFFF00"/>
              </a:solidFill>
            </a:endParaRPr>
          </a:p>
        </p:txBody>
      </p:sp>
    </p:spTree>
    <p:extLst>
      <p:ext uri="{BB962C8B-B14F-4D97-AF65-F5344CB8AC3E}">
        <p14:creationId xmlns:p14="http://schemas.microsoft.com/office/powerpoint/2010/main" val="200208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10243"/>
                                        </p:tgtEl>
                                        <p:attrNameLst>
                                          <p:attrName>style.opacity</p:attrName>
                                        </p:attrNameLst>
                                      </p:cBhvr>
                                      <p:to>
                                        <p:strVal val="0.25"/>
                                      </p:to>
                                    </p:set>
                                    <p:animEffect filter="image" prLst="opacity: 0.25">
                                      <p:cBhvr rctx="IE">
                                        <p:cTn id="7" dur="indefinite"/>
                                        <p:tgtEl>
                                          <p:spTgt spid="10243"/>
                                        </p:tgtEl>
                                      </p:cBhvr>
                                    </p:animEffect>
                                  </p:childTnLst>
                                </p:cTn>
                              </p:par>
                              <p:par>
                                <p:cTn id="8" presetID="9" presetClass="emph" presetSubtype="0" grpId="0" nodeType="withEffect">
                                  <p:stCondLst>
                                    <p:cond delay="0"/>
                                  </p:stCondLst>
                                  <p:childTnLst>
                                    <p:set>
                                      <p:cBhvr rctx="PPT">
                                        <p:cTn id="9" dur="indefinite"/>
                                        <p:tgtEl>
                                          <p:spTgt spid="10244"/>
                                        </p:tgtEl>
                                        <p:attrNameLst>
                                          <p:attrName>style.opacity</p:attrName>
                                        </p:attrNameLst>
                                      </p:cBhvr>
                                      <p:to>
                                        <p:strVal val="0.25"/>
                                      </p:to>
                                    </p:set>
                                    <p:animEffect filter="image" prLst="opacity: 0.25">
                                      <p:cBhvr rctx="IE">
                                        <p:cTn id="10" dur="indefinite"/>
                                        <p:tgtEl>
                                          <p:spTgt spid="10244"/>
                                        </p:tgtEl>
                                      </p:cBhvr>
                                    </p:animEffect>
                                  </p:childTnLst>
                                </p:cTn>
                              </p:par>
                              <p:par>
                                <p:cTn id="11" presetID="9" presetClass="emph" presetSubtype="0" nodeType="withEffect">
                                  <p:stCondLst>
                                    <p:cond delay="0"/>
                                  </p:stCondLst>
                                  <p:childTnLst>
                                    <p:set>
                                      <p:cBhvr rctx="PPT">
                                        <p:cTn id="12" dur="indefinite"/>
                                        <p:tgtEl>
                                          <p:spTgt spid="10245"/>
                                        </p:tgtEl>
                                        <p:attrNameLst>
                                          <p:attrName>style.opacity</p:attrName>
                                        </p:attrNameLst>
                                      </p:cBhvr>
                                      <p:to>
                                        <p:strVal val="0.25"/>
                                      </p:to>
                                    </p:set>
                                    <p:animEffect filter="image" prLst="opacity: 0.25">
                                      <p:cBhvr rctx="IE">
                                        <p:cTn id="13" dur="indefinite"/>
                                        <p:tgtEl>
                                          <p:spTgt spid="10245"/>
                                        </p:tgtEl>
                                      </p:cBhvr>
                                    </p:animEffect>
                                  </p:childTnLst>
                                </p:cTn>
                              </p:par>
                            </p:childTnLst>
                          </p:cTn>
                        </p:par>
                        <p:par>
                          <p:cTn id="14" fill="hold">
                            <p:stCondLst>
                              <p:cond delay="0"/>
                            </p:stCondLst>
                            <p:childTnLst>
                              <p:par>
                                <p:cTn id="15" presetID="10"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p:bldP spid="10244" grpId="0"/>
      <p:bldP spid="6"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Cashflow_Quadran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01" y="1189467"/>
            <a:ext cx="4772892" cy="444933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0" name="Rectangle 2"/>
          <p:cNvSpPr txBox="1">
            <a:spLocks noChangeArrowheads="1"/>
          </p:cNvSpPr>
          <p:nvPr/>
        </p:nvSpPr>
        <p:spPr>
          <a:xfrm>
            <a:off x="457200" y="60960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dirty="0" smtClean="0">
                <a:ln>
                  <a:noFill/>
                </a:ln>
                <a:effectLst/>
                <a:uLnTx/>
                <a:uFillTx/>
                <a:latin typeface="+mj-lt"/>
                <a:ea typeface="+mj-ea"/>
                <a:cs typeface="+mj-cs"/>
              </a:rPr>
              <a:t>Start Thinking Business</a:t>
            </a:r>
          </a:p>
        </p:txBody>
      </p:sp>
    </p:spTree>
    <p:extLst>
      <p:ext uri="{BB962C8B-B14F-4D97-AF65-F5344CB8AC3E}">
        <p14:creationId xmlns:p14="http://schemas.microsoft.com/office/powerpoint/2010/main" val="1973587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70" decel="100000"/>
                                        <p:tgtEl>
                                          <p:spTgt spid="6"/>
                                        </p:tgtEl>
                                      </p:cBhvr>
                                    </p:animEffect>
                                    <p:animScale>
                                      <p:cBhvr>
                                        <p:cTn id="8" dur="770" decel="100000"/>
                                        <p:tgtEl>
                                          <p:spTgt spid="6"/>
                                        </p:tgtEl>
                                      </p:cBhvr>
                                      <p:from x="10000" y="10000"/>
                                      <p:to x="200000" y="450000"/>
                                    </p:animScale>
                                    <p:animScale>
                                      <p:cBhvr>
                                        <p:cTn id="9" dur="1230" accel="100000" fill="hold">
                                          <p:stCondLst>
                                            <p:cond delay="770"/>
                                          </p:stCondLst>
                                        </p:cTn>
                                        <p:tgtEl>
                                          <p:spTgt spid="6"/>
                                        </p:tgtEl>
                                      </p:cBhvr>
                                      <p:from x="200000" y="450000"/>
                                      <p:to x="100000" y="100000"/>
                                    </p:animScale>
                                    <p:set>
                                      <p:cBhvr>
                                        <p:cTn id="10" dur="770" fill="hold"/>
                                        <p:tgtEl>
                                          <p:spTgt spid="6"/>
                                        </p:tgtEl>
                                        <p:attrNameLst>
                                          <p:attrName>ppt_x</p:attrName>
                                        </p:attrNameLst>
                                      </p:cBhvr>
                                      <p:to>
                                        <p:strVal val="(0.5)"/>
                                      </p:to>
                                    </p:set>
                                    <p:anim from="(0.5)" to="(#ppt_x)" calcmode="lin" valueType="num">
                                      <p:cBhvr>
                                        <p:cTn id="11" dur="1230" accel="100000" fill="hold">
                                          <p:stCondLst>
                                            <p:cond delay="770"/>
                                          </p:stCondLst>
                                        </p:cTn>
                                        <p:tgtEl>
                                          <p:spTgt spid="6"/>
                                        </p:tgtEl>
                                        <p:attrNameLst>
                                          <p:attrName>ppt_x</p:attrName>
                                        </p:attrNameLst>
                                      </p:cBhvr>
                                    </p:anim>
                                    <p:set>
                                      <p:cBhvr>
                                        <p:cTn id="12" dur="770" fill="hold"/>
                                        <p:tgtEl>
                                          <p:spTgt spid="6"/>
                                        </p:tgtEl>
                                        <p:attrNameLst>
                                          <p:attrName>ppt_y</p:attrName>
                                        </p:attrNameLst>
                                      </p:cBhvr>
                                      <p:to>
                                        <p:strVal val="(#ppt_y+0.4)"/>
                                      </p:to>
                                    </p:set>
                                    <p:anim from="(#ppt_y+0.4)" to="(#ppt_y)" calcmode="lin" valueType="num">
                                      <p:cBhvr>
                                        <p:cTn id="13" dur="1230" accel="100000" fill="hold">
                                          <p:stCondLst>
                                            <p:cond delay="770"/>
                                          </p:stCondLst>
                                        </p:cTn>
                                        <p:tgtEl>
                                          <p:spTgt spid="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p:nvPr/>
        </p:nvGrpSpPr>
        <p:grpSpPr>
          <a:xfrm>
            <a:off x="1447800" y="1828800"/>
            <a:ext cx="6019800" cy="3810000"/>
            <a:chOff x="2514600" y="1447800"/>
            <a:chExt cx="6019800" cy="3810000"/>
          </a:xfrm>
        </p:grpSpPr>
        <p:sp>
          <p:nvSpPr>
            <p:cNvPr id="16" name="Line 7"/>
            <p:cNvSpPr>
              <a:spLocks noChangeShapeType="1"/>
            </p:cNvSpPr>
            <p:nvPr/>
          </p:nvSpPr>
          <p:spPr bwMode="auto">
            <a:xfrm flipH="1">
              <a:off x="5333998" y="1447800"/>
              <a:ext cx="45719" cy="3810000"/>
            </a:xfrm>
            <a:prstGeom prst="line">
              <a:avLst/>
            </a:prstGeom>
            <a:noFill/>
            <a:ln w="28575">
              <a:solidFill>
                <a:schemeClr val="bg1"/>
              </a:solidFill>
              <a:round/>
              <a:headEnd/>
              <a:tailEnd/>
            </a:ln>
          </p:spPr>
          <p:txBody>
            <a:bodyPr/>
            <a:lstStyle/>
            <a:p>
              <a:endParaRPr lang="en-US">
                <a:latin typeface="+mn-lt"/>
              </a:endParaRPr>
            </a:p>
          </p:txBody>
        </p:sp>
        <p:grpSp>
          <p:nvGrpSpPr>
            <p:cNvPr id="3" name="Group 17"/>
            <p:cNvGrpSpPr/>
            <p:nvPr/>
          </p:nvGrpSpPr>
          <p:grpSpPr>
            <a:xfrm>
              <a:off x="2514600" y="2743200"/>
              <a:ext cx="6019800" cy="1327150"/>
              <a:chOff x="2514600" y="2743200"/>
              <a:chExt cx="6019800" cy="1327150"/>
            </a:xfrm>
          </p:grpSpPr>
          <p:sp>
            <p:nvSpPr>
              <p:cNvPr id="18" name="Text Box 6"/>
              <p:cNvSpPr txBox="1">
                <a:spLocks noChangeArrowheads="1"/>
              </p:cNvSpPr>
              <p:nvPr/>
            </p:nvSpPr>
            <p:spPr bwMode="auto">
              <a:xfrm>
                <a:off x="4800600" y="2743200"/>
                <a:ext cx="457200" cy="641350"/>
              </a:xfrm>
              <a:prstGeom prst="rect">
                <a:avLst/>
              </a:prstGeom>
              <a:noFill/>
              <a:ln w="9525">
                <a:noFill/>
                <a:miter lim="800000"/>
                <a:headEnd/>
                <a:tailEnd/>
              </a:ln>
            </p:spPr>
            <p:txBody>
              <a:bodyPr wrap="square">
                <a:spAutoFit/>
              </a:bodyPr>
              <a:lstStyle/>
              <a:p>
                <a:pPr>
                  <a:spcBef>
                    <a:spcPct val="50000"/>
                  </a:spcBef>
                </a:pPr>
                <a:r>
                  <a:rPr lang="en-US" sz="3600" b="1" dirty="0">
                    <a:solidFill>
                      <a:schemeClr val="bg1"/>
                    </a:solidFill>
                    <a:latin typeface="+mn-lt"/>
                  </a:rPr>
                  <a:t>E</a:t>
                </a:r>
              </a:p>
            </p:txBody>
          </p:sp>
          <p:sp>
            <p:nvSpPr>
              <p:cNvPr id="19" name="Text Box 7"/>
              <p:cNvSpPr txBox="1">
                <a:spLocks noChangeArrowheads="1"/>
              </p:cNvSpPr>
              <p:nvPr/>
            </p:nvSpPr>
            <p:spPr bwMode="auto">
              <a:xfrm>
                <a:off x="5410200" y="2743200"/>
                <a:ext cx="533400" cy="641350"/>
              </a:xfrm>
              <a:prstGeom prst="rect">
                <a:avLst/>
              </a:prstGeom>
              <a:noFill/>
              <a:ln w="9525">
                <a:noFill/>
                <a:miter lim="800000"/>
                <a:headEnd/>
                <a:tailEnd/>
              </a:ln>
            </p:spPr>
            <p:txBody>
              <a:bodyPr wrap="square">
                <a:spAutoFit/>
              </a:bodyPr>
              <a:lstStyle/>
              <a:p>
                <a:pPr>
                  <a:spcBef>
                    <a:spcPct val="50000"/>
                  </a:spcBef>
                </a:pPr>
                <a:r>
                  <a:rPr lang="en-US" sz="3600" b="1" dirty="0">
                    <a:solidFill>
                      <a:schemeClr val="bg1"/>
                    </a:solidFill>
                    <a:latin typeface="+mn-lt"/>
                  </a:rPr>
                  <a:t>B</a:t>
                </a:r>
              </a:p>
            </p:txBody>
          </p:sp>
          <p:sp>
            <p:nvSpPr>
              <p:cNvPr id="20" name="Text Box 8"/>
              <p:cNvSpPr txBox="1">
                <a:spLocks noChangeArrowheads="1"/>
              </p:cNvSpPr>
              <p:nvPr/>
            </p:nvSpPr>
            <p:spPr bwMode="auto">
              <a:xfrm>
                <a:off x="4800600" y="3429000"/>
                <a:ext cx="381000" cy="641350"/>
              </a:xfrm>
              <a:prstGeom prst="rect">
                <a:avLst/>
              </a:prstGeom>
              <a:noFill/>
              <a:ln w="9525">
                <a:noFill/>
                <a:miter lim="800000"/>
                <a:headEnd/>
                <a:tailEnd/>
              </a:ln>
            </p:spPr>
            <p:txBody>
              <a:bodyPr wrap="square">
                <a:spAutoFit/>
              </a:bodyPr>
              <a:lstStyle/>
              <a:p>
                <a:pPr>
                  <a:spcBef>
                    <a:spcPct val="50000"/>
                  </a:spcBef>
                </a:pPr>
                <a:r>
                  <a:rPr lang="en-US" sz="3600" b="1" dirty="0">
                    <a:solidFill>
                      <a:schemeClr val="bg1"/>
                    </a:solidFill>
                    <a:latin typeface="+mn-lt"/>
                  </a:rPr>
                  <a:t>S</a:t>
                </a:r>
              </a:p>
            </p:txBody>
          </p:sp>
          <p:sp>
            <p:nvSpPr>
              <p:cNvPr id="21" name="Text Box 9"/>
              <p:cNvSpPr txBox="1">
                <a:spLocks noChangeArrowheads="1"/>
              </p:cNvSpPr>
              <p:nvPr/>
            </p:nvSpPr>
            <p:spPr bwMode="auto">
              <a:xfrm>
                <a:off x="5486400" y="3429000"/>
                <a:ext cx="533400" cy="641350"/>
              </a:xfrm>
              <a:prstGeom prst="rect">
                <a:avLst/>
              </a:prstGeom>
              <a:noFill/>
              <a:ln w="9525">
                <a:noFill/>
                <a:miter lim="800000"/>
                <a:headEnd/>
                <a:tailEnd/>
              </a:ln>
            </p:spPr>
            <p:txBody>
              <a:bodyPr wrap="square">
                <a:spAutoFit/>
              </a:bodyPr>
              <a:lstStyle/>
              <a:p>
                <a:pPr>
                  <a:spcBef>
                    <a:spcPct val="50000"/>
                  </a:spcBef>
                </a:pPr>
                <a:r>
                  <a:rPr lang="en-US" sz="3600" b="1" dirty="0">
                    <a:solidFill>
                      <a:schemeClr val="bg1"/>
                    </a:solidFill>
                    <a:latin typeface="+mn-lt"/>
                  </a:rPr>
                  <a:t>I</a:t>
                </a:r>
              </a:p>
            </p:txBody>
          </p:sp>
          <p:sp>
            <p:nvSpPr>
              <p:cNvPr id="22" name="Line 8"/>
              <p:cNvSpPr>
                <a:spLocks noChangeShapeType="1"/>
              </p:cNvSpPr>
              <p:nvPr/>
            </p:nvSpPr>
            <p:spPr bwMode="auto">
              <a:xfrm>
                <a:off x="2514600" y="3429000"/>
                <a:ext cx="6019800" cy="0"/>
              </a:xfrm>
              <a:prstGeom prst="line">
                <a:avLst/>
              </a:prstGeom>
              <a:noFill/>
              <a:ln w="28575">
                <a:solidFill>
                  <a:schemeClr val="bg1"/>
                </a:solidFill>
                <a:round/>
                <a:headEnd/>
                <a:tailEnd/>
              </a:ln>
            </p:spPr>
            <p:txBody>
              <a:bodyPr/>
              <a:lstStyle/>
              <a:p>
                <a:endParaRPr lang="en-US">
                  <a:latin typeface="+mn-lt"/>
                </a:endParaRPr>
              </a:p>
            </p:txBody>
          </p:sp>
        </p:grpSp>
      </p:grpSp>
      <p:sp>
        <p:nvSpPr>
          <p:cNvPr id="14" name="Rectangle 13"/>
          <p:cNvSpPr/>
          <p:nvPr/>
        </p:nvSpPr>
        <p:spPr>
          <a:xfrm>
            <a:off x="381000" y="609600"/>
            <a:ext cx="8382000" cy="784830"/>
          </a:xfrm>
          <a:prstGeom prst="rect">
            <a:avLst/>
          </a:prstGeom>
        </p:spPr>
        <p:txBody>
          <a:bodyPr wrap="square">
            <a:spAutoFit/>
          </a:bodyPr>
          <a:lstStyle/>
          <a:p>
            <a:pPr algn="ctr"/>
            <a:r>
              <a:rPr lang="en-US" sz="4500" b="1" dirty="0" smtClean="0">
                <a:latin typeface="+mn-lt"/>
              </a:rPr>
              <a:t>Using Cash Flow Quadrant</a:t>
            </a:r>
            <a:endParaRPr lang="en-US" sz="4500" b="1" dirty="0">
              <a:latin typeface="+mn-lt"/>
            </a:endParaRPr>
          </a:p>
        </p:txBody>
      </p:sp>
      <p:sp>
        <p:nvSpPr>
          <p:cNvPr id="23" name="Rectangle 22"/>
          <p:cNvSpPr/>
          <p:nvPr/>
        </p:nvSpPr>
        <p:spPr>
          <a:xfrm>
            <a:off x="1981200" y="1828800"/>
            <a:ext cx="2057400" cy="1615827"/>
          </a:xfrm>
          <a:prstGeom prst="rect">
            <a:avLst/>
          </a:prstGeom>
        </p:spPr>
        <p:txBody>
          <a:bodyPr wrap="square">
            <a:spAutoFit/>
          </a:bodyPr>
          <a:lstStyle/>
          <a:p>
            <a:pPr>
              <a:spcBef>
                <a:spcPct val="50000"/>
              </a:spcBef>
            </a:pPr>
            <a:r>
              <a:rPr lang="en-US" b="1" dirty="0" err="1" smtClean="0">
                <a:solidFill>
                  <a:schemeClr val="bg1"/>
                </a:solidFill>
                <a:latin typeface="+mn-lt"/>
              </a:rPr>
              <a:t>Associateship</a:t>
            </a:r>
            <a:endParaRPr lang="en-US" b="1" dirty="0" smtClean="0">
              <a:solidFill>
                <a:schemeClr val="bg1"/>
              </a:solidFill>
              <a:latin typeface="+mn-lt"/>
            </a:endParaRPr>
          </a:p>
          <a:p>
            <a:pPr>
              <a:spcBef>
                <a:spcPct val="50000"/>
              </a:spcBef>
            </a:pPr>
            <a:r>
              <a:rPr lang="en-US" b="1" dirty="0" smtClean="0">
                <a:solidFill>
                  <a:schemeClr val="bg1"/>
                </a:solidFill>
                <a:latin typeface="+mn-lt"/>
              </a:rPr>
              <a:t>Public Health</a:t>
            </a:r>
          </a:p>
          <a:p>
            <a:pPr>
              <a:spcBef>
                <a:spcPct val="50000"/>
              </a:spcBef>
            </a:pPr>
            <a:r>
              <a:rPr lang="en-US" b="1" dirty="0" smtClean="0">
                <a:solidFill>
                  <a:schemeClr val="bg1"/>
                </a:solidFill>
                <a:latin typeface="+mn-lt"/>
              </a:rPr>
              <a:t>Government</a:t>
            </a:r>
          </a:p>
          <a:p>
            <a:pPr>
              <a:spcBef>
                <a:spcPct val="50000"/>
              </a:spcBef>
            </a:pPr>
            <a:r>
              <a:rPr lang="en-US" b="1" dirty="0" smtClean="0">
                <a:solidFill>
                  <a:schemeClr val="bg1"/>
                </a:solidFill>
                <a:latin typeface="+mn-lt"/>
              </a:rPr>
              <a:t>University</a:t>
            </a:r>
            <a:endParaRPr lang="en-US" b="1" dirty="0">
              <a:solidFill>
                <a:schemeClr val="bg1"/>
              </a:solidFill>
              <a:latin typeface="+mn-lt"/>
            </a:endParaRPr>
          </a:p>
        </p:txBody>
      </p:sp>
      <p:sp>
        <p:nvSpPr>
          <p:cNvPr id="24" name="Text Box 11"/>
          <p:cNvSpPr txBox="1">
            <a:spLocks noChangeArrowheads="1"/>
          </p:cNvSpPr>
          <p:nvPr/>
        </p:nvSpPr>
        <p:spPr bwMode="auto">
          <a:xfrm>
            <a:off x="4800600" y="1752600"/>
            <a:ext cx="2895600" cy="1879600"/>
          </a:xfrm>
          <a:prstGeom prst="rect">
            <a:avLst/>
          </a:prstGeom>
          <a:noFill/>
          <a:ln w="9525">
            <a:noFill/>
            <a:miter lim="800000"/>
            <a:headEnd/>
            <a:tailEnd/>
          </a:ln>
        </p:spPr>
        <p:txBody>
          <a:bodyPr wrap="square">
            <a:spAutoFit/>
          </a:bodyPr>
          <a:lstStyle/>
          <a:p>
            <a:pPr>
              <a:spcBef>
                <a:spcPct val="50000"/>
              </a:spcBef>
            </a:pPr>
            <a:r>
              <a:rPr lang="en-US" b="1" dirty="0">
                <a:solidFill>
                  <a:schemeClr val="bg1"/>
                </a:solidFill>
                <a:latin typeface="+mn-lt"/>
              </a:rPr>
              <a:t>Practice with Employee Dentists</a:t>
            </a:r>
          </a:p>
          <a:p>
            <a:pPr>
              <a:spcBef>
                <a:spcPct val="50000"/>
              </a:spcBef>
            </a:pPr>
            <a:r>
              <a:rPr lang="en-US" b="1" dirty="0">
                <a:solidFill>
                  <a:schemeClr val="bg1"/>
                </a:solidFill>
                <a:latin typeface="+mn-lt"/>
              </a:rPr>
              <a:t>Secondary Business Owner</a:t>
            </a:r>
          </a:p>
          <a:p>
            <a:pPr>
              <a:spcBef>
                <a:spcPct val="50000"/>
              </a:spcBef>
            </a:pPr>
            <a:r>
              <a:rPr lang="en-US" b="1" dirty="0">
                <a:solidFill>
                  <a:schemeClr val="bg1"/>
                </a:solidFill>
                <a:latin typeface="+mn-lt"/>
              </a:rPr>
              <a:t>Hygiene</a:t>
            </a:r>
          </a:p>
          <a:p>
            <a:pPr>
              <a:spcBef>
                <a:spcPct val="50000"/>
              </a:spcBef>
            </a:pPr>
            <a:r>
              <a:rPr lang="en-US" b="1" dirty="0">
                <a:solidFill>
                  <a:schemeClr val="bg1"/>
                </a:solidFill>
                <a:latin typeface="+mn-lt"/>
              </a:rPr>
              <a:t>Product Sales</a:t>
            </a:r>
          </a:p>
        </p:txBody>
      </p:sp>
      <p:sp>
        <p:nvSpPr>
          <p:cNvPr id="25" name="Rectangle 24"/>
          <p:cNvSpPr/>
          <p:nvPr/>
        </p:nvSpPr>
        <p:spPr>
          <a:xfrm>
            <a:off x="1905000" y="4114800"/>
            <a:ext cx="2362200" cy="1200329"/>
          </a:xfrm>
          <a:prstGeom prst="rect">
            <a:avLst/>
          </a:prstGeom>
        </p:spPr>
        <p:txBody>
          <a:bodyPr wrap="square">
            <a:spAutoFit/>
          </a:bodyPr>
          <a:lstStyle/>
          <a:p>
            <a:pPr>
              <a:spcBef>
                <a:spcPct val="50000"/>
              </a:spcBef>
            </a:pPr>
            <a:r>
              <a:rPr lang="en-US" b="1" dirty="0" smtClean="0">
                <a:solidFill>
                  <a:schemeClr val="bg1"/>
                </a:solidFill>
                <a:latin typeface="+mn-lt"/>
              </a:rPr>
              <a:t>Solo Dentist</a:t>
            </a:r>
          </a:p>
          <a:p>
            <a:pPr>
              <a:spcBef>
                <a:spcPct val="50000"/>
              </a:spcBef>
            </a:pPr>
            <a:r>
              <a:rPr lang="en-US" b="1" dirty="0" smtClean="0">
                <a:solidFill>
                  <a:schemeClr val="bg1"/>
                </a:solidFill>
                <a:latin typeface="+mn-lt"/>
              </a:rPr>
              <a:t>Partnership Dentists</a:t>
            </a:r>
          </a:p>
          <a:p>
            <a:pPr>
              <a:spcBef>
                <a:spcPct val="50000"/>
              </a:spcBef>
            </a:pPr>
            <a:r>
              <a:rPr lang="en-US" b="1" dirty="0" smtClean="0">
                <a:solidFill>
                  <a:schemeClr val="bg1"/>
                </a:solidFill>
                <a:latin typeface="+mn-lt"/>
              </a:rPr>
              <a:t>Group Practice</a:t>
            </a:r>
            <a:endParaRPr lang="en-US" b="1" dirty="0">
              <a:latin typeface="+mn-lt"/>
            </a:endParaRPr>
          </a:p>
        </p:txBody>
      </p:sp>
      <p:sp>
        <p:nvSpPr>
          <p:cNvPr id="26" name="Rectangle 25"/>
          <p:cNvSpPr/>
          <p:nvPr/>
        </p:nvSpPr>
        <p:spPr>
          <a:xfrm>
            <a:off x="4876800" y="4114800"/>
            <a:ext cx="2667000" cy="1200329"/>
          </a:xfrm>
          <a:prstGeom prst="rect">
            <a:avLst/>
          </a:prstGeom>
        </p:spPr>
        <p:txBody>
          <a:bodyPr wrap="square">
            <a:spAutoFit/>
          </a:bodyPr>
          <a:lstStyle/>
          <a:p>
            <a:pPr>
              <a:spcBef>
                <a:spcPct val="50000"/>
              </a:spcBef>
            </a:pPr>
            <a:r>
              <a:rPr lang="en-US" b="1" dirty="0" smtClean="0">
                <a:solidFill>
                  <a:schemeClr val="bg1"/>
                </a:solidFill>
                <a:latin typeface="+mn-lt"/>
              </a:rPr>
              <a:t>Lease Property</a:t>
            </a:r>
          </a:p>
          <a:p>
            <a:pPr>
              <a:spcBef>
                <a:spcPct val="50000"/>
              </a:spcBef>
            </a:pPr>
            <a:r>
              <a:rPr lang="en-US" b="1" dirty="0" smtClean="0">
                <a:solidFill>
                  <a:schemeClr val="bg1"/>
                </a:solidFill>
                <a:latin typeface="+mn-lt"/>
              </a:rPr>
              <a:t>Home Owner</a:t>
            </a:r>
          </a:p>
          <a:p>
            <a:pPr>
              <a:spcBef>
                <a:spcPct val="50000"/>
              </a:spcBef>
            </a:pPr>
            <a:r>
              <a:rPr lang="en-US" b="1" dirty="0" smtClean="0">
                <a:solidFill>
                  <a:schemeClr val="bg1"/>
                </a:solidFill>
                <a:latin typeface="+mn-lt"/>
              </a:rPr>
              <a:t>Stocks, Bonds, Savings</a:t>
            </a:r>
            <a:endParaRPr lang="en-US" b="1" dirty="0">
              <a:solidFill>
                <a:schemeClr val="bg1"/>
              </a:solidFill>
              <a:latin typeface="+mn-lt"/>
            </a:endParaRPr>
          </a:p>
        </p:txBody>
      </p:sp>
    </p:spTree>
    <p:extLst>
      <p:ext uri="{BB962C8B-B14F-4D97-AF65-F5344CB8AC3E}">
        <p14:creationId xmlns:p14="http://schemas.microsoft.com/office/powerpoint/2010/main" val="360410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23">
                                            <p:txEl>
                                              <p:pRg st="1" end="1"/>
                                            </p:txEl>
                                          </p:spTgt>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23">
                                            <p:txEl>
                                              <p:pRg st="2" end="2"/>
                                            </p:txEl>
                                          </p:spTgt>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5">
                                            <p:txEl>
                                              <p:pRg st="0" end="0"/>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500"/>
                                  </p:stCondLst>
                                  <p:childTnLst>
                                    <p:set>
                                      <p:cBhvr>
                                        <p:cTn id="22" dur="1" fill="hold">
                                          <p:stCondLst>
                                            <p:cond delay="0"/>
                                          </p:stCondLst>
                                        </p:cTn>
                                        <p:tgtEl>
                                          <p:spTgt spid="25">
                                            <p:txEl>
                                              <p:pRg st="1" end="1"/>
                                            </p:txEl>
                                          </p:spTgt>
                                        </p:tgtEl>
                                        <p:attrNameLst>
                                          <p:attrName>style.visibility</p:attrName>
                                        </p:attrNameLst>
                                      </p:cBhvr>
                                      <p:to>
                                        <p:strVal val="visible"/>
                                      </p:to>
                                    </p:set>
                                  </p:childTnLst>
                                </p:cTn>
                              </p:par>
                            </p:childTnLst>
                          </p:cTn>
                        </p:par>
                        <p:par>
                          <p:cTn id="23" fill="hold">
                            <p:stCondLst>
                              <p:cond delay="500"/>
                            </p:stCondLst>
                            <p:childTnLst>
                              <p:par>
                                <p:cTn id="24" presetID="1" presetClass="entr" presetSubtype="0" fill="hold" nodeType="afterEffect">
                                  <p:stCondLst>
                                    <p:cond delay="500"/>
                                  </p:stCondLst>
                                  <p:childTnLst>
                                    <p:set>
                                      <p:cBhvr>
                                        <p:cTn id="25"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4">
                                            <p:txEl>
                                              <p:pRg st="0" end="0"/>
                                            </p:txEl>
                                          </p:spTgt>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nodeType="afterEffect">
                                  <p:stCondLst>
                                    <p:cond delay="500"/>
                                  </p:stCondLst>
                                  <p:childTnLst>
                                    <p:set>
                                      <p:cBhvr>
                                        <p:cTn id="32" dur="1" fill="hold">
                                          <p:stCondLst>
                                            <p:cond delay="0"/>
                                          </p:stCondLst>
                                        </p:cTn>
                                        <p:tgtEl>
                                          <p:spTgt spid="24">
                                            <p:txEl>
                                              <p:pRg st="1" end="1"/>
                                            </p:txEl>
                                          </p:spTgt>
                                        </p:tgtEl>
                                        <p:attrNameLst>
                                          <p:attrName>style.visibility</p:attrName>
                                        </p:attrNameLst>
                                      </p:cBhvr>
                                      <p:to>
                                        <p:strVal val="visible"/>
                                      </p:to>
                                    </p:set>
                                  </p:childTnLst>
                                </p:cTn>
                              </p:par>
                            </p:childTnLst>
                          </p:cTn>
                        </p:par>
                        <p:par>
                          <p:cTn id="33" fill="hold">
                            <p:stCondLst>
                              <p:cond delay="500"/>
                            </p:stCondLst>
                            <p:childTnLst>
                              <p:par>
                                <p:cTn id="34" presetID="1" presetClass="entr" presetSubtype="0" fill="hold" nodeType="afterEffect">
                                  <p:stCondLst>
                                    <p:cond delay="500"/>
                                  </p:stCondLst>
                                  <p:childTnLst>
                                    <p:set>
                                      <p:cBhvr>
                                        <p:cTn id="35" dur="1" fill="hold">
                                          <p:stCondLst>
                                            <p:cond delay="0"/>
                                          </p:stCondLst>
                                        </p:cTn>
                                        <p:tgtEl>
                                          <p:spTgt spid="24">
                                            <p:txEl>
                                              <p:pRg st="2" end="2"/>
                                            </p:txEl>
                                          </p:spTgt>
                                        </p:tgtEl>
                                        <p:attrNameLst>
                                          <p:attrName>style.visibility</p:attrName>
                                        </p:attrNameLst>
                                      </p:cBhvr>
                                      <p:to>
                                        <p:strVal val="visible"/>
                                      </p:to>
                                    </p:set>
                                  </p:childTnLst>
                                </p:cTn>
                              </p:par>
                            </p:childTnLst>
                          </p:cTn>
                        </p:par>
                        <p:par>
                          <p:cTn id="36" fill="hold">
                            <p:stCondLst>
                              <p:cond delay="1000"/>
                            </p:stCondLst>
                            <p:childTnLst>
                              <p:par>
                                <p:cTn id="37" presetID="1" presetClass="entr" presetSubtype="0" fill="hold" nodeType="afterEffect">
                                  <p:stCondLst>
                                    <p:cond delay="500"/>
                                  </p:stCondLst>
                                  <p:childTnLst>
                                    <p:set>
                                      <p:cBhvr>
                                        <p:cTn id="38"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xEl>
                                              <p:pRg st="0" end="0"/>
                                            </p:txEl>
                                          </p:spTgt>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nodeType="afterEffect">
                                  <p:stCondLst>
                                    <p:cond delay="500"/>
                                  </p:stCondLst>
                                  <p:childTnLst>
                                    <p:set>
                                      <p:cBhvr>
                                        <p:cTn id="45" dur="1" fill="hold">
                                          <p:stCondLst>
                                            <p:cond delay="0"/>
                                          </p:stCondLst>
                                        </p:cTn>
                                        <p:tgtEl>
                                          <p:spTgt spid="26">
                                            <p:txEl>
                                              <p:pRg st="1" end="1"/>
                                            </p:txEl>
                                          </p:spTgt>
                                        </p:tgtEl>
                                        <p:attrNameLst>
                                          <p:attrName>style.visibility</p:attrName>
                                        </p:attrNameLst>
                                      </p:cBhvr>
                                      <p:to>
                                        <p:strVal val="visible"/>
                                      </p:to>
                                    </p:set>
                                  </p:childTnLst>
                                </p:cTn>
                              </p:par>
                            </p:childTnLst>
                          </p:cTn>
                        </p:par>
                        <p:par>
                          <p:cTn id="46" fill="hold">
                            <p:stCondLst>
                              <p:cond delay="500"/>
                            </p:stCondLst>
                            <p:childTnLst>
                              <p:par>
                                <p:cTn id="47" presetID="1" presetClass="entr" presetSubtype="0" fill="hold" nodeType="afterEffect">
                                  <p:stCondLst>
                                    <p:cond delay="500"/>
                                  </p:stCondLst>
                                  <p:childTnLst>
                                    <p:set>
                                      <p:cBhvr>
                                        <p:cTn id="48" dur="1" fill="hold">
                                          <p:stCondLst>
                                            <p:cond delay="0"/>
                                          </p:stCondLst>
                                        </p:cTn>
                                        <p:tgtEl>
                                          <p:spTgt spid="2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Content Placeholder 2"/>
          <p:cNvSpPr>
            <a:spLocks noGrp="1"/>
          </p:cNvSpPr>
          <p:nvPr>
            <p:ph idx="1"/>
          </p:nvPr>
        </p:nvSpPr>
        <p:spPr>
          <a:xfrm>
            <a:off x="838200" y="1447800"/>
            <a:ext cx="4724400" cy="3124200"/>
          </a:xfrm>
        </p:spPr>
        <p:txBody>
          <a:bodyPr/>
          <a:lstStyle/>
          <a:p>
            <a:pPr eaLnBrk="1" hangingPunct="1"/>
            <a:r>
              <a:rPr lang="en-US" sz="3600" dirty="0" smtClean="0"/>
              <a:t>The Small Office</a:t>
            </a:r>
          </a:p>
          <a:p>
            <a:pPr lvl="1"/>
            <a:r>
              <a:rPr lang="en-US" dirty="0" smtClean="0"/>
              <a:t>Dentistry-oriented</a:t>
            </a:r>
          </a:p>
          <a:p>
            <a:pPr lvl="1"/>
            <a:r>
              <a:rPr lang="en-US" dirty="0" smtClean="0"/>
              <a:t>One dentist; one to two  dental staff</a:t>
            </a:r>
          </a:p>
          <a:p>
            <a:pPr lvl="1"/>
            <a:r>
              <a:rPr lang="en-US" dirty="0" smtClean="0"/>
              <a:t>Low overhead</a:t>
            </a:r>
          </a:p>
          <a:p>
            <a:pPr lvl="1"/>
            <a:r>
              <a:rPr lang="en-US" dirty="0" smtClean="0"/>
              <a:t>Lower revenue</a:t>
            </a:r>
          </a:p>
          <a:p>
            <a:pPr lvl="1"/>
            <a:r>
              <a:rPr lang="en-US" dirty="0" smtClean="0"/>
              <a:t>High profit margins</a:t>
            </a:r>
          </a:p>
          <a:p>
            <a:pPr lvl="1"/>
            <a:r>
              <a:rPr lang="en-US" dirty="0" smtClean="0"/>
              <a:t>control</a:t>
            </a:r>
            <a:br>
              <a:rPr lang="en-US" dirty="0" smtClean="0"/>
            </a:br>
            <a:r>
              <a:rPr lang="en-US" dirty="0" smtClean="0"/>
              <a:t/>
            </a:r>
            <a:br>
              <a:rPr lang="en-US" dirty="0" smtClean="0"/>
            </a:br>
            <a:r>
              <a:rPr lang="en-US" dirty="0" smtClean="0"/>
              <a:t/>
            </a:r>
            <a:br>
              <a:rPr lang="en-US" dirty="0" smtClean="0"/>
            </a:br>
            <a:endParaRPr lang="en-US" dirty="0" smtClean="0"/>
          </a:p>
        </p:txBody>
      </p:sp>
      <p:pic>
        <p:nvPicPr>
          <p:cNvPr id="4" name="Picture 2054" descr="C:\Documents and Settings\LOVEY\Desktop\Darling nov 24 2006\IMG_3506.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81600" y="3200400"/>
            <a:ext cx="3184879" cy="1828800"/>
          </a:xfrm>
          <a:prstGeom prst="rect">
            <a:avLst/>
          </a:prstGeom>
          <a:noFill/>
          <a:ln w="76200">
            <a:solidFill>
              <a:srgbClr val="000000"/>
            </a:solidFill>
            <a:miter lim="800000"/>
            <a:headEnd/>
            <a:tailEnd/>
          </a:ln>
        </p:spPr>
      </p:pic>
      <p:pic>
        <p:nvPicPr>
          <p:cNvPr id="5" name="Picture 6" descr="C:\Documents and Settings\LOVEY\My Documents\My Pictures\darling mock up models\darling temps\4512215F.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67400" y="1676400"/>
            <a:ext cx="2057400" cy="1229186"/>
          </a:xfrm>
          <a:prstGeom prst="rect">
            <a:avLst/>
          </a:prstGeom>
          <a:noFill/>
          <a:ln w="76200">
            <a:solidFill>
              <a:srgbClr val="000000"/>
            </a:solidFill>
            <a:miter lim="800000"/>
            <a:headEnd/>
            <a:tailEnd/>
          </a:ln>
        </p:spPr>
      </p:pic>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1524000" y="1600200"/>
            <a:ext cx="6019800" cy="3810000"/>
            <a:chOff x="2514600" y="1447800"/>
            <a:chExt cx="6019800" cy="3810000"/>
          </a:xfrm>
        </p:grpSpPr>
        <p:sp>
          <p:nvSpPr>
            <p:cNvPr id="10" name="Line 7"/>
            <p:cNvSpPr>
              <a:spLocks noChangeShapeType="1"/>
            </p:cNvSpPr>
            <p:nvPr/>
          </p:nvSpPr>
          <p:spPr bwMode="auto">
            <a:xfrm flipH="1">
              <a:off x="5333998" y="1447800"/>
              <a:ext cx="45719" cy="3810000"/>
            </a:xfrm>
            <a:prstGeom prst="line">
              <a:avLst/>
            </a:prstGeom>
            <a:noFill/>
            <a:ln w="28575">
              <a:solidFill>
                <a:schemeClr val="bg1"/>
              </a:solidFill>
              <a:round/>
              <a:headEnd/>
              <a:tailEnd/>
            </a:ln>
          </p:spPr>
          <p:txBody>
            <a:bodyPr/>
            <a:lstStyle/>
            <a:p>
              <a:endParaRPr lang="en-US">
                <a:latin typeface="+mn-lt"/>
              </a:endParaRPr>
            </a:p>
          </p:txBody>
        </p:sp>
        <p:grpSp>
          <p:nvGrpSpPr>
            <p:cNvPr id="3" name="Group 17"/>
            <p:cNvGrpSpPr/>
            <p:nvPr/>
          </p:nvGrpSpPr>
          <p:grpSpPr>
            <a:xfrm>
              <a:off x="2514600" y="2743200"/>
              <a:ext cx="6019800" cy="1327150"/>
              <a:chOff x="2514600" y="2743200"/>
              <a:chExt cx="6019800" cy="1327150"/>
            </a:xfrm>
          </p:grpSpPr>
          <p:sp>
            <p:nvSpPr>
              <p:cNvPr id="12" name="Text Box 6"/>
              <p:cNvSpPr txBox="1">
                <a:spLocks noChangeArrowheads="1"/>
              </p:cNvSpPr>
              <p:nvPr/>
            </p:nvSpPr>
            <p:spPr bwMode="auto">
              <a:xfrm>
                <a:off x="4800600" y="2743200"/>
                <a:ext cx="457200" cy="641350"/>
              </a:xfrm>
              <a:prstGeom prst="rect">
                <a:avLst/>
              </a:prstGeom>
              <a:noFill/>
              <a:ln w="9525">
                <a:noFill/>
                <a:miter lim="800000"/>
                <a:headEnd/>
                <a:tailEnd/>
              </a:ln>
            </p:spPr>
            <p:txBody>
              <a:bodyPr wrap="square">
                <a:spAutoFit/>
              </a:bodyPr>
              <a:lstStyle/>
              <a:p>
                <a:pPr>
                  <a:spcBef>
                    <a:spcPct val="50000"/>
                  </a:spcBef>
                </a:pPr>
                <a:r>
                  <a:rPr lang="en-US" sz="3600" b="1" dirty="0">
                    <a:solidFill>
                      <a:schemeClr val="bg1"/>
                    </a:solidFill>
                    <a:latin typeface="+mn-lt"/>
                  </a:rPr>
                  <a:t>E</a:t>
                </a:r>
              </a:p>
            </p:txBody>
          </p:sp>
          <p:sp>
            <p:nvSpPr>
              <p:cNvPr id="13" name="Text Box 7"/>
              <p:cNvSpPr txBox="1">
                <a:spLocks noChangeArrowheads="1"/>
              </p:cNvSpPr>
              <p:nvPr/>
            </p:nvSpPr>
            <p:spPr bwMode="auto">
              <a:xfrm>
                <a:off x="5410200" y="2743200"/>
                <a:ext cx="533400" cy="641350"/>
              </a:xfrm>
              <a:prstGeom prst="rect">
                <a:avLst/>
              </a:prstGeom>
              <a:noFill/>
              <a:ln w="9525">
                <a:noFill/>
                <a:miter lim="800000"/>
                <a:headEnd/>
                <a:tailEnd/>
              </a:ln>
            </p:spPr>
            <p:txBody>
              <a:bodyPr wrap="square">
                <a:spAutoFit/>
              </a:bodyPr>
              <a:lstStyle/>
              <a:p>
                <a:pPr>
                  <a:spcBef>
                    <a:spcPct val="50000"/>
                  </a:spcBef>
                </a:pPr>
                <a:r>
                  <a:rPr lang="en-US" sz="3600" b="1" dirty="0">
                    <a:solidFill>
                      <a:schemeClr val="bg1"/>
                    </a:solidFill>
                    <a:latin typeface="+mn-lt"/>
                  </a:rPr>
                  <a:t>B</a:t>
                </a:r>
              </a:p>
            </p:txBody>
          </p:sp>
          <p:sp>
            <p:nvSpPr>
              <p:cNvPr id="14" name="Text Box 8"/>
              <p:cNvSpPr txBox="1">
                <a:spLocks noChangeArrowheads="1"/>
              </p:cNvSpPr>
              <p:nvPr/>
            </p:nvSpPr>
            <p:spPr bwMode="auto">
              <a:xfrm>
                <a:off x="4800600" y="3429000"/>
                <a:ext cx="381000" cy="641350"/>
              </a:xfrm>
              <a:prstGeom prst="rect">
                <a:avLst/>
              </a:prstGeom>
              <a:noFill/>
              <a:ln w="9525">
                <a:noFill/>
                <a:miter lim="800000"/>
                <a:headEnd/>
                <a:tailEnd/>
              </a:ln>
            </p:spPr>
            <p:txBody>
              <a:bodyPr wrap="square">
                <a:spAutoFit/>
              </a:bodyPr>
              <a:lstStyle/>
              <a:p>
                <a:pPr>
                  <a:spcBef>
                    <a:spcPct val="50000"/>
                  </a:spcBef>
                </a:pPr>
                <a:r>
                  <a:rPr lang="en-US" sz="3600" b="1" dirty="0">
                    <a:solidFill>
                      <a:schemeClr val="bg1"/>
                    </a:solidFill>
                    <a:latin typeface="+mn-lt"/>
                  </a:rPr>
                  <a:t>S</a:t>
                </a:r>
              </a:p>
            </p:txBody>
          </p:sp>
          <p:sp>
            <p:nvSpPr>
              <p:cNvPr id="15" name="Text Box 9"/>
              <p:cNvSpPr txBox="1">
                <a:spLocks noChangeArrowheads="1"/>
              </p:cNvSpPr>
              <p:nvPr/>
            </p:nvSpPr>
            <p:spPr bwMode="auto">
              <a:xfrm>
                <a:off x="5486400" y="3429000"/>
                <a:ext cx="533400" cy="641350"/>
              </a:xfrm>
              <a:prstGeom prst="rect">
                <a:avLst/>
              </a:prstGeom>
              <a:noFill/>
              <a:ln w="9525">
                <a:noFill/>
                <a:miter lim="800000"/>
                <a:headEnd/>
                <a:tailEnd/>
              </a:ln>
            </p:spPr>
            <p:txBody>
              <a:bodyPr wrap="square">
                <a:spAutoFit/>
              </a:bodyPr>
              <a:lstStyle/>
              <a:p>
                <a:pPr>
                  <a:spcBef>
                    <a:spcPct val="50000"/>
                  </a:spcBef>
                </a:pPr>
                <a:r>
                  <a:rPr lang="en-US" sz="3600" b="1" dirty="0">
                    <a:solidFill>
                      <a:schemeClr val="bg1"/>
                    </a:solidFill>
                    <a:latin typeface="+mn-lt"/>
                  </a:rPr>
                  <a:t>I</a:t>
                </a:r>
              </a:p>
            </p:txBody>
          </p:sp>
          <p:sp>
            <p:nvSpPr>
              <p:cNvPr id="16" name="Line 8"/>
              <p:cNvSpPr>
                <a:spLocks noChangeShapeType="1"/>
              </p:cNvSpPr>
              <p:nvPr/>
            </p:nvSpPr>
            <p:spPr bwMode="auto">
              <a:xfrm>
                <a:off x="2514600" y="3429000"/>
                <a:ext cx="6019800" cy="0"/>
              </a:xfrm>
              <a:prstGeom prst="line">
                <a:avLst/>
              </a:prstGeom>
              <a:noFill/>
              <a:ln w="28575">
                <a:solidFill>
                  <a:schemeClr val="bg1"/>
                </a:solidFill>
                <a:round/>
                <a:headEnd/>
                <a:tailEnd/>
              </a:ln>
            </p:spPr>
            <p:txBody>
              <a:bodyPr/>
              <a:lstStyle/>
              <a:p>
                <a:endParaRPr lang="en-US">
                  <a:latin typeface="+mn-lt"/>
                </a:endParaRPr>
              </a:p>
            </p:txBody>
          </p:sp>
        </p:grpSp>
      </p:grpSp>
      <p:sp>
        <p:nvSpPr>
          <p:cNvPr id="17" name="Rectangle 2"/>
          <p:cNvSpPr txBox="1">
            <a:spLocks noChangeArrowheads="1"/>
          </p:cNvSpPr>
          <p:nvPr/>
        </p:nvSpPr>
        <p:spPr>
          <a:xfrm>
            <a:off x="457200" y="60960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dirty="0" smtClean="0">
                <a:ln>
                  <a:noFill/>
                </a:ln>
                <a:effectLst/>
                <a:uLnTx/>
                <a:uFillTx/>
                <a:latin typeface="+mn-lt"/>
                <a:ea typeface="+mj-ea"/>
                <a:cs typeface="+mj-cs"/>
              </a:rPr>
              <a:t>Cash Flow Quadrant</a:t>
            </a:r>
          </a:p>
        </p:txBody>
      </p:sp>
      <p:cxnSp>
        <p:nvCxnSpPr>
          <p:cNvPr id="18" name="Straight Arrow Connector 17"/>
          <p:cNvCxnSpPr/>
          <p:nvPr/>
        </p:nvCxnSpPr>
        <p:spPr>
          <a:xfrm>
            <a:off x="2133600" y="2438400"/>
            <a:ext cx="3840163" cy="0"/>
          </a:xfrm>
          <a:prstGeom prst="straightConnector1">
            <a:avLst/>
          </a:prstGeom>
          <a:ln w="152400">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057400" y="4648200"/>
            <a:ext cx="3840163" cy="0"/>
          </a:xfrm>
          <a:prstGeom prst="straightConnector1">
            <a:avLst/>
          </a:prstGeom>
          <a:ln w="1524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762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trips(downRight)">
                                      <p:cBhvr>
                                        <p:cTn id="7" dur="500"/>
                                        <p:tgtEl>
                                          <p:spTgt spid="18"/>
                                        </p:tgtEl>
                                      </p:cBhvr>
                                    </p:animEffect>
                                  </p:childTnLst>
                                </p:cTn>
                              </p:par>
                              <p:par>
                                <p:cTn id="8" presetID="18" presetClass="entr" presetSubtype="6"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strips(downRight)">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1600200" y="1600200"/>
            <a:ext cx="6019800" cy="3810000"/>
            <a:chOff x="2514600" y="1447800"/>
            <a:chExt cx="6019800" cy="3810000"/>
          </a:xfrm>
        </p:grpSpPr>
        <p:sp>
          <p:nvSpPr>
            <p:cNvPr id="10" name="Line 7"/>
            <p:cNvSpPr>
              <a:spLocks noChangeShapeType="1"/>
            </p:cNvSpPr>
            <p:nvPr/>
          </p:nvSpPr>
          <p:spPr bwMode="auto">
            <a:xfrm flipH="1">
              <a:off x="5333998" y="1447800"/>
              <a:ext cx="45719" cy="3810000"/>
            </a:xfrm>
            <a:prstGeom prst="line">
              <a:avLst/>
            </a:prstGeom>
            <a:noFill/>
            <a:ln w="28575">
              <a:solidFill>
                <a:schemeClr val="bg1"/>
              </a:solidFill>
              <a:round/>
              <a:headEnd/>
              <a:tailEnd/>
            </a:ln>
          </p:spPr>
          <p:txBody>
            <a:bodyPr/>
            <a:lstStyle/>
            <a:p>
              <a:endParaRPr lang="en-US">
                <a:latin typeface="+mn-lt"/>
              </a:endParaRPr>
            </a:p>
          </p:txBody>
        </p:sp>
        <p:grpSp>
          <p:nvGrpSpPr>
            <p:cNvPr id="3" name="Group 17"/>
            <p:cNvGrpSpPr/>
            <p:nvPr/>
          </p:nvGrpSpPr>
          <p:grpSpPr>
            <a:xfrm>
              <a:off x="2514600" y="2743200"/>
              <a:ext cx="6019800" cy="1327150"/>
              <a:chOff x="2514600" y="2743200"/>
              <a:chExt cx="6019800" cy="1327150"/>
            </a:xfrm>
          </p:grpSpPr>
          <p:sp>
            <p:nvSpPr>
              <p:cNvPr id="12" name="Text Box 6"/>
              <p:cNvSpPr txBox="1">
                <a:spLocks noChangeArrowheads="1"/>
              </p:cNvSpPr>
              <p:nvPr/>
            </p:nvSpPr>
            <p:spPr bwMode="auto">
              <a:xfrm>
                <a:off x="4800600" y="2743200"/>
                <a:ext cx="457200" cy="641350"/>
              </a:xfrm>
              <a:prstGeom prst="rect">
                <a:avLst/>
              </a:prstGeom>
              <a:noFill/>
              <a:ln w="9525">
                <a:noFill/>
                <a:miter lim="800000"/>
                <a:headEnd/>
                <a:tailEnd/>
              </a:ln>
            </p:spPr>
            <p:txBody>
              <a:bodyPr wrap="square">
                <a:spAutoFit/>
              </a:bodyPr>
              <a:lstStyle/>
              <a:p>
                <a:pPr>
                  <a:spcBef>
                    <a:spcPct val="50000"/>
                  </a:spcBef>
                </a:pPr>
                <a:r>
                  <a:rPr lang="en-US" sz="3600" b="1" dirty="0">
                    <a:solidFill>
                      <a:schemeClr val="bg1"/>
                    </a:solidFill>
                    <a:latin typeface="+mn-lt"/>
                  </a:rPr>
                  <a:t>E</a:t>
                </a:r>
              </a:p>
            </p:txBody>
          </p:sp>
          <p:sp>
            <p:nvSpPr>
              <p:cNvPr id="13" name="Text Box 7"/>
              <p:cNvSpPr txBox="1">
                <a:spLocks noChangeArrowheads="1"/>
              </p:cNvSpPr>
              <p:nvPr/>
            </p:nvSpPr>
            <p:spPr bwMode="auto">
              <a:xfrm>
                <a:off x="5410200" y="2743200"/>
                <a:ext cx="533400" cy="641350"/>
              </a:xfrm>
              <a:prstGeom prst="rect">
                <a:avLst/>
              </a:prstGeom>
              <a:noFill/>
              <a:ln w="9525">
                <a:noFill/>
                <a:miter lim="800000"/>
                <a:headEnd/>
                <a:tailEnd/>
              </a:ln>
            </p:spPr>
            <p:txBody>
              <a:bodyPr wrap="square">
                <a:spAutoFit/>
              </a:bodyPr>
              <a:lstStyle/>
              <a:p>
                <a:pPr>
                  <a:spcBef>
                    <a:spcPct val="50000"/>
                  </a:spcBef>
                </a:pPr>
                <a:r>
                  <a:rPr lang="en-US" sz="3600" b="1" dirty="0">
                    <a:solidFill>
                      <a:schemeClr val="bg1"/>
                    </a:solidFill>
                    <a:latin typeface="+mn-lt"/>
                  </a:rPr>
                  <a:t>B</a:t>
                </a:r>
              </a:p>
            </p:txBody>
          </p:sp>
          <p:sp>
            <p:nvSpPr>
              <p:cNvPr id="14" name="Text Box 8"/>
              <p:cNvSpPr txBox="1">
                <a:spLocks noChangeArrowheads="1"/>
              </p:cNvSpPr>
              <p:nvPr/>
            </p:nvSpPr>
            <p:spPr bwMode="auto">
              <a:xfrm>
                <a:off x="4800600" y="3429000"/>
                <a:ext cx="381000" cy="641350"/>
              </a:xfrm>
              <a:prstGeom prst="rect">
                <a:avLst/>
              </a:prstGeom>
              <a:noFill/>
              <a:ln w="9525">
                <a:noFill/>
                <a:miter lim="800000"/>
                <a:headEnd/>
                <a:tailEnd/>
              </a:ln>
            </p:spPr>
            <p:txBody>
              <a:bodyPr wrap="square">
                <a:spAutoFit/>
              </a:bodyPr>
              <a:lstStyle/>
              <a:p>
                <a:pPr>
                  <a:spcBef>
                    <a:spcPct val="50000"/>
                  </a:spcBef>
                </a:pPr>
                <a:r>
                  <a:rPr lang="en-US" sz="3600" b="1" dirty="0">
                    <a:solidFill>
                      <a:schemeClr val="bg1"/>
                    </a:solidFill>
                    <a:latin typeface="+mn-lt"/>
                  </a:rPr>
                  <a:t>S</a:t>
                </a:r>
              </a:p>
            </p:txBody>
          </p:sp>
          <p:sp>
            <p:nvSpPr>
              <p:cNvPr id="15" name="Text Box 9"/>
              <p:cNvSpPr txBox="1">
                <a:spLocks noChangeArrowheads="1"/>
              </p:cNvSpPr>
              <p:nvPr/>
            </p:nvSpPr>
            <p:spPr bwMode="auto">
              <a:xfrm>
                <a:off x="5486400" y="3429000"/>
                <a:ext cx="533400" cy="641350"/>
              </a:xfrm>
              <a:prstGeom prst="rect">
                <a:avLst/>
              </a:prstGeom>
              <a:noFill/>
              <a:ln w="9525">
                <a:noFill/>
                <a:miter lim="800000"/>
                <a:headEnd/>
                <a:tailEnd/>
              </a:ln>
            </p:spPr>
            <p:txBody>
              <a:bodyPr wrap="square">
                <a:spAutoFit/>
              </a:bodyPr>
              <a:lstStyle/>
              <a:p>
                <a:pPr>
                  <a:spcBef>
                    <a:spcPct val="50000"/>
                  </a:spcBef>
                </a:pPr>
                <a:r>
                  <a:rPr lang="en-US" sz="3600" b="1" dirty="0">
                    <a:solidFill>
                      <a:schemeClr val="bg1"/>
                    </a:solidFill>
                    <a:latin typeface="+mn-lt"/>
                  </a:rPr>
                  <a:t>I</a:t>
                </a:r>
              </a:p>
            </p:txBody>
          </p:sp>
          <p:sp>
            <p:nvSpPr>
              <p:cNvPr id="16" name="Line 8"/>
              <p:cNvSpPr>
                <a:spLocks noChangeShapeType="1"/>
              </p:cNvSpPr>
              <p:nvPr/>
            </p:nvSpPr>
            <p:spPr bwMode="auto">
              <a:xfrm>
                <a:off x="2514600" y="3429000"/>
                <a:ext cx="6019800" cy="0"/>
              </a:xfrm>
              <a:prstGeom prst="line">
                <a:avLst/>
              </a:prstGeom>
              <a:noFill/>
              <a:ln w="28575">
                <a:solidFill>
                  <a:schemeClr val="bg1"/>
                </a:solidFill>
                <a:round/>
                <a:headEnd/>
                <a:tailEnd/>
              </a:ln>
            </p:spPr>
            <p:txBody>
              <a:bodyPr/>
              <a:lstStyle/>
              <a:p>
                <a:endParaRPr lang="en-US">
                  <a:latin typeface="+mn-lt"/>
                </a:endParaRPr>
              </a:p>
            </p:txBody>
          </p:sp>
        </p:grpSp>
      </p:grpSp>
      <p:sp>
        <p:nvSpPr>
          <p:cNvPr id="17" name="Rectangle 2"/>
          <p:cNvSpPr txBox="1">
            <a:spLocks noChangeArrowheads="1"/>
          </p:cNvSpPr>
          <p:nvPr/>
        </p:nvSpPr>
        <p:spPr>
          <a:xfrm>
            <a:off x="457200" y="60960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dirty="0" smtClean="0">
                <a:ln>
                  <a:noFill/>
                </a:ln>
                <a:effectLst/>
                <a:uLnTx/>
                <a:uFillTx/>
                <a:latin typeface="+mn-lt"/>
                <a:ea typeface="+mj-ea"/>
                <a:cs typeface="+mj-cs"/>
              </a:rPr>
              <a:t>Cash Flow Quadrant</a:t>
            </a:r>
          </a:p>
        </p:txBody>
      </p:sp>
      <p:cxnSp>
        <p:nvCxnSpPr>
          <p:cNvPr id="18" name="Straight Arrow Connector 17"/>
          <p:cNvCxnSpPr/>
          <p:nvPr/>
        </p:nvCxnSpPr>
        <p:spPr>
          <a:xfrm rot="5400000">
            <a:off x="1486694" y="3466306"/>
            <a:ext cx="3124200" cy="1588"/>
          </a:xfrm>
          <a:prstGeom prst="straightConnector1">
            <a:avLst/>
          </a:prstGeom>
          <a:ln w="152400">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6200000" flipH="1">
            <a:off x="4343400" y="3505200"/>
            <a:ext cx="3200400" cy="0"/>
          </a:xfrm>
          <a:prstGeom prst="straightConnector1">
            <a:avLst/>
          </a:prstGeom>
          <a:ln w="1524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674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trips(downLeft)">
                                      <p:cBhvr>
                                        <p:cTn id="7" dur="500"/>
                                        <p:tgtEl>
                                          <p:spTgt spid="18"/>
                                        </p:tgtEl>
                                      </p:cBhvr>
                                    </p:animEffect>
                                  </p:childTnLst>
                                </p:cTn>
                              </p:par>
                              <p:par>
                                <p:cTn id="8" presetID="18" presetClass="entr" presetSubtype="12"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strips(downLeft)">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a:xfrm>
            <a:off x="381000" y="609600"/>
            <a:ext cx="8382000" cy="9144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dirty="0" smtClean="0">
                <a:ln>
                  <a:noFill/>
                </a:ln>
                <a:effectLst/>
                <a:uLnTx/>
                <a:uFillTx/>
                <a:latin typeface="+mn-lt"/>
                <a:ea typeface="+mj-ea"/>
                <a:cs typeface="+mj-cs"/>
              </a:rPr>
              <a:t>Wealth Accumulation</a:t>
            </a:r>
          </a:p>
        </p:txBody>
      </p:sp>
      <p:sp>
        <p:nvSpPr>
          <p:cNvPr id="11" name="Rectangle 3"/>
          <p:cNvSpPr txBox="1">
            <a:spLocks noChangeArrowheads="1"/>
          </p:cNvSpPr>
          <p:nvPr/>
        </p:nvSpPr>
        <p:spPr>
          <a:xfrm>
            <a:off x="762000" y="1752600"/>
            <a:ext cx="4267200" cy="44196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000" b="0" i="0" u="none" strike="noStrike" kern="1200" cap="none" spc="0" normalizeH="0" baseline="0" noProof="0" dirty="0" smtClean="0">
                <a:ln>
                  <a:noFill/>
                </a:ln>
                <a:effectLst/>
                <a:uLnTx/>
                <a:uFillTx/>
                <a:latin typeface="+mn-lt"/>
                <a:ea typeface="+mn-ea"/>
                <a:cs typeface="+mn-cs"/>
              </a:rPr>
              <a:t>What if I told you don’t have to make a lot if money to be RICH?!</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2000" b="0" i="0" u="none" strike="noStrike" kern="1200" cap="none" spc="0" normalizeH="0" baseline="0" noProof="0" dirty="0" smtClean="0">
              <a:ln>
                <a:noFill/>
              </a:ln>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000" b="0" i="0" u="none" strike="noStrike" kern="1200" cap="none" spc="0" normalizeH="0" baseline="0" noProof="0" dirty="0" smtClean="0">
                <a:ln>
                  <a:noFill/>
                </a:ln>
                <a:effectLst/>
                <a:uLnTx/>
                <a:uFillTx/>
                <a:latin typeface="+mn-lt"/>
                <a:ea typeface="+mn-ea"/>
                <a:cs typeface="+mn-cs"/>
              </a:rPr>
              <a:t>What if I told you don’t need DISCIPLINE?!</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2000" b="0" i="0" u="none" strike="noStrike" kern="1200" cap="none" spc="0" normalizeH="0" baseline="0" noProof="0" dirty="0" smtClean="0">
              <a:ln>
                <a:noFill/>
              </a:ln>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000" b="0" i="0" u="none" strike="noStrike" kern="1200" cap="none" spc="0" normalizeH="0" baseline="0" noProof="0" dirty="0" smtClean="0">
                <a:ln>
                  <a:noFill/>
                </a:ln>
                <a:effectLst/>
                <a:uLnTx/>
                <a:uFillTx/>
                <a:latin typeface="+mn-lt"/>
                <a:ea typeface="+mn-ea"/>
                <a:cs typeface="+mn-cs"/>
              </a:rPr>
              <a:t>Would you be INTERESTED?!</a:t>
            </a:r>
          </a:p>
        </p:txBody>
      </p:sp>
      <p:pic>
        <p:nvPicPr>
          <p:cNvPr id="12" name="Picture 5" descr="MPj0411794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61983" y="1981200"/>
            <a:ext cx="3367617" cy="32766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90254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0" end="0"/>
                                            </p:txEl>
                                          </p:spTgt>
                                        </p:tgtEl>
                                      </p:cBhvr>
                                    </p:animEffect>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 calcmode="lin" valueType="num">
                                      <p:cBhvr>
                                        <p:cTn id="13" dur="1000" fill="hold"/>
                                        <p:tgtEl>
                                          <p:spTgt spid="11">
                                            <p:txEl>
                                              <p:pRg st="2" end="2"/>
                                            </p:txEl>
                                          </p:spTgt>
                                        </p:tgtEl>
                                        <p:attrNameLst>
                                          <p:attrName>ppt_w</p:attrName>
                                        </p:attrNameLst>
                                      </p:cBhvr>
                                      <p:tavLst>
                                        <p:tav tm="0">
                                          <p:val>
                                            <p:strVal val="#ppt_w+.3"/>
                                          </p:val>
                                        </p:tav>
                                        <p:tav tm="100000">
                                          <p:val>
                                            <p:strVal val="#ppt_w"/>
                                          </p:val>
                                        </p:tav>
                                      </p:tavLst>
                                    </p:anim>
                                    <p:anim calcmode="lin" valueType="num">
                                      <p:cBhvr>
                                        <p:cTn id="14" dur="1000" fill="hold"/>
                                        <p:tgtEl>
                                          <p:spTgt spid="11">
                                            <p:txEl>
                                              <p:pRg st="2" end="2"/>
                                            </p:txEl>
                                          </p:spTgt>
                                        </p:tgtEl>
                                        <p:attrNameLst>
                                          <p:attrName>ppt_h</p:attrName>
                                        </p:attrNameLst>
                                      </p:cBhvr>
                                      <p:tavLst>
                                        <p:tav tm="0">
                                          <p:val>
                                            <p:strVal val="#ppt_h"/>
                                          </p:val>
                                        </p:tav>
                                        <p:tav tm="100000">
                                          <p:val>
                                            <p:strVal val="#ppt_h"/>
                                          </p:val>
                                        </p:tav>
                                      </p:tavLst>
                                    </p:anim>
                                    <p:animEffect transition="in" filter="fade">
                                      <p:cBhvr>
                                        <p:cTn id="15" dur="1000"/>
                                        <p:tgtEl>
                                          <p:spTgt spid="11">
                                            <p:txEl>
                                              <p:pRg st="2" end="2"/>
                                            </p:txEl>
                                          </p:spTgt>
                                        </p:tgtEl>
                                      </p:cBhvr>
                                    </p:animEffect>
                                  </p:childTnLst>
                                </p:cTn>
                              </p:par>
                            </p:childTnLst>
                          </p:cTn>
                        </p:par>
                        <p:par>
                          <p:cTn id="16" fill="hold">
                            <p:stCondLst>
                              <p:cond delay="2000"/>
                            </p:stCondLst>
                            <p:childTnLst>
                              <p:par>
                                <p:cTn id="17" presetID="50" presetClass="entr" presetSubtype="0" decel="100000" fill="hold" nodeType="after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anim calcmode="lin" valueType="num">
                                      <p:cBhvr>
                                        <p:cTn id="19" dur="1000" fill="hold"/>
                                        <p:tgtEl>
                                          <p:spTgt spid="11">
                                            <p:txEl>
                                              <p:pRg st="4" end="4"/>
                                            </p:txEl>
                                          </p:spTgt>
                                        </p:tgtEl>
                                        <p:attrNameLst>
                                          <p:attrName>ppt_w</p:attrName>
                                        </p:attrNameLst>
                                      </p:cBhvr>
                                      <p:tavLst>
                                        <p:tav tm="0">
                                          <p:val>
                                            <p:strVal val="#ppt_w+.3"/>
                                          </p:val>
                                        </p:tav>
                                        <p:tav tm="100000">
                                          <p:val>
                                            <p:strVal val="#ppt_w"/>
                                          </p:val>
                                        </p:tav>
                                      </p:tavLst>
                                    </p:anim>
                                    <p:anim calcmode="lin" valueType="num">
                                      <p:cBhvr>
                                        <p:cTn id="20" dur="1000" fill="hold"/>
                                        <p:tgtEl>
                                          <p:spTgt spid="11">
                                            <p:txEl>
                                              <p:pRg st="4" end="4"/>
                                            </p:txEl>
                                          </p:spTgt>
                                        </p:tgtEl>
                                        <p:attrNameLst>
                                          <p:attrName>ppt_h</p:attrName>
                                        </p:attrNameLst>
                                      </p:cBhvr>
                                      <p:tavLst>
                                        <p:tav tm="0">
                                          <p:val>
                                            <p:strVal val="#ppt_h"/>
                                          </p:val>
                                        </p:tav>
                                        <p:tav tm="100000">
                                          <p:val>
                                            <p:strVal val="#ppt_h"/>
                                          </p:val>
                                        </p:tav>
                                      </p:tavLst>
                                    </p:anim>
                                    <p:animEffect transition="in" filter="fade">
                                      <p:cBhvr>
                                        <p:cTn id="21" dur="1000"/>
                                        <p:tgtEl>
                                          <p:spTgt spid="11">
                                            <p:txEl>
                                              <p:pRg st="4" end="4"/>
                                            </p:txEl>
                                          </p:spTgt>
                                        </p:tgtEl>
                                      </p:cBhvr>
                                    </p:animEffect>
                                  </p:childTnLst>
                                </p:cTn>
                              </p:par>
                            </p:childTnLst>
                          </p:cTn>
                        </p:par>
                        <p:par>
                          <p:cTn id="22" fill="hold">
                            <p:stCondLst>
                              <p:cond delay="3000"/>
                            </p:stCondLst>
                            <p:childTnLst>
                              <p:par>
                                <p:cTn id="23" presetID="10"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a:xfrm>
            <a:off x="381000" y="609600"/>
            <a:ext cx="8382000" cy="1905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effectLst/>
                <a:uLnTx/>
                <a:uFillTx/>
                <a:latin typeface="+mn-lt"/>
                <a:ea typeface="+mj-ea"/>
                <a:cs typeface="+mj-cs"/>
              </a:rPr>
              <a:t>If You Can Answer “Yes” to These Questions, You Have a Good Chance of Becoming a Millionaire</a:t>
            </a:r>
          </a:p>
        </p:txBody>
      </p:sp>
      <p:sp>
        <p:nvSpPr>
          <p:cNvPr id="11" name="Rectangle 3"/>
          <p:cNvSpPr txBox="1">
            <a:spLocks noChangeArrowheads="1"/>
          </p:cNvSpPr>
          <p:nvPr/>
        </p:nvSpPr>
        <p:spPr>
          <a:xfrm>
            <a:off x="1371600" y="2743200"/>
            <a:ext cx="6781800" cy="3429000"/>
          </a:xfrm>
          <a:prstGeom prst="rect">
            <a:avLst/>
          </a:prstGeom>
        </p:spPr>
        <p:txBody>
          <a:bodyPr/>
          <a:lstStyle/>
          <a:p>
            <a:pPr marL="609600" marR="0" lvl="0" indent="-609600" algn="l" defTabSz="914400" rtl="0" eaLnBrk="1" fontAlgn="auto" latinLnBrk="0" hangingPunct="1">
              <a:lnSpc>
                <a:spcPct val="100000"/>
              </a:lnSpc>
              <a:spcBef>
                <a:spcPct val="20000"/>
              </a:spcBef>
              <a:spcAft>
                <a:spcPts val="0"/>
              </a:spcAft>
              <a:buClrTx/>
              <a:buSzTx/>
              <a:buFontTx/>
              <a:buAutoNum type="arabicPeriod"/>
              <a:tabLst/>
              <a:defRPr/>
            </a:pPr>
            <a:r>
              <a:rPr kumimoji="0" lang="en-US" sz="3000" i="0" u="none" strike="noStrike" kern="1200" cap="none" spc="0" normalizeH="0" baseline="0" noProof="0" dirty="0" smtClean="0">
                <a:ln>
                  <a:noFill/>
                </a:ln>
                <a:effectLst/>
                <a:uLnTx/>
                <a:uFillTx/>
                <a:latin typeface="+mn-lt"/>
                <a:ea typeface="+mn-ea"/>
                <a:cs typeface="+mn-cs"/>
              </a:rPr>
              <a:t>Do you know your Latte Factor?</a:t>
            </a:r>
          </a:p>
          <a:p>
            <a:pPr marL="609600" marR="0" lvl="0" indent="-609600" algn="l" defTabSz="914400" rtl="0" eaLnBrk="1" fontAlgn="auto" latinLnBrk="0" hangingPunct="1">
              <a:lnSpc>
                <a:spcPct val="100000"/>
              </a:lnSpc>
              <a:spcBef>
                <a:spcPct val="20000"/>
              </a:spcBef>
              <a:spcAft>
                <a:spcPts val="0"/>
              </a:spcAft>
              <a:buClrTx/>
              <a:buSzTx/>
              <a:buFontTx/>
              <a:buAutoNum type="arabicPeriod"/>
              <a:tabLst/>
              <a:defRPr/>
            </a:pPr>
            <a:r>
              <a:rPr kumimoji="0" lang="en-US" sz="3000" i="0" u="none" strike="noStrike" kern="1200" cap="none" spc="0" normalizeH="0" baseline="0" noProof="0" dirty="0" smtClean="0">
                <a:ln>
                  <a:noFill/>
                </a:ln>
                <a:effectLst/>
                <a:uLnTx/>
                <a:uFillTx/>
                <a:latin typeface="+mn-lt"/>
                <a:ea typeface="+mn-ea"/>
                <a:cs typeface="+mn-cs"/>
              </a:rPr>
              <a:t>Do you “Pay Yourself First”?</a:t>
            </a:r>
          </a:p>
          <a:p>
            <a:pPr marL="609600" marR="0" lvl="0" indent="-609600" algn="l" defTabSz="914400" rtl="0" eaLnBrk="1" fontAlgn="auto" latinLnBrk="0" hangingPunct="1">
              <a:lnSpc>
                <a:spcPct val="100000"/>
              </a:lnSpc>
              <a:spcBef>
                <a:spcPct val="20000"/>
              </a:spcBef>
              <a:spcAft>
                <a:spcPts val="0"/>
              </a:spcAft>
              <a:buClrTx/>
              <a:buSzTx/>
              <a:buFontTx/>
              <a:buAutoNum type="arabicPeriod"/>
              <a:tabLst/>
              <a:defRPr/>
            </a:pPr>
            <a:r>
              <a:rPr kumimoji="0" lang="en-US" sz="3000" i="0" u="none" strike="noStrike" kern="1200" cap="none" spc="0" normalizeH="0" baseline="0" noProof="0" dirty="0" smtClean="0">
                <a:ln>
                  <a:noFill/>
                </a:ln>
                <a:effectLst/>
                <a:uLnTx/>
                <a:uFillTx/>
                <a:latin typeface="+mn-lt"/>
                <a:ea typeface="+mn-ea"/>
                <a:cs typeface="+mn-cs"/>
              </a:rPr>
              <a:t>Have you made your financial plan automatic?</a:t>
            </a:r>
          </a:p>
          <a:p>
            <a:pPr marL="609600" marR="0" lvl="0" indent="-609600" algn="l" defTabSz="914400" rtl="0" eaLnBrk="1" fontAlgn="auto" latinLnBrk="0" hangingPunct="1">
              <a:lnSpc>
                <a:spcPct val="100000"/>
              </a:lnSpc>
              <a:spcBef>
                <a:spcPct val="20000"/>
              </a:spcBef>
              <a:spcAft>
                <a:spcPts val="0"/>
              </a:spcAft>
              <a:buClrTx/>
              <a:buSzTx/>
              <a:buFontTx/>
              <a:buAutoNum type="arabicPeriod"/>
              <a:tabLst/>
              <a:defRPr/>
            </a:pPr>
            <a:r>
              <a:rPr kumimoji="0" lang="en-US" sz="3000" i="0" u="none" strike="noStrike" kern="1200" cap="none" spc="0" normalizeH="0" baseline="0" noProof="0" dirty="0" smtClean="0">
                <a:ln>
                  <a:noFill/>
                </a:ln>
                <a:effectLst/>
                <a:uLnTx/>
                <a:uFillTx/>
                <a:latin typeface="+mn-lt"/>
                <a:ea typeface="+mn-ea"/>
                <a:cs typeface="+mn-cs"/>
              </a:rPr>
              <a:t>Do you own your home?</a:t>
            </a:r>
          </a:p>
          <a:p>
            <a:pPr marL="609600" marR="0" lvl="0" indent="-609600" algn="l" defTabSz="914400" rtl="0" eaLnBrk="1" fontAlgn="auto" latinLnBrk="0" hangingPunct="1">
              <a:lnSpc>
                <a:spcPct val="100000"/>
              </a:lnSpc>
              <a:spcBef>
                <a:spcPct val="20000"/>
              </a:spcBef>
              <a:spcAft>
                <a:spcPts val="0"/>
              </a:spcAft>
              <a:buClrTx/>
              <a:buSzTx/>
              <a:buFontTx/>
              <a:buAutoNum type="arabicPeriod"/>
              <a:tabLst/>
              <a:defRPr/>
            </a:pPr>
            <a:r>
              <a:rPr kumimoji="0" lang="en-US" sz="3000" i="0" u="none" strike="noStrike" kern="1200" cap="none" spc="0" normalizeH="0" baseline="0" noProof="0" dirty="0" smtClean="0">
                <a:ln>
                  <a:noFill/>
                </a:ln>
                <a:effectLst/>
                <a:uLnTx/>
                <a:uFillTx/>
                <a:latin typeface="+mn-lt"/>
                <a:ea typeface="+mn-ea"/>
                <a:cs typeface="+mn-cs"/>
              </a:rPr>
              <a:t>Do you tithe?</a:t>
            </a:r>
          </a:p>
        </p:txBody>
      </p:sp>
    </p:spTree>
    <p:extLst>
      <p:ext uri="{BB962C8B-B14F-4D97-AF65-F5344CB8AC3E}">
        <p14:creationId xmlns:p14="http://schemas.microsoft.com/office/powerpoint/2010/main" val="811974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 calcmode="lin" valueType="num">
                                      <p:cBhvr>
                                        <p:cTn id="14" dur="1000" fill="hold"/>
                                        <p:tgtEl>
                                          <p:spTgt spid="11">
                                            <p:txEl>
                                              <p:pRg st="1" end="1"/>
                                            </p:txEl>
                                          </p:spTgt>
                                        </p:tgtEl>
                                        <p:attrNameLst>
                                          <p:attrName>ppt_w</p:attrName>
                                        </p:attrNameLst>
                                      </p:cBhvr>
                                      <p:tavLst>
                                        <p:tav tm="0">
                                          <p:val>
                                            <p:strVal val="#ppt_w+.3"/>
                                          </p:val>
                                        </p:tav>
                                        <p:tav tm="100000">
                                          <p:val>
                                            <p:strVal val="#ppt_w"/>
                                          </p:val>
                                        </p:tav>
                                      </p:tavLst>
                                    </p:anim>
                                    <p:anim calcmode="lin" valueType="num">
                                      <p:cBhvr>
                                        <p:cTn id="15" dur="1000" fill="hold"/>
                                        <p:tgtEl>
                                          <p:spTgt spid="11">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1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 calcmode="lin" valueType="num">
                                      <p:cBhvr>
                                        <p:cTn id="21" dur="1000" fill="hold"/>
                                        <p:tgtEl>
                                          <p:spTgt spid="11">
                                            <p:txEl>
                                              <p:pRg st="2" end="2"/>
                                            </p:txEl>
                                          </p:spTgt>
                                        </p:tgtEl>
                                        <p:attrNameLst>
                                          <p:attrName>ppt_w</p:attrName>
                                        </p:attrNameLst>
                                      </p:cBhvr>
                                      <p:tavLst>
                                        <p:tav tm="0">
                                          <p:val>
                                            <p:strVal val="#ppt_w+.3"/>
                                          </p:val>
                                        </p:tav>
                                        <p:tav tm="100000">
                                          <p:val>
                                            <p:strVal val="#ppt_w"/>
                                          </p:val>
                                        </p:tav>
                                      </p:tavLst>
                                    </p:anim>
                                    <p:anim calcmode="lin" valueType="num">
                                      <p:cBhvr>
                                        <p:cTn id="22" dur="1000" fill="hold"/>
                                        <p:tgtEl>
                                          <p:spTgt spid="11">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11">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11">
                                            <p:txEl>
                                              <p:pRg st="3" end="3"/>
                                            </p:txEl>
                                          </p:spTgt>
                                        </p:tgtEl>
                                        <p:attrNameLst>
                                          <p:attrName>style.visibility</p:attrName>
                                        </p:attrNameLst>
                                      </p:cBhvr>
                                      <p:to>
                                        <p:strVal val="visible"/>
                                      </p:to>
                                    </p:set>
                                    <p:anim calcmode="lin" valueType="num">
                                      <p:cBhvr>
                                        <p:cTn id="28" dur="1000" fill="hold"/>
                                        <p:tgtEl>
                                          <p:spTgt spid="11">
                                            <p:txEl>
                                              <p:pRg st="3" end="3"/>
                                            </p:txEl>
                                          </p:spTgt>
                                        </p:tgtEl>
                                        <p:attrNameLst>
                                          <p:attrName>ppt_w</p:attrName>
                                        </p:attrNameLst>
                                      </p:cBhvr>
                                      <p:tavLst>
                                        <p:tav tm="0">
                                          <p:val>
                                            <p:strVal val="#ppt_w+.3"/>
                                          </p:val>
                                        </p:tav>
                                        <p:tav tm="100000">
                                          <p:val>
                                            <p:strVal val="#ppt_w"/>
                                          </p:val>
                                        </p:tav>
                                      </p:tavLst>
                                    </p:anim>
                                    <p:anim calcmode="lin" valueType="num">
                                      <p:cBhvr>
                                        <p:cTn id="29" dur="1000" fill="hold"/>
                                        <p:tgtEl>
                                          <p:spTgt spid="11">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11">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11">
                                            <p:txEl>
                                              <p:pRg st="4" end="4"/>
                                            </p:txEl>
                                          </p:spTgt>
                                        </p:tgtEl>
                                        <p:attrNameLst>
                                          <p:attrName>style.visibility</p:attrName>
                                        </p:attrNameLst>
                                      </p:cBhvr>
                                      <p:to>
                                        <p:strVal val="visible"/>
                                      </p:to>
                                    </p:set>
                                    <p:anim calcmode="lin" valueType="num">
                                      <p:cBhvr>
                                        <p:cTn id="35" dur="1000" fill="hold"/>
                                        <p:tgtEl>
                                          <p:spTgt spid="11">
                                            <p:txEl>
                                              <p:pRg st="4" end="4"/>
                                            </p:txEl>
                                          </p:spTgt>
                                        </p:tgtEl>
                                        <p:attrNameLst>
                                          <p:attrName>ppt_w</p:attrName>
                                        </p:attrNameLst>
                                      </p:cBhvr>
                                      <p:tavLst>
                                        <p:tav tm="0">
                                          <p:val>
                                            <p:strVal val="#ppt_w+.3"/>
                                          </p:val>
                                        </p:tav>
                                        <p:tav tm="100000">
                                          <p:val>
                                            <p:strVal val="#ppt_w"/>
                                          </p:val>
                                        </p:tav>
                                      </p:tavLst>
                                    </p:anim>
                                    <p:anim calcmode="lin" valueType="num">
                                      <p:cBhvr>
                                        <p:cTn id="36" dur="1000" fill="hold"/>
                                        <p:tgtEl>
                                          <p:spTgt spid="11">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457200" y="60960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dirty="0" smtClean="0">
                <a:ln>
                  <a:noFill/>
                </a:ln>
                <a:effectLst/>
                <a:uLnTx/>
                <a:uFillTx/>
                <a:latin typeface="+mn-lt"/>
                <a:ea typeface="+mj-ea"/>
                <a:cs typeface="+mj-cs"/>
              </a:rPr>
              <a:t>What is Your Latte Factor?</a:t>
            </a:r>
          </a:p>
        </p:txBody>
      </p:sp>
      <p:pic>
        <p:nvPicPr>
          <p:cNvPr id="10" name="Picture 14" descr="latte facto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341341">
            <a:off x="6096000" y="2438400"/>
            <a:ext cx="2542727" cy="1981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 Box 15"/>
          <p:cNvSpPr txBox="1">
            <a:spLocks noChangeArrowheads="1"/>
          </p:cNvSpPr>
          <p:nvPr/>
        </p:nvSpPr>
        <p:spPr bwMode="auto">
          <a:xfrm>
            <a:off x="457200" y="2057400"/>
            <a:ext cx="5410200" cy="2400657"/>
          </a:xfrm>
          <a:prstGeom prst="rect">
            <a:avLst/>
          </a:prstGeom>
          <a:noFill/>
          <a:ln w="9525">
            <a:noFill/>
            <a:miter lim="800000"/>
            <a:headEnd/>
            <a:tailEnd/>
          </a:ln>
        </p:spPr>
        <p:txBody>
          <a:bodyPr wrap="square">
            <a:spAutoFit/>
          </a:bodyPr>
          <a:lstStyle/>
          <a:p>
            <a:pPr algn="ctr"/>
            <a:r>
              <a:rPr lang="en-US" sz="3000" dirty="0" smtClean="0">
                <a:latin typeface="+mn-lt"/>
              </a:rPr>
              <a:t>“The </a:t>
            </a:r>
            <a:r>
              <a:rPr lang="en-US" sz="3000" dirty="0">
                <a:latin typeface="+mn-lt"/>
              </a:rPr>
              <a:t>Automatic </a:t>
            </a:r>
            <a:r>
              <a:rPr lang="en-US" sz="3000" dirty="0" smtClean="0">
                <a:latin typeface="+mn-lt"/>
              </a:rPr>
              <a:t>Millionaire”</a:t>
            </a:r>
            <a:endParaRPr lang="en-US" sz="3000" dirty="0">
              <a:latin typeface="+mn-lt"/>
            </a:endParaRPr>
          </a:p>
          <a:p>
            <a:pPr algn="ctr"/>
            <a:r>
              <a:rPr lang="en-US" sz="3000" dirty="0" smtClean="0">
                <a:latin typeface="+mn-lt"/>
              </a:rPr>
              <a:t>By </a:t>
            </a:r>
            <a:r>
              <a:rPr lang="en-US" sz="3000" dirty="0">
                <a:latin typeface="+mn-lt"/>
              </a:rPr>
              <a:t>David Bach</a:t>
            </a:r>
          </a:p>
          <a:p>
            <a:pPr algn="ctr"/>
            <a:endParaRPr lang="en-US" sz="3000" dirty="0">
              <a:latin typeface="+mn-lt"/>
            </a:endParaRPr>
          </a:p>
          <a:p>
            <a:pPr algn="ctr"/>
            <a:r>
              <a:rPr lang="en-US" sz="3000" dirty="0">
                <a:latin typeface="+mn-lt"/>
              </a:rPr>
              <a:t>Track your Expenses for 1 </a:t>
            </a:r>
            <a:r>
              <a:rPr lang="en-US" sz="3000" dirty="0" smtClean="0">
                <a:latin typeface="+mn-lt"/>
              </a:rPr>
              <a:t>week </a:t>
            </a:r>
            <a:r>
              <a:rPr lang="en-US" sz="3000" dirty="0">
                <a:latin typeface="+mn-lt"/>
              </a:rPr>
              <a:t>to locate </a:t>
            </a:r>
            <a:r>
              <a:rPr lang="en-US" sz="3000" dirty="0" smtClean="0">
                <a:latin typeface="+mn-lt"/>
              </a:rPr>
              <a:t>your LATTE </a:t>
            </a:r>
            <a:r>
              <a:rPr lang="en-US" sz="3000" dirty="0">
                <a:latin typeface="+mn-lt"/>
              </a:rPr>
              <a:t>FACTOR</a:t>
            </a:r>
          </a:p>
        </p:txBody>
      </p:sp>
    </p:spTree>
    <p:extLst>
      <p:ext uri="{BB962C8B-B14F-4D97-AF65-F5344CB8AC3E}">
        <p14:creationId xmlns:p14="http://schemas.microsoft.com/office/powerpoint/2010/main" val="415383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000" fill="hold"/>
                                        <p:tgtEl>
                                          <p:spTgt spid="10"/>
                                        </p:tgtEl>
                                        <p:attrNameLst>
                                          <p:attrName>ppt_w</p:attrName>
                                        </p:attrNameLst>
                                      </p:cBhvr>
                                      <p:tavLst>
                                        <p:tav tm="0">
                                          <p:val>
                                            <p:fltVal val="0"/>
                                          </p:val>
                                        </p:tav>
                                        <p:tav tm="100000">
                                          <p:val>
                                            <p:strVal val="#ppt_w"/>
                                          </p:val>
                                        </p:tav>
                                      </p:tavLst>
                                    </p:anim>
                                    <p:anim calcmode="lin" valueType="num">
                                      <p:cBhvr>
                                        <p:cTn id="8" dur="2000" fill="hold"/>
                                        <p:tgtEl>
                                          <p:spTgt spid="10"/>
                                        </p:tgtEl>
                                        <p:attrNameLst>
                                          <p:attrName>ppt_h</p:attrName>
                                        </p:attrNameLst>
                                      </p:cBhvr>
                                      <p:tavLst>
                                        <p:tav tm="0">
                                          <p:val>
                                            <p:fltVal val="0"/>
                                          </p:val>
                                        </p:tav>
                                        <p:tav tm="100000">
                                          <p:val>
                                            <p:strVal val="#ppt_h"/>
                                          </p:val>
                                        </p:tav>
                                      </p:tavLst>
                                    </p:anim>
                                    <p:animEffect transition="in" filter="fade">
                                      <p:cBhvr>
                                        <p:cTn id="9" dur="2000"/>
                                        <p:tgtEl>
                                          <p:spTgt spid="10"/>
                                        </p:tgtEl>
                                      </p:cBhvr>
                                    </p:animEffect>
                                  </p:childTnLst>
                                </p:cTn>
                              </p:par>
                            </p:childTnLst>
                          </p:cTn>
                        </p:par>
                        <p:par>
                          <p:cTn id="10" fill="hold">
                            <p:stCondLst>
                              <p:cond delay="2000"/>
                            </p:stCondLst>
                            <p:childTnLst>
                              <p:par>
                                <p:cTn id="11" presetID="50" presetClass="entr" presetSubtype="0" decel="10000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strVal val="#ppt_w+.3"/>
                                          </p:val>
                                        </p:tav>
                                        <p:tav tm="100000">
                                          <p:val>
                                            <p:strVal val="#ppt_w"/>
                                          </p:val>
                                        </p:tav>
                                      </p:tavLst>
                                    </p:anim>
                                    <p:anim calcmode="lin" valueType="num">
                                      <p:cBhvr>
                                        <p:cTn id="14" dur="1000" fill="hold"/>
                                        <p:tgtEl>
                                          <p:spTgt spid="11"/>
                                        </p:tgtEl>
                                        <p:attrNameLst>
                                          <p:attrName>ppt_h</p:attrName>
                                        </p:attrNameLst>
                                      </p:cBhvr>
                                      <p:tavLst>
                                        <p:tav tm="0">
                                          <p:val>
                                            <p:strVal val="#ppt_h"/>
                                          </p:val>
                                        </p:tav>
                                        <p:tav tm="100000">
                                          <p:val>
                                            <p:strVal val="#ppt_h"/>
                                          </p:val>
                                        </p:tav>
                                      </p:tavLst>
                                    </p:anim>
                                    <p:animEffect transition="in" filter="fade">
                                      <p:cBhvr>
                                        <p:cTn id="1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457200" y="60960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dirty="0" smtClean="0">
                <a:ln>
                  <a:noFill/>
                </a:ln>
                <a:effectLst/>
                <a:uLnTx/>
                <a:uFillTx/>
                <a:latin typeface="+mn-lt"/>
                <a:ea typeface="+mj-ea"/>
                <a:cs typeface="+mj-cs"/>
              </a:rPr>
              <a:t>My Latte Factor</a:t>
            </a:r>
          </a:p>
        </p:txBody>
      </p:sp>
      <p:sp>
        <p:nvSpPr>
          <p:cNvPr id="10" name="Rectangle 3"/>
          <p:cNvSpPr txBox="1">
            <a:spLocks noChangeArrowheads="1"/>
          </p:cNvSpPr>
          <p:nvPr/>
        </p:nvSpPr>
        <p:spPr>
          <a:xfrm>
            <a:off x="914400" y="1981200"/>
            <a:ext cx="2667000" cy="8382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000" dirty="0" smtClean="0">
                <a:latin typeface="+mn-lt"/>
              </a:rPr>
              <a:t>Dining</a:t>
            </a:r>
            <a:r>
              <a:rPr kumimoji="0" lang="en-US" sz="3000" b="0" i="0" u="none" strike="noStrike" kern="1200" cap="none" spc="0" normalizeH="0" baseline="0" noProof="0" dirty="0" smtClean="0">
                <a:ln>
                  <a:noFill/>
                </a:ln>
                <a:effectLst/>
                <a:uLnTx/>
                <a:uFillTx/>
                <a:latin typeface="+mn-lt"/>
                <a:ea typeface="+mn-ea"/>
                <a:cs typeface="+mn-cs"/>
              </a:rPr>
              <a:t> Out</a:t>
            </a:r>
          </a:p>
        </p:txBody>
      </p:sp>
      <p:pic>
        <p:nvPicPr>
          <p:cNvPr id="11" name="Picture 4" descr="MPj0406791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24439" y="2133600"/>
            <a:ext cx="3773435" cy="2514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2" name="Text Box 7"/>
          <p:cNvSpPr txBox="1">
            <a:spLocks noChangeArrowheads="1"/>
          </p:cNvSpPr>
          <p:nvPr/>
        </p:nvSpPr>
        <p:spPr bwMode="auto">
          <a:xfrm>
            <a:off x="396240" y="3329226"/>
            <a:ext cx="4419600" cy="861774"/>
          </a:xfrm>
          <a:prstGeom prst="rect">
            <a:avLst/>
          </a:prstGeom>
          <a:noFill/>
          <a:ln w="9525">
            <a:noFill/>
            <a:miter lim="800000"/>
            <a:headEnd/>
            <a:tailEnd/>
          </a:ln>
        </p:spPr>
        <p:txBody>
          <a:bodyPr>
            <a:spAutoFit/>
          </a:bodyPr>
          <a:lstStyle/>
          <a:p>
            <a:pPr algn="ctr">
              <a:spcBef>
                <a:spcPct val="50000"/>
              </a:spcBef>
            </a:pPr>
            <a:r>
              <a:rPr lang="en-US" sz="2000" dirty="0" smtClean="0">
                <a:latin typeface="+mn-lt"/>
              </a:rPr>
              <a:t>$7,576.64 </a:t>
            </a:r>
            <a:r>
              <a:rPr lang="en-US" sz="2000" dirty="0">
                <a:latin typeface="+mn-lt"/>
              </a:rPr>
              <a:t>at restaurants</a:t>
            </a:r>
          </a:p>
          <a:p>
            <a:pPr algn="ctr">
              <a:spcBef>
                <a:spcPct val="50000"/>
              </a:spcBef>
            </a:pPr>
            <a:r>
              <a:rPr lang="en-US" sz="2000" dirty="0">
                <a:latin typeface="+mn-lt"/>
              </a:rPr>
              <a:t>30 years </a:t>
            </a:r>
            <a:r>
              <a:rPr lang="en-US" sz="2000" dirty="0" smtClean="0">
                <a:latin typeface="+mn-lt"/>
              </a:rPr>
              <a:t>x 10 percent = </a:t>
            </a:r>
            <a:r>
              <a:rPr lang="en-US" sz="2000" dirty="0">
                <a:latin typeface="+mn-lt"/>
              </a:rPr>
              <a:t>$</a:t>
            </a:r>
            <a:r>
              <a:rPr lang="en-US" sz="2000" dirty="0" smtClean="0">
                <a:latin typeface="+mn-lt"/>
              </a:rPr>
              <a:t>150,300.83 </a:t>
            </a:r>
            <a:endParaRPr lang="en-US" sz="2000" dirty="0">
              <a:latin typeface="+mn-lt"/>
            </a:endParaRPr>
          </a:p>
        </p:txBody>
      </p:sp>
      <p:sp>
        <p:nvSpPr>
          <p:cNvPr id="13" name="TextBox 12"/>
          <p:cNvSpPr txBox="1"/>
          <p:nvPr/>
        </p:nvSpPr>
        <p:spPr>
          <a:xfrm>
            <a:off x="1082040" y="4292025"/>
            <a:ext cx="3048000" cy="584775"/>
          </a:xfrm>
          <a:prstGeom prst="rect">
            <a:avLst/>
          </a:prstGeom>
          <a:noFill/>
        </p:spPr>
        <p:txBody>
          <a:bodyPr wrap="square" rtlCol="0">
            <a:spAutoFit/>
          </a:bodyPr>
          <a:lstStyle/>
          <a:p>
            <a:pPr algn="ctr"/>
            <a:r>
              <a:rPr lang="en-US" sz="3200" dirty="0" smtClean="0">
                <a:latin typeface="+mn-lt"/>
              </a:rPr>
              <a:t>$1,577,550.30</a:t>
            </a:r>
            <a:endParaRPr lang="en-US" sz="3200" dirty="0">
              <a:latin typeface="+mn-lt"/>
            </a:endParaRPr>
          </a:p>
        </p:txBody>
      </p:sp>
    </p:spTree>
    <p:extLst>
      <p:ext uri="{BB962C8B-B14F-4D97-AF65-F5344CB8AC3E}">
        <p14:creationId xmlns:p14="http://schemas.microsoft.com/office/powerpoint/2010/main" val="631284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100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0">
                                            <p:txEl>
                                              <p:pRg st="0" end="0"/>
                                            </p:txEl>
                                          </p:spTgt>
                                        </p:tgtEl>
                                      </p:cBhvr>
                                    </p:animEffect>
                                  </p:childTnLst>
                                </p:cTn>
                              </p:par>
                            </p:childTnLst>
                          </p:cTn>
                        </p:par>
                        <p:par>
                          <p:cTn id="10" fill="hold">
                            <p:stCondLst>
                              <p:cond delay="1000"/>
                            </p:stCondLst>
                            <p:childTnLst>
                              <p:par>
                                <p:cTn id="11" presetID="31" presetClass="entr" presetSubtype="0" fill="hold" nodeType="afterEffect">
                                  <p:stCondLst>
                                    <p:cond delay="0"/>
                                  </p:stCondLst>
                                  <p:iterate type="lt">
                                    <p:tmPct val="5000"/>
                                  </p:iterate>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 calcmode="lin" valueType="num">
                                      <p:cBhvr>
                                        <p:cTn id="21" dur="1000" fill="hold"/>
                                        <p:tgtEl>
                                          <p:spTgt spid="12">
                                            <p:txEl>
                                              <p:pRg st="0" end="0"/>
                                            </p:txEl>
                                          </p:spTgt>
                                        </p:tgtEl>
                                        <p:attrNameLst>
                                          <p:attrName>ppt_w</p:attrName>
                                        </p:attrNameLst>
                                      </p:cBhvr>
                                      <p:tavLst>
                                        <p:tav tm="0">
                                          <p:val>
                                            <p:strVal val="#ppt_w+.3"/>
                                          </p:val>
                                        </p:tav>
                                        <p:tav tm="100000">
                                          <p:val>
                                            <p:strVal val="#ppt_w"/>
                                          </p:val>
                                        </p:tav>
                                      </p:tavLst>
                                    </p:anim>
                                    <p:anim calcmode="lin" valueType="num">
                                      <p:cBhvr>
                                        <p:cTn id="22" dur="1000" fill="hold"/>
                                        <p:tgtEl>
                                          <p:spTgt spid="12">
                                            <p:txEl>
                                              <p:pRg st="0" end="0"/>
                                            </p:txEl>
                                          </p:spTgt>
                                        </p:tgtEl>
                                        <p:attrNameLst>
                                          <p:attrName>ppt_h</p:attrName>
                                        </p:attrNameLst>
                                      </p:cBhvr>
                                      <p:tavLst>
                                        <p:tav tm="0">
                                          <p:val>
                                            <p:strVal val="#ppt_h"/>
                                          </p:val>
                                        </p:tav>
                                        <p:tav tm="100000">
                                          <p:val>
                                            <p:strVal val="#ppt_h"/>
                                          </p:val>
                                        </p:tav>
                                      </p:tavLst>
                                    </p:anim>
                                    <p:animEffect transition="in" filter="fade">
                                      <p:cBhvr>
                                        <p:cTn id="23" dur="1000"/>
                                        <p:tgtEl>
                                          <p:spTgt spid="1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12">
                                            <p:txEl>
                                              <p:pRg st="1" end="1"/>
                                            </p:txEl>
                                          </p:spTgt>
                                        </p:tgtEl>
                                        <p:attrNameLst>
                                          <p:attrName>style.visibility</p:attrName>
                                        </p:attrNameLst>
                                      </p:cBhvr>
                                      <p:to>
                                        <p:strVal val="visible"/>
                                      </p:to>
                                    </p:set>
                                    <p:anim calcmode="lin" valueType="num">
                                      <p:cBhvr>
                                        <p:cTn id="28" dur="1000" fill="hold"/>
                                        <p:tgtEl>
                                          <p:spTgt spid="12">
                                            <p:txEl>
                                              <p:pRg st="1" end="1"/>
                                            </p:txEl>
                                          </p:spTgt>
                                        </p:tgtEl>
                                        <p:attrNameLst>
                                          <p:attrName>ppt_w</p:attrName>
                                        </p:attrNameLst>
                                      </p:cBhvr>
                                      <p:tavLst>
                                        <p:tav tm="0">
                                          <p:val>
                                            <p:strVal val="#ppt_w*0.70"/>
                                          </p:val>
                                        </p:tav>
                                        <p:tav tm="100000">
                                          <p:val>
                                            <p:strVal val="#ppt_w"/>
                                          </p:val>
                                        </p:tav>
                                      </p:tavLst>
                                    </p:anim>
                                    <p:anim calcmode="lin" valueType="num">
                                      <p:cBhvr>
                                        <p:cTn id="29" dur="1000" fill="hold"/>
                                        <p:tgtEl>
                                          <p:spTgt spid="12">
                                            <p:txEl>
                                              <p:pRg st="1" end="1"/>
                                            </p:txEl>
                                          </p:spTgt>
                                        </p:tgtEl>
                                        <p:attrNameLst>
                                          <p:attrName>ppt_h</p:attrName>
                                        </p:attrNameLst>
                                      </p:cBhvr>
                                      <p:tavLst>
                                        <p:tav tm="0">
                                          <p:val>
                                            <p:strVal val="#ppt_h"/>
                                          </p:val>
                                        </p:tav>
                                        <p:tav tm="100000">
                                          <p:val>
                                            <p:strVal val="#ppt_h"/>
                                          </p:val>
                                        </p:tav>
                                      </p:tavLst>
                                    </p:anim>
                                    <p:animEffect transition="in" filter="fade">
                                      <p:cBhvr>
                                        <p:cTn id="30" dur="1000"/>
                                        <p:tgtEl>
                                          <p:spTgt spid="12">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anim calcmode="lin" valueType="num">
                                      <p:cBhvr>
                                        <p:cTn id="35" dur="1000" fill="hold"/>
                                        <p:tgtEl>
                                          <p:spTgt spid="13">
                                            <p:txEl>
                                              <p:pRg st="0" end="0"/>
                                            </p:txEl>
                                          </p:spTgt>
                                        </p:tgtEl>
                                        <p:attrNameLst>
                                          <p:attrName>ppt_w</p:attrName>
                                        </p:attrNameLst>
                                      </p:cBhvr>
                                      <p:tavLst>
                                        <p:tav tm="0">
                                          <p:val>
                                            <p:strVal val="#ppt_w*0.70"/>
                                          </p:val>
                                        </p:tav>
                                        <p:tav tm="100000">
                                          <p:val>
                                            <p:strVal val="#ppt_w"/>
                                          </p:val>
                                        </p:tav>
                                      </p:tavLst>
                                    </p:anim>
                                    <p:anim calcmode="lin" valueType="num">
                                      <p:cBhvr>
                                        <p:cTn id="36"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37" dur="1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2" grpId="0" build="allAtOnce"/>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octorSaid"/>
          <p:cNvPicPr>
            <a:picLocks noChangeAspect="1" noChangeArrowheads="1"/>
          </p:cNvPicPr>
          <p:nvPr/>
        </p:nvPicPr>
        <p:blipFill>
          <a:blip r:embed="rId3" cstate="screen">
            <a:extLst>
              <a:ext uri="{28A0092B-C50C-407E-A947-70E740481C1C}">
                <a14:useLocalDpi xmlns:a14="http://schemas.microsoft.com/office/drawing/2010/main"/>
              </a:ext>
            </a:extLst>
          </a:blip>
          <a:srcRect l="-1538"/>
          <a:stretch>
            <a:fillRect/>
          </a:stretch>
        </p:blipFill>
        <p:spPr bwMode="auto">
          <a:xfrm>
            <a:off x="1981200" y="838200"/>
            <a:ext cx="5029200" cy="511178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514901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70" decel="100000"/>
                                        <p:tgtEl>
                                          <p:spTgt spid="6"/>
                                        </p:tgtEl>
                                      </p:cBhvr>
                                    </p:animEffect>
                                    <p:animScale>
                                      <p:cBhvr>
                                        <p:cTn id="8" dur="770" decel="100000"/>
                                        <p:tgtEl>
                                          <p:spTgt spid="6"/>
                                        </p:tgtEl>
                                      </p:cBhvr>
                                      <p:from x="10000" y="10000"/>
                                      <p:to x="200000" y="450000"/>
                                    </p:animScale>
                                    <p:animScale>
                                      <p:cBhvr>
                                        <p:cTn id="9" dur="1230" accel="100000" fill="hold">
                                          <p:stCondLst>
                                            <p:cond delay="770"/>
                                          </p:stCondLst>
                                        </p:cTn>
                                        <p:tgtEl>
                                          <p:spTgt spid="6"/>
                                        </p:tgtEl>
                                      </p:cBhvr>
                                      <p:from x="200000" y="450000"/>
                                      <p:to x="100000" y="100000"/>
                                    </p:animScale>
                                    <p:set>
                                      <p:cBhvr>
                                        <p:cTn id="10" dur="770" fill="hold"/>
                                        <p:tgtEl>
                                          <p:spTgt spid="6"/>
                                        </p:tgtEl>
                                        <p:attrNameLst>
                                          <p:attrName>ppt_x</p:attrName>
                                        </p:attrNameLst>
                                      </p:cBhvr>
                                      <p:to>
                                        <p:strVal val="(0.5)"/>
                                      </p:to>
                                    </p:set>
                                    <p:anim from="(0.5)" to="(#ppt_x)" calcmode="lin" valueType="num">
                                      <p:cBhvr>
                                        <p:cTn id="11" dur="1230" accel="100000" fill="hold">
                                          <p:stCondLst>
                                            <p:cond delay="770"/>
                                          </p:stCondLst>
                                        </p:cTn>
                                        <p:tgtEl>
                                          <p:spTgt spid="6"/>
                                        </p:tgtEl>
                                        <p:attrNameLst>
                                          <p:attrName>ppt_x</p:attrName>
                                        </p:attrNameLst>
                                      </p:cBhvr>
                                    </p:anim>
                                    <p:set>
                                      <p:cBhvr>
                                        <p:cTn id="12" dur="770" fill="hold"/>
                                        <p:tgtEl>
                                          <p:spTgt spid="6"/>
                                        </p:tgtEl>
                                        <p:attrNameLst>
                                          <p:attrName>ppt_y</p:attrName>
                                        </p:attrNameLst>
                                      </p:cBhvr>
                                      <p:to>
                                        <p:strVal val="(#ppt_y+0.4)"/>
                                      </p:to>
                                    </p:set>
                                    <p:anim from="(#ppt_y+0.4)" to="(#ppt_y)" calcmode="lin" valueType="num">
                                      <p:cBhvr>
                                        <p:cTn id="13" dur="1230" accel="100000" fill="hold">
                                          <p:stCondLst>
                                            <p:cond delay="770"/>
                                          </p:stCondLst>
                                        </p:cTn>
                                        <p:tgtEl>
                                          <p:spTgt spid="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381000" y="609600"/>
            <a:ext cx="8382000" cy="1143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dirty="0" smtClean="0">
                <a:ln>
                  <a:noFill/>
                </a:ln>
                <a:effectLst/>
                <a:uLnTx/>
                <a:uFillTx/>
                <a:latin typeface="+mn-lt"/>
                <a:ea typeface="+mj-ea"/>
                <a:cs typeface="+mj-cs"/>
              </a:rPr>
              <a:t>There are 6 Primary Ways to Get Rich in this Country:</a:t>
            </a:r>
          </a:p>
        </p:txBody>
      </p:sp>
      <p:sp>
        <p:nvSpPr>
          <p:cNvPr id="10" name="Rectangle 3"/>
          <p:cNvSpPr txBox="1">
            <a:spLocks noChangeArrowheads="1"/>
          </p:cNvSpPr>
          <p:nvPr/>
        </p:nvSpPr>
        <p:spPr>
          <a:xfrm>
            <a:off x="2819400" y="2332037"/>
            <a:ext cx="3810000" cy="3611563"/>
          </a:xfrm>
          <a:prstGeom prst="rect">
            <a:avLst/>
          </a:prstGeom>
        </p:spPr>
        <p:txBody>
          <a:bodyPr/>
          <a:lstStyle/>
          <a:p>
            <a:pPr marL="609600" marR="0" lvl="0" indent="-609600" algn="l" defTabSz="914400" rtl="0" eaLnBrk="1" fontAlgn="auto" latinLnBrk="0" hangingPunct="1">
              <a:lnSpc>
                <a:spcPct val="100000"/>
              </a:lnSpc>
              <a:spcBef>
                <a:spcPct val="20000"/>
              </a:spcBef>
              <a:spcAft>
                <a:spcPts val="0"/>
              </a:spcAft>
              <a:buClrTx/>
              <a:buSzTx/>
              <a:buFontTx/>
              <a:buAutoNum type="arabicPeriod"/>
              <a:tabLst/>
              <a:defRPr/>
            </a:pPr>
            <a:r>
              <a:rPr kumimoji="0" lang="en-US" sz="3000" i="0" u="none" strike="noStrike" kern="1200" cap="none" spc="0" normalizeH="0" baseline="0" noProof="0" dirty="0" smtClean="0">
                <a:ln>
                  <a:noFill/>
                </a:ln>
                <a:effectLst/>
                <a:uLnTx/>
                <a:uFillTx/>
                <a:latin typeface="+mn-lt"/>
                <a:ea typeface="+mn-ea"/>
                <a:cs typeface="+mn-cs"/>
              </a:rPr>
              <a:t>Win </a:t>
            </a:r>
            <a:r>
              <a:rPr lang="en-US" sz="3000" dirty="0" smtClean="0">
                <a:latin typeface="+mn-lt"/>
              </a:rPr>
              <a:t>I</a:t>
            </a:r>
            <a:r>
              <a:rPr kumimoji="0" lang="en-US" sz="3000" i="0" u="none" strike="noStrike" kern="1200" cap="none" spc="0" normalizeH="0" baseline="0" noProof="0" dirty="0" smtClean="0">
                <a:ln>
                  <a:noFill/>
                </a:ln>
                <a:effectLst/>
                <a:uLnTx/>
                <a:uFillTx/>
                <a:latin typeface="+mn-lt"/>
                <a:ea typeface="+mn-ea"/>
                <a:cs typeface="+mn-cs"/>
              </a:rPr>
              <a:t>t</a:t>
            </a:r>
          </a:p>
          <a:p>
            <a:pPr marL="609600" marR="0" lvl="0" indent="-609600" algn="l" defTabSz="914400" rtl="0" eaLnBrk="1" fontAlgn="auto" latinLnBrk="0" hangingPunct="1">
              <a:lnSpc>
                <a:spcPct val="100000"/>
              </a:lnSpc>
              <a:spcBef>
                <a:spcPct val="20000"/>
              </a:spcBef>
              <a:spcAft>
                <a:spcPts val="0"/>
              </a:spcAft>
              <a:buClrTx/>
              <a:buSzTx/>
              <a:buFontTx/>
              <a:buAutoNum type="arabicPeriod"/>
              <a:tabLst/>
              <a:defRPr/>
            </a:pPr>
            <a:r>
              <a:rPr kumimoji="0" lang="en-US" sz="3000" i="0" u="none" strike="noStrike" kern="1200" cap="none" spc="0" normalizeH="0" baseline="0" noProof="0" dirty="0" smtClean="0">
                <a:ln>
                  <a:noFill/>
                </a:ln>
                <a:effectLst/>
                <a:uLnTx/>
                <a:uFillTx/>
                <a:latin typeface="+mn-lt"/>
                <a:ea typeface="+mn-ea"/>
                <a:cs typeface="+mn-cs"/>
              </a:rPr>
              <a:t>Marry </a:t>
            </a:r>
            <a:r>
              <a:rPr lang="en-US" sz="3000" dirty="0" smtClean="0">
                <a:latin typeface="+mn-lt"/>
              </a:rPr>
              <a:t>I</a:t>
            </a:r>
            <a:r>
              <a:rPr kumimoji="0" lang="en-US" sz="3000" i="0" u="none" strike="noStrike" kern="1200" cap="none" spc="0" normalizeH="0" baseline="0" noProof="0" dirty="0" smtClean="0">
                <a:ln>
                  <a:noFill/>
                </a:ln>
                <a:effectLst/>
                <a:uLnTx/>
                <a:uFillTx/>
                <a:latin typeface="+mn-lt"/>
                <a:ea typeface="+mn-ea"/>
                <a:cs typeface="+mn-cs"/>
              </a:rPr>
              <a:t>t</a:t>
            </a:r>
          </a:p>
          <a:p>
            <a:pPr marL="609600" marR="0" lvl="0" indent="-609600" algn="l" defTabSz="914400" rtl="0" eaLnBrk="1" fontAlgn="auto" latinLnBrk="0" hangingPunct="1">
              <a:lnSpc>
                <a:spcPct val="100000"/>
              </a:lnSpc>
              <a:spcBef>
                <a:spcPct val="20000"/>
              </a:spcBef>
              <a:spcAft>
                <a:spcPts val="0"/>
              </a:spcAft>
              <a:buClrTx/>
              <a:buSzTx/>
              <a:buFontTx/>
              <a:buAutoNum type="arabicPeriod"/>
              <a:tabLst/>
              <a:defRPr/>
            </a:pPr>
            <a:r>
              <a:rPr kumimoji="0" lang="en-US" sz="3000" i="0" u="none" strike="noStrike" kern="1200" cap="none" spc="0" normalizeH="0" baseline="0" noProof="0" dirty="0" smtClean="0">
                <a:ln>
                  <a:noFill/>
                </a:ln>
                <a:effectLst/>
                <a:uLnTx/>
                <a:uFillTx/>
                <a:latin typeface="+mn-lt"/>
                <a:ea typeface="+mn-ea"/>
                <a:cs typeface="+mn-cs"/>
              </a:rPr>
              <a:t>Inherit </a:t>
            </a:r>
            <a:r>
              <a:rPr lang="en-US" sz="3000" dirty="0" smtClean="0">
                <a:latin typeface="+mn-lt"/>
              </a:rPr>
              <a:t>I</a:t>
            </a:r>
            <a:r>
              <a:rPr kumimoji="0" lang="en-US" sz="3000" i="0" u="none" strike="noStrike" kern="1200" cap="none" spc="0" normalizeH="0" baseline="0" noProof="0" dirty="0" smtClean="0">
                <a:ln>
                  <a:noFill/>
                </a:ln>
                <a:effectLst/>
                <a:uLnTx/>
                <a:uFillTx/>
                <a:latin typeface="+mn-lt"/>
                <a:ea typeface="+mn-ea"/>
                <a:cs typeface="+mn-cs"/>
              </a:rPr>
              <a:t>t</a:t>
            </a:r>
          </a:p>
          <a:p>
            <a:pPr marL="609600" marR="0" lvl="0" indent="-609600" algn="l" defTabSz="914400" rtl="0" eaLnBrk="1" fontAlgn="auto" latinLnBrk="0" hangingPunct="1">
              <a:lnSpc>
                <a:spcPct val="100000"/>
              </a:lnSpc>
              <a:spcBef>
                <a:spcPct val="20000"/>
              </a:spcBef>
              <a:spcAft>
                <a:spcPts val="0"/>
              </a:spcAft>
              <a:buClrTx/>
              <a:buSzTx/>
              <a:buFontTx/>
              <a:buAutoNum type="arabicPeriod"/>
              <a:tabLst/>
              <a:defRPr/>
            </a:pPr>
            <a:r>
              <a:rPr kumimoji="0" lang="en-US" sz="3000" i="0" u="none" strike="noStrike" kern="1200" cap="none" spc="0" normalizeH="0" baseline="0" noProof="0" dirty="0" smtClean="0">
                <a:ln>
                  <a:noFill/>
                </a:ln>
                <a:effectLst/>
                <a:uLnTx/>
                <a:uFillTx/>
                <a:latin typeface="+mn-lt"/>
                <a:ea typeface="+mn-ea"/>
                <a:cs typeface="+mn-cs"/>
              </a:rPr>
              <a:t>Sue For It</a:t>
            </a:r>
          </a:p>
          <a:p>
            <a:pPr marL="609600" marR="0" lvl="0" indent="-609600" algn="l" defTabSz="914400" rtl="0" eaLnBrk="1" fontAlgn="auto" latinLnBrk="0" hangingPunct="1">
              <a:lnSpc>
                <a:spcPct val="100000"/>
              </a:lnSpc>
              <a:spcBef>
                <a:spcPct val="20000"/>
              </a:spcBef>
              <a:spcAft>
                <a:spcPts val="0"/>
              </a:spcAft>
              <a:buClrTx/>
              <a:buSzTx/>
              <a:buFontTx/>
              <a:buAutoNum type="arabicPeriod"/>
              <a:tabLst/>
              <a:defRPr/>
            </a:pPr>
            <a:r>
              <a:rPr kumimoji="0" lang="en-US" sz="3000" i="0" u="none" strike="noStrike" kern="1200" cap="none" spc="0" normalizeH="0" baseline="0" noProof="0" dirty="0" smtClean="0">
                <a:ln>
                  <a:noFill/>
                </a:ln>
                <a:effectLst/>
                <a:uLnTx/>
                <a:uFillTx/>
                <a:latin typeface="+mn-lt"/>
                <a:ea typeface="+mn-ea"/>
                <a:cs typeface="+mn-cs"/>
              </a:rPr>
              <a:t>Budget For </a:t>
            </a:r>
            <a:r>
              <a:rPr lang="en-US" sz="3000" dirty="0" smtClean="0">
                <a:latin typeface="+mn-lt"/>
              </a:rPr>
              <a:t>I</a:t>
            </a:r>
            <a:r>
              <a:rPr kumimoji="0" lang="en-US" sz="3000" i="0" u="none" strike="noStrike" kern="1200" cap="none" spc="0" normalizeH="0" baseline="0" noProof="0" dirty="0" smtClean="0">
                <a:ln>
                  <a:noFill/>
                </a:ln>
                <a:effectLst/>
                <a:uLnTx/>
                <a:uFillTx/>
                <a:latin typeface="+mn-lt"/>
                <a:ea typeface="+mn-ea"/>
                <a:cs typeface="+mn-cs"/>
              </a:rPr>
              <a:t>t</a:t>
            </a:r>
          </a:p>
          <a:p>
            <a:pPr marL="609600" marR="0" lvl="0" indent="-609600" algn="l" defTabSz="914400" rtl="0" eaLnBrk="1" fontAlgn="auto" latinLnBrk="0" hangingPunct="1">
              <a:lnSpc>
                <a:spcPct val="100000"/>
              </a:lnSpc>
              <a:spcBef>
                <a:spcPct val="20000"/>
              </a:spcBef>
              <a:spcAft>
                <a:spcPts val="0"/>
              </a:spcAft>
              <a:buClrTx/>
              <a:buSzTx/>
              <a:buFontTx/>
              <a:buAutoNum type="arabicPeriod"/>
              <a:tabLst/>
              <a:defRPr/>
            </a:pPr>
            <a:r>
              <a:rPr kumimoji="0" lang="en-US" sz="3000" i="0" u="none" strike="noStrike" kern="1200" cap="none" spc="0" normalizeH="0" baseline="0" noProof="0" dirty="0" smtClean="0">
                <a:ln>
                  <a:noFill/>
                </a:ln>
                <a:effectLst/>
                <a:uLnTx/>
                <a:uFillTx/>
                <a:latin typeface="+mn-lt"/>
                <a:ea typeface="+mn-ea"/>
                <a:cs typeface="+mn-cs"/>
              </a:rPr>
              <a:t>Pay Yourself First</a:t>
            </a:r>
          </a:p>
        </p:txBody>
      </p:sp>
    </p:spTree>
    <p:extLst>
      <p:ext uri="{BB962C8B-B14F-4D97-AF65-F5344CB8AC3E}">
        <p14:creationId xmlns:p14="http://schemas.microsoft.com/office/powerpoint/2010/main" val="39048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100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1000" fill="hold"/>
                                        <p:tgtEl>
                                          <p:spTgt spid="10">
                                            <p:txEl>
                                              <p:pRg st="1" end="1"/>
                                            </p:txEl>
                                          </p:spTgt>
                                        </p:tgtEl>
                                        <p:attrNameLst>
                                          <p:attrName>ppt_w</p:attrName>
                                        </p:attrNameLst>
                                      </p:cBhvr>
                                      <p:tavLst>
                                        <p:tav tm="0">
                                          <p:val>
                                            <p:strVal val="#ppt_w+.3"/>
                                          </p:val>
                                        </p:tav>
                                        <p:tav tm="100000">
                                          <p:val>
                                            <p:strVal val="#ppt_w"/>
                                          </p:val>
                                        </p:tav>
                                      </p:tavLst>
                                    </p:anim>
                                    <p:anim calcmode="lin" valueType="num">
                                      <p:cBhvr>
                                        <p:cTn id="15" dur="1000" fill="hold"/>
                                        <p:tgtEl>
                                          <p:spTgt spid="10">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1000" fill="hold"/>
                                        <p:tgtEl>
                                          <p:spTgt spid="10">
                                            <p:txEl>
                                              <p:pRg st="2" end="2"/>
                                            </p:txEl>
                                          </p:spTgt>
                                        </p:tgtEl>
                                        <p:attrNameLst>
                                          <p:attrName>ppt_w</p:attrName>
                                        </p:attrNameLst>
                                      </p:cBhvr>
                                      <p:tavLst>
                                        <p:tav tm="0">
                                          <p:val>
                                            <p:strVal val="#ppt_w+.3"/>
                                          </p:val>
                                        </p:tav>
                                        <p:tav tm="100000">
                                          <p:val>
                                            <p:strVal val="#ppt_w"/>
                                          </p:val>
                                        </p:tav>
                                      </p:tavLst>
                                    </p:anim>
                                    <p:anim calcmode="lin" valueType="num">
                                      <p:cBhvr>
                                        <p:cTn id="22" dur="1000" fill="hold"/>
                                        <p:tgtEl>
                                          <p:spTgt spid="10">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1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 calcmode="lin" valueType="num">
                                      <p:cBhvr>
                                        <p:cTn id="28" dur="1000" fill="hold"/>
                                        <p:tgtEl>
                                          <p:spTgt spid="10">
                                            <p:txEl>
                                              <p:pRg st="3" end="3"/>
                                            </p:txEl>
                                          </p:spTgt>
                                        </p:tgtEl>
                                        <p:attrNameLst>
                                          <p:attrName>ppt_w</p:attrName>
                                        </p:attrNameLst>
                                      </p:cBhvr>
                                      <p:tavLst>
                                        <p:tav tm="0">
                                          <p:val>
                                            <p:strVal val="#ppt_w+.3"/>
                                          </p:val>
                                        </p:tav>
                                        <p:tav tm="100000">
                                          <p:val>
                                            <p:strVal val="#ppt_w"/>
                                          </p:val>
                                        </p:tav>
                                      </p:tavLst>
                                    </p:anim>
                                    <p:anim calcmode="lin" valueType="num">
                                      <p:cBhvr>
                                        <p:cTn id="29" dur="1000" fill="hold"/>
                                        <p:tgtEl>
                                          <p:spTgt spid="10">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10">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anim calcmode="lin" valueType="num">
                                      <p:cBhvr>
                                        <p:cTn id="35" dur="1000" fill="hold"/>
                                        <p:tgtEl>
                                          <p:spTgt spid="10">
                                            <p:txEl>
                                              <p:pRg st="4" end="4"/>
                                            </p:txEl>
                                          </p:spTgt>
                                        </p:tgtEl>
                                        <p:attrNameLst>
                                          <p:attrName>ppt_w</p:attrName>
                                        </p:attrNameLst>
                                      </p:cBhvr>
                                      <p:tavLst>
                                        <p:tav tm="0">
                                          <p:val>
                                            <p:strVal val="#ppt_w+.3"/>
                                          </p:val>
                                        </p:tav>
                                        <p:tav tm="100000">
                                          <p:val>
                                            <p:strVal val="#ppt_w"/>
                                          </p:val>
                                        </p:tav>
                                      </p:tavLst>
                                    </p:anim>
                                    <p:anim calcmode="lin" valueType="num">
                                      <p:cBhvr>
                                        <p:cTn id="36" dur="1000" fill="hold"/>
                                        <p:tgtEl>
                                          <p:spTgt spid="10">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10">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nodeType="clickEffect">
                                  <p:stCondLst>
                                    <p:cond delay="0"/>
                                  </p:stCondLst>
                                  <p:childTnLst>
                                    <p:set>
                                      <p:cBhvr>
                                        <p:cTn id="41" dur="1" fill="hold">
                                          <p:stCondLst>
                                            <p:cond delay="0"/>
                                          </p:stCondLst>
                                        </p:cTn>
                                        <p:tgtEl>
                                          <p:spTgt spid="10">
                                            <p:txEl>
                                              <p:pRg st="5" end="5"/>
                                            </p:txEl>
                                          </p:spTgt>
                                        </p:tgtEl>
                                        <p:attrNameLst>
                                          <p:attrName>style.visibility</p:attrName>
                                        </p:attrNameLst>
                                      </p:cBhvr>
                                      <p:to>
                                        <p:strVal val="visible"/>
                                      </p:to>
                                    </p:set>
                                    <p:anim calcmode="lin" valueType="num">
                                      <p:cBhvr>
                                        <p:cTn id="42" dur="1000" fill="hold"/>
                                        <p:tgtEl>
                                          <p:spTgt spid="10">
                                            <p:txEl>
                                              <p:pRg st="5" end="5"/>
                                            </p:txEl>
                                          </p:spTgt>
                                        </p:tgtEl>
                                        <p:attrNameLst>
                                          <p:attrName>ppt_w</p:attrName>
                                        </p:attrNameLst>
                                      </p:cBhvr>
                                      <p:tavLst>
                                        <p:tav tm="0">
                                          <p:val>
                                            <p:strVal val="#ppt_w+.3"/>
                                          </p:val>
                                        </p:tav>
                                        <p:tav tm="100000">
                                          <p:val>
                                            <p:strVal val="#ppt_w"/>
                                          </p:val>
                                        </p:tav>
                                      </p:tavLst>
                                    </p:anim>
                                    <p:anim calcmode="lin" valueType="num">
                                      <p:cBhvr>
                                        <p:cTn id="43" dur="1000" fill="hold"/>
                                        <p:tgtEl>
                                          <p:spTgt spid="10">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457200" y="60960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dirty="0" smtClean="0">
                <a:ln>
                  <a:noFill/>
                </a:ln>
                <a:effectLst/>
                <a:uLnTx/>
                <a:uFillTx/>
                <a:latin typeface="+mn-lt"/>
                <a:ea typeface="+mj-ea"/>
                <a:cs typeface="+mj-cs"/>
              </a:rPr>
              <a:t>Win It</a:t>
            </a:r>
          </a:p>
        </p:txBody>
      </p:sp>
      <p:sp>
        <p:nvSpPr>
          <p:cNvPr id="10" name="Rectangle 3"/>
          <p:cNvSpPr txBox="1">
            <a:spLocks noChangeArrowheads="1"/>
          </p:cNvSpPr>
          <p:nvPr/>
        </p:nvSpPr>
        <p:spPr>
          <a:xfrm>
            <a:off x="685800" y="1752600"/>
            <a:ext cx="3962400" cy="48006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000" b="0" i="0" u="none" strike="noStrike" kern="1200" cap="none" spc="0" normalizeH="0" baseline="0" noProof="0" dirty="0" smtClean="0">
                <a:ln>
                  <a:noFill/>
                </a:ln>
                <a:effectLst/>
                <a:uLnTx/>
                <a:uFillTx/>
                <a:latin typeface="+mn-lt"/>
                <a:ea typeface="+mn-ea"/>
                <a:cs typeface="+mn-cs"/>
              </a:rPr>
              <a:t>Have the one winning ticket out of the 20 to 30 million tickets sold each month.</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2000" b="0" i="0" u="none" strike="noStrike" kern="1200" cap="none" spc="0" normalizeH="0" baseline="0" noProof="0" dirty="0" smtClean="0">
              <a:ln>
                <a:noFill/>
              </a:ln>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000" b="0" i="0" u="none" strike="noStrike" kern="1200" cap="none" spc="0" normalizeH="0" baseline="0" noProof="0" dirty="0" smtClean="0">
                <a:ln>
                  <a:noFill/>
                </a:ln>
                <a:effectLst/>
                <a:uLnTx/>
                <a:uFillTx/>
                <a:latin typeface="+mn-lt"/>
                <a:ea typeface="+mn-ea"/>
                <a:cs typeface="+mn-cs"/>
              </a:rPr>
              <a:t>Do you know anyone </a:t>
            </a:r>
            <a:r>
              <a:rPr lang="en-US" sz="3000" dirty="0" smtClean="0">
                <a:latin typeface="+mn-lt"/>
              </a:rPr>
              <a:t>who </a:t>
            </a:r>
            <a:r>
              <a:rPr kumimoji="0" lang="en-US" sz="3000" b="0" i="0" u="none" strike="noStrike" kern="1200" cap="none" spc="0" normalizeH="0" baseline="0" noProof="0" dirty="0" smtClean="0">
                <a:ln>
                  <a:noFill/>
                </a:ln>
                <a:effectLst/>
                <a:uLnTx/>
                <a:uFillTx/>
                <a:latin typeface="+mn-lt"/>
                <a:ea typeface="+mn-ea"/>
                <a:cs typeface="+mn-cs"/>
              </a:rPr>
              <a:t>has </a:t>
            </a:r>
            <a:r>
              <a:rPr lang="en-US" sz="3000" dirty="0" smtClean="0">
                <a:latin typeface="+mn-lt"/>
              </a:rPr>
              <a:t>w</a:t>
            </a:r>
            <a:r>
              <a:rPr kumimoji="0" lang="en-US" sz="3000" b="0" i="0" u="none" strike="noStrike" kern="1200" cap="none" spc="0" normalizeH="0" baseline="0" noProof="0" dirty="0" smtClean="0">
                <a:ln>
                  <a:noFill/>
                </a:ln>
                <a:effectLst/>
                <a:uLnTx/>
                <a:uFillTx/>
                <a:latin typeface="+mn-lt"/>
                <a:ea typeface="+mn-ea"/>
                <a:cs typeface="+mn-cs"/>
              </a:rPr>
              <a:t>on?</a:t>
            </a:r>
          </a:p>
        </p:txBody>
      </p:sp>
      <p:pic>
        <p:nvPicPr>
          <p:cNvPr id="11" name="Picture 5" descr="lottery ticket cartoons, lottery ticket cartoon, lottery ticket picture, lottery ticket pictures, lottery ticket image, lottery ticket images, lottery ticket illustration, lottery ticket illustrations"/>
          <p:cNvPicPr>
            <a:picLocks noChangeAspect="1" noChangeArrowheads="1"/>
          </p:cNvPicPr>
          <p:nvPr/>
        </p:nvPicPr>
        <p:blipFill>
          <a:blip r:embed="rId3" cstate="screen">
            <a:extLst>
              <a:ext uri="{28A0092B-C50C-407E-A947-70E740481C1C}">
                <a14:useLocalDpi xmlns:a14="http://schemas.microsoft.com/office/drawing/2010/main"/>
              </a:ext>
            </a:extLst>
          </a:blip>
          <a:srcRect b="-2564"/>
          <a:stretch>
            <a:fillRect/>
          </a:stretch>
        </p:blipFill>
        <p:spPr bwMode="auto">
          <a:xfrm>
            <a:off x="5181600" y="1828800"/>
            <a:ext cx="3068638" cy="3048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1451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100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0">
                                            <p:txEl>
                                              <p:pRg st="0" end="0"/>
                                            </p:txEl>
                                          </p:spTgt>
                                        </p:tgtEl>
                                      </p:cBhvr>
                                    </p:animEffect>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 calcmode="lin" valueType="num">
                                      <p:cBhvr>
                                        <p:cTn id="13" dur="1000" fill="hold"/>
                                        <p:tgtEl>
                                          <p:spTgt spid="10">
                                            <p:txEl>
                                              <p:pRg st="2" end="2"/>
                                            </p:txEl>
                                          </p:spTgt>
                                        </p:tgtEl>
                                        <p:attrNameLst>
                                          <p:attrName>ppt_w</p:attrName>
                                        </p:attrNameLst>
                                      </p:cBhvr>
                                      <p:tavLst>
                                        <p:tav tm="0">
                                          <p:val>
                                            <p:strVal val="#ppt_w+.3"/>
                                          </p:val>
                                        </p:tav>
                                        <p:tav tm="100000">
                                          <p:val>
                                            <p:strVal val="#ppt_w"/>
                                          </p:val>
                                        </p:tav>
                                      </p:tavLst>
                                    </p:anim>
                                    <p:anim calcmode="lin" valueType="num">
                                      <p:cBhvr>
                                        <p:cTn id="14" dur="1000" fill="hold"/>
                                        <p:tgtEl>
                                          <p:spTgt spid="10">
                                            <p:txEl>
                                              <p:pRg st="2" end="2"/>
                                            </p:txEl>
                                          </p:spTgt>
                                        </p:tgtEl>
                                        <p:attrNameLst>
                                          <p:attrName>ppt_h</p:attrName>
                                        </p:attrNameLst>
                                      </p:cBhvr>
                                      <p:tavLst>
                                        <p:tav tm="0">
                                          <p:val>
                                            <p:strVal val="#ppt_h"/>
                                          </p:val>
                                        </p:tav>
                                        <p:tav tm="100000">
                                          <p:val>
                                            <p:strVal val="#ppt_h"/>
                                          </p:val>
                                        </p:tav>
                                      </p:tavLst>
                                    </p:anim>
                                    <p:animEffect transition="in" filter="fade">
                                      <p:cBhvr>
                                        <p:cTn id="15" dur="1000"/>
                                        <p:tgtEl>
                                          <p:spTgt spid="10">
                                            <p:txEl>
                                              <p:pRg st="2" end="2"/>
                                            </p:txEl>
                                          </p:spTgt>
                                        </p:tgtEl>
                                      </p:cBhvr>
                                    </p:animEffect>
                                  </p:childTnLst>
                                </p:cTn>
                              </p:par>
                            </p:childTnLst>
                          </p:cTn>
                        </p:par>
                        <p:par>
                          <p:cTn id="16" fill="hold">
                            <p:stCondLst>
                              <p:cond delay="2000"/>
                            </p:stCondLst>
                            <p:childTnLst>
                              <p:par>
                                <p:cTn id="17" presetID="53"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457200" y="60960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dirty="0" smtClean="0">
                <a:ln>
                  <a:noFill/>
                </a:ln>
                <a:effectLst/>
                <a:uLnTx/>
                <a:uFillTx/>
                <a:latin typeface="+mn-lt"/>
                <a:ea typeface="+mj-ea"/>
                <a:cs typeface="+mj-cs"/>
              </a:rPr>
              <a:t>Marry It</a:t>
            </a:r>
          </a:p>
        </p:txBody>
      </p:sp>
      <p:sp>
        <p:nvSpPr>
          <p:cNvPr id="10" name="Rectangle 3"/>
          <p:cNvSpPr txBox="1">
            <a:spLocks noChangeArrowheads="1"/>
          </p:cNvSpPr>
          <p:nvPr/>
        </p:nvSpPr>
        <p:spPr>
          <a:xfrm>
            <a:off x="609600" y="2133600"/>
            <a:ext cx="4191000" cy="2849563"/>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000" b="0" i="0" u="none" strike="noStrike" kern="1200" cap="none" spc="0" normalizeH="0" baseline="0" noProof="0" dirty="0" smtClean="0">
                <a:ln>
                  <a:noFill/>
                </a:ln>
                <a:effectLst/>
                <a:uLnTx/>
                <a:uFillTx/>
                <a:latin typeface="+mn-lt"/>
                <a:ea typeface="+mn-ea"/>
                <a:cs typeface="+mn-cs"/>
              </a:rPr>
              <a:t>Find someone wealthy who is not married and whom you could live with for the next 30 to 40 years.</a:t>
            </a:r>
          </a:p>
          <a:p>
            <a:pPr marL="742950" marR="0" lvl="1" indent="-285750" algn="l" defTabSz="914400" rtl="0" eaLnBrk="1" fontAlgn="auto" latinLnBrk="0" hangingPunct="1">
              <a:lnSpc>
                <a:spcPct val="100000"/>
              </a:lnSpc>
              <a:spcBef>
                <a:spcPct val="20000"/>
              </a:spcBef>
              <a:spcAft>
                <a:spcPts val="0"/>
              </a:spcAft>
              <a:buClrTx/>
              <a:buSzTx/>
              <a:buFontTx/>
              <a:buNone/>
              <a:tabLst/>
              <a:defRPr/>
            </a:pPr>
            <a:endParaRPr kumimoji="0" lang="en-US" sz="3000" b="0" i="0" u="none" strike="noStrike" kern="1200" cap="none" spc="0" normalizeH="0" baseline="0" noProof="0" dirty="0" smtClean="0">
              <a:ln>
                <a:noFill/>
              </a:ln>
              <a:effectLst/>
              <a:uLnTx/>
              <a:uFillTx/>
              <a:latin typeface="+mn-lt"/>
              <a:ea typeface="+mn-ea"/>
              <a:cs typeface="+mn-cs"/>
            </a:endParaRPr>
          </a:p>
        </p:txBody>
      </p:sp>
      <p:pic>
        <p:nvPicPr>
          <p:cNvPr id="11" name="Picture 5" descr="wed3_demo"/>
          <p:cNvPicPr>
            <a:picLocks noChangeAspect="1" noChangeArrowheads="1"/>
          </p:cNvPicPr>
          <p:nvPr/>
        </p:nvPicPr>
        <p:blipFill>
          <a:blip r:embed="rId3" cstate="screen">
            <a:extLst>
              <a:ext uri="{28A0092B-C50C-407E-A947-70E740481C1C}">
                <a14:useLocalDpi xmlns:a14="http://schemas.microsoft.com/office/drawing/2010/main"/>
              </a:ext>
            </a:extLst>
          </a:blip>
          <a:srcRect t="6123"/>
          <a:stretch>
            <a:fillRect/>
          </a:stretch>
        </p:blipFill>
        <p:spPr bwMode="auto">
          <a:xfrm>
            <a:off x="4953000" y="1676400"/>
            <a:ext cx="3344863" cy="35052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2356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100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0">
                                            <p:txEl>
                                              <p:pRg st="0" end="0"/>
                                            </p:txEl>
                                          </p:spTgt>
                                        </p:tgtEl>
                                      </p:cBhvr>
                                    </p:animEffect>
                                  </p:childTnLst>
                                </p:cTn>
                              </p:par>
                            </p:childTnLst>
                          </p:cTn>
                        </p:par>
                        <p:par>
                          <p:cTn id="10" fill="hold">
                            <p:stCondLst>
                              <p:cond delay="1000"/>
                            </p:stCondLst>
                            <p:childTnLst>
                              <p:par>
                                <p:cTn id="11" presetID="53"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8" descr="http://sortyrstore.com/images/bmw1_ih5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24896" y="4285820"/>
            <a:ext cx="2561304" cy="1921306"/>
          </a:xfrm>
          <a:prstGeom prst="rect">
            <a:avLst/>
          </a:prstGeom>
          <a:noFill/>
          <a:ln w="9525">
            <a:noFill/>
            <a:miter lim="800000"/>
            <a:headEnd/>
            <a:tailEnd/>
          </a:ln>
        </p:spPr>
      </p:pic>
      <p:pic>
        <p:nvPicPr>
          <p:cNvPr id="22531" name="Picture 7" descr="Auntie Bernice Living Room Nov 09 030.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3200400" y="1828800"/>
            <a:ext cx="5249121" cy="1973102"/>
          </a:xfrm>
          <a:prstGeom prst="rect">
            <a:avLst/>
          </a:prstGeom>
          <a:noFill/>
          <a:ln w="9525">
            <a:noFill/>
            <a:miter lim="800000"/>
            <a:headEnd/>
            <a:tailEnd/>
          </a:ln>
        </p:spPr>
      </p:pic>
      <p:sp>
        <p:nvSpPr>
          <p:cNvPr id="2" name="Rectangle 1"/>
          <p:cNvSpPr/>
          <p:nvPr/>
        </p:nvSpPr>
        <p:spPr>
          <a:xfrm>
            <a:off x="990600" y="762000"/>
            <a:ext cx="6400800" cy="584776"/>
          </a:xfrm>
          <a:prstGeom prst="rect">
            <a:avLst/>
          </a:prstGeom>
        </p:spPr>
        <p:txBody>
          <a:bodyPr wrap="square">
            <a:spAutoFit/>
          </a:bodyPr>
          <a:lstStyle/>
          <a:p>
            <a:pPr eaLnBrk="1" hangingPunct="1"/>
            <a:r>
              <a:rPr lang="en-US" sz="3200" dirty="0"/>
              <a:t>Do you want to be wealthy?</a:t>
            </a:r>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457200" y="762000"/>
            <a:ext cx="8229600" cy="1143000"/>
          </a:xfrm>
          <a:prstGeom prst="rect">
            <a:avLst/>
          </a:prstGeom>
        </p:spPr>
        <p:txBody>
          <a:bodyPr>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dirty="0" smtClean="0">
                <a:ln>
                  <a:noFill/>
                </a:ln>
                <a:effectLst/>
                <a:uLnTx/>
                <a:uFillTx/>
                <a:latin typeface="+mn-lt"/>
                <a:ea typeface="+mj-ea"/>
                <a:cs typeface="+mj-cs"/>
              </a:rPr>
              <a:t>Greatest </a:t>
            </a:r>
            <a:br>
              <a:rPr kumimoji="0" lang="en-US" sz="4500" b="1" i="0" u="none" strike="noStrike" kern="1200" cap="none" spc="0" normalizeH="0" baseline="0" noProof="0" dirty="0" smtClean="0">
                <a:ln>
                  <a:noFill/>
                </a:ln>
                <a:effectLst/>
                <a:uLnTx/>
                <a:uFillTx/>
                <a:latin typeface="+mn-lt"/>
                <a:ea typeface="+mj-ea"/>
                <a:cs typeface="+mj-cs"/>
              </a:rPr>
            </a:br>
            <a:r>
              <a:rPr kumimoji="0" lang="en-US" sz="4500" b="1" i="0" u="none" strike="noStrike" kern="1200" cap="none" spc="0" normalizeH="0" baseline="0" noProof="0" dirty="0" smtClean="0">
                <a:ln>
                  <a:noFill/>
                </a:ln>
                <a:effectLst/>
                <a:uLnTx/>
                <a:uFillTx/>
                <a:latin typeface="+mn-lt"/>
                <a:ea typeface="+mj-ea"/>
                <a:cs typeface="+mj-cs"/>
              </a:rPr>
              <a:t>Killer of Wealth</a:t>
            </a:r>
          </a:p>
        </p:txBody>
      </p:sp>
      <p:pic>
        <p:nvPicPr>
          <p:cNvPr id="10" name="Picture 5" descr="color00234"/>
          <p:cNvPicPr>
            <a:picLocks noChangeAspect="1" noChangeArrowheads="1"/>
          </p:cNvPicPr>
          <p:nvPr/>
        </p:nvPicPr>
        <p:blipFill>
          <a:blip r:embed="rId3" cstate="screen">
            <a:extLst>
              <a:ext uri="{28A0092B-C50C-407E-A947-70E740481C1C}">
                <a14:useLocalDpi xmlns:a14="http://schemas.microsoft.com/office/drawing/2010/main"/>
              </a:ext>
            </a:extLst>
          </a:blip>
          <a:srcRect t="8696" b="-4348"/>
          <a:stretch>
            <a:fillRect/>
          </a:stretch>
        </p:blipFill>
        <p:spPr bwMode="auto">
          <a:xfrm>
            <a:off x="2667000" y="2045676"/>
            <a:ext cx="3886200" cy="328832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Text Box 6"/>
          <p:cNvSpPr txBox="1">
            <a:spLocks noChangeArrowheads="1"/>
          </p:cNvSpPr>
          <p:nvPr/>
        </p:nvSpPr>
        <p:spPr bwMode="auto">
          <a:xfrm>
            <a:off x="381000" y="5387370"/>
            <a:ext cx="8382000" cy="784830"/>
          </a:xfrm>
          <a:prstGeom prst="rect">
            <a:avLst/>
          </a:prstGeom>
          <a:noFill/>
          <a:ln w="9525">
            <a:noFill/>
            <a:miter lim="800000"/>
            <a:headEnd/>
            <a:tailEnd/>
          </a:ln>
        </p:spPr>
        <p:txBody>
          <a:bodyPr wrap="square">
            <a:spAutoFit/>
          </a:bodyPr>
          <a:lstStyle/>
          <a:p>
            <a:pPr algn="ctr"/>
            <a:r>
              <a:rPr lang="en-US" sz="4500" b="1" dirty="0">
                <a:latin typeface="+mn-lt"/>
              </a:rPr>
              <a:t>DIVORCE</a:t>
            </a:r>
          </a:p>
        </p:txBody>
      </p:sp>
    </p:spTree>
    <p:extLst>
      <p:ext uri="{BB962C8B-B14F-4D97-AF65-F5344CB8AC3E}">
        <p14:creationId xmlns:p14="http://schemas.microsoft.com/office/powerpoint/2010/main" val="119261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2000" fill="hold"/>
                                        <p:tgtEl>
                                          <p:spTgt spid="11"/>
                                        </p:tgtEl>
                                        <p:attrNameLst>
                                          <p:attrName>ppt_w</p:attrName>
                                        </p:attrNameLst>
                                      </p:cBhvr>
                                      <p:tavLst>
                                        <p:tav tm="0">
                                          <p:val>
                                            <p:fltVal val="0"/>
                                          </p:val>
                                        </p:tav>
                                        <p:tav tm="100000">
                                          <p:val>
                                            <p:strVal val="#ppt_w"/>
                                          </p:val>
                                        </p:tav>
                                      </p:tavLst>
                                    </p:anim>
                                    <p:anim calcmode="lin" valueType="num">
                                      <p:cBhvr>
                                        <p:cTn id="14" dur="2000" fill="hold"/>
                                        <p:tgtEl>
                                          <p:spTgt spid="11"/>
                                        </p:tgtEl>
                                        <p:attrNameLst>
                                          <p:attrName>ppt_h</p:attrName>
                                        </p:attrNameLst>
                                      </p:cBhvr>
                                      <p:tavLst>
                                        <p:tav tm="0">
                                          <p:val>
                                            <p:fltVal val="0"/>
                                          </p:val>
                                        </p:tav>
                                        <p:tav tm="100000">
                                          <p:val>
                                            <p:strVal val="#ppt_h"/>
                                          </p:val>
                                        </p:tav>
                                      </p:tavLst>
                                    </p:anim>
                                    <p:animEffect transition="in" filter="fade">
                                      <p:cBhvr>
                                        <p:cTn id="1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457200" y="60960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dirty="0" smtClean="0">
                <a:ln>
                  <a:noFill/>
                </a:ln>
                <a:effectLst/>
                <a:uLnTx/>
                <a:uFillTx/>
                <a:latin typeface="+mn-lt"/>
                <a:ea typeface="+mj-ea"/>
                <a:cs typeface="+mj-cs"/>
              </a:rPr>
              <a:t>If you are NOT Married …</a:t>
            </a:r>
          </a:p>
        </p:txBody>
      </p:sp>
      <p:pic>
        <p:nvPicPr>
          <p:cNvPr id="10" name="Picture 4" descr="Help me"/>
          <p:cNvPicPr>
            <a:picLocks noChangeAspect="1" noChangeArrowheads="1"/>
          </p:cNvPicPr>
          <p:nvPr/>
        </p:nvPicPr>
        <p:blipFill>
          <a:blip r:embed="rId3"/>
          <a:srcRect/>
          <a:stretch>
            <a:fillRect/>
          </a:stretch>
        </p:blipFill>
        <p:spPr bwMode="auto">
          <a:xfrm>
            <a:off x="2743200" y="1600200"/>
            <a:ext cx="3657600" cy="3352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 Box 6"/>
          <p:cNvSpPr txBox="1">
            <a:spLocks noChangeArrowheads="1"/>
          </p:cNvSpPr>
          <p:nvPr/>
        </p:nvSpPr>
        <p:spPr bwMode="auto">
          <a:xfrm>
            <a:off x="381000" y="5158770"/>
            <a:ext cx="8382000" cy="784830"/>
          </a:xfrm>
          <a:prstGeom prst="rect">
            <a:avLst/>
          </a:prstGeom>
          <a:noFill/>
          <a:ln w="9525">
            <a:noFill/>
            <a:miter lim="800000"/>
            <a:headEnd/>
            <a:tailEnd/>
          </a:ln>
        </p:spPr>
        <p:txBody>
          <a:bodyPr wrap="square">
            <a:spAutoFit/>
          </a:bodyPr>
          <a:lstStyle/>
          <a:p>
            <a:pPr algn="ctr">
              <a:spcBef>
                <a:spcPct val="50000"/>
              </a:spcBef>
            </a:pPr>
            <a:r>
              <a:rPr lang="en-US" sz="4500" b="1" dirty="0" smtClean="0">
                <a:latin typeface="+mn-lt"/>
              </a:rPr>
              <a:t>… Choose </a:t>
            </a:r>
            <a:r>
              <a:rPr lang="en-US" sz="4500" b="1" dirty="0">
                <a:latin typeface="+mn-lt"/>
              </a:rPr>
              <a:t>Well!</a:t>
            </a:r>
          </a:p>
        </p:txBody>
      </p:sp>
      <p:pic>
        <p:nvPicPr>
          <p:cNvPr id="5" name="Picture 4" descr="Help m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48200" y="3352800"/>
            <a:ext cx="1524000" cy="1600200"/>
          </a:xfrm>
          <a:prstGeom prst="rect">
            <a:avLst/>
          </a:prstGeom>
          <a:noFill/>
          <a:ln w="9525">
            <a:noFill/>
            <a:miter lim="800000"/>
            <a:headEnd/>
            <a:tailEnd/>
          </a:ln>
        </p:spPr>
      </p:pic>
    </p:spTree>
    <p:extLst>
      <p:ext uri="{BB962C8B-B14F-4D97-AF65-F5344CB8AC3E}">
        <p14:creationId xmlns:p14="http://schemas.microsoft.com/office/powerpoint/2010/main" val="3080626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par>
                          <p:cTn id="11" fill="hold">
                            <p:stCondLst>
                              <p:cond delay="1000"/>
                            </p:stCondLst>
                            <p:childTnLst>
                              <p:par>
                                <p:cTn id="12" presetID="53"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2000" fill="hold"/>
                                        <p:tgtEl>
                                          <p:spTgt spid="11"/>
                                        </p:tgtEl>
                                        <p:attrNameLst>
                                          <p:attrName>ppt_w</p:attrName>
                                        </p:attrNameLst>
                                      </p:cBhvr>
                                      <p:tavLst>
                                        <p:tav tm="0">
                                          <p:val>
                                            <p:fltVal val="0"/>
                                          </p:val>
                                        </p:tav>
                                        <p:tav tm="100000">
                                          <p:val>
                                            <p:strVal val="#ppt_w"/>
                                          </p:val>
                                        </p:tav>
                                      </p:tavLst>
                                    </p:anim>
                                    <p:anim calcmode="lin" valueType="num">
                                      <p:cBhvr>
                                        <p:cTn id="15" dur="2000" fill="hold"/>
                                        <p:tgtEl>
                                          <p:spTgt spid="11"/>
                                        </p:tgtEl>
                                        <p:attrNameLst>
                                          <p:attrName>ppt_h</p:attrName>
                                        </p:attrNameLst>
                                      </p:cBhvr>
                                      <p:tavLst>
                                        <p:tav tm="0">
                                          <p:val>
                                            <p:fltVal val="0"/>
                                          </p:val>
                                        </p:tav>
                                        <p:tav tm="100000">
                                          <p:val>
                                            <p:strVal val="#ppt_h"/>
                                          </p:val>
                                        </p:tav>
                                      </p:tavLst>
                                    </p:anim>
                                    <p:animEffect transition="in" filter="fade">
                                      <p:cBhvr>
                                        <p:cTn id="16" dur="2000"/>
                                        <p:tgtEl>
                                          <p:spTgt spid="11"/>
                                        </p:tgtEl>
                                      </p:cBhvr>
                                    </p:animEffect>
                                  </p:childTnLst>
                                </p:cTn>
                              </p:par>
                            </p:childTnLst>
                          </p:cTn>
                        </p:par>
                        <p:par>
                          <p:cTn id="17" fill="hold">
                            <p:stCondLst>
                              <p:cond delay="3000"/>
                            </p:stCondLst>
                            <p:childTnLst>
                              <p:par>
                                <p:cTn id="18" presetID="1" presetClass="entr" presetSubtype="0" fill="hold" nodeType="afterEffect">
                                  <p:stCondLst>
                                    <p:cond delay="0"/>
                                  </p:stCondLst>
                                  <p:iterate type="lt">
                                    <p:tmAbs val="0"/>
                                  </p:iterate>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6" presetClass="emph" presetSubtype="0" fill="hold" nodeType="clickEffect">
                                  <p:stCondLst>
                                    <p:cond delay="0"/>
                                  </p:stCondLst>
                                  <p:iterate type="lt">
                                    <p:tmPct val="0"/>
                                  </p:iterate>
                                  <p:childTnLst>
                                    <p:animScale>
                                      <p:cBhvr>
                                        <p:cTn id="23" dur="2000" fill="hold"/>
                                        <p:tgtEl>
                                          <p:spTgt spid="5"/>
                                        </p:tgtEl>
                                      </p:cBhvr>
                                      <p:by x="300000" y="3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457200" y="60960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dirty="0" smtClean="0">
                <a:ln>
                  <a:noFill/>
                </a:ln>
                <a:effectLst/>
                <a:uLnTx/>
                <a:uFillTx/>
                <a:latin typeface="+mn-lt"/>
                <a:ea typeface="+mj-ea"/>
                <a:cs typeface="+mj-cs"/>
              </a:rPr>
              <a:t>If you ARE Married …</a:t>
            </a:r>
          </a:p>
        </p:txBody>
      </p:sp>
      <p:pic>
        <p:nvPicPr>
          <p:cNvPr id="10" name="Picture 10" descr="MMA102-TY"/>
          <p:cNvPicPr>
            <a:picLocks noChangeAspect="1" noChangeArrowheads="1"/>
          </p:cNvPicPr>
          <p:nvPr/>
        </p:nvPicPr>
        <p:blipFill>
          <a:blip r:embed="rId3" cstate="screen">
            <a:extLst>
              <a:ext uri="{28A0092B-C50C-407E-A947-70E740481C1C}">
                <a14:useLocalDpi xmlns:a14="http://schemas.microsoft.com/office/drawing/2010/main"/>
              </a:ext>
            </a:extLst>
          </a:blip>
          <a:srcRect b="-4348"/>
          <a:stretch>
            <a:fillRect/>
          </a:stretch>
        </p:blipFill>
        <p:spPr bwMode="auto">
          <a:xfrm>
            <a:off x="2286000" y="1600200"/>
            <a:ext cx="4572000" cy="3048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Text Box 4"/>
          <p:cNvSpPr txBox="1">
            <a:spLocks noChangeArrowheads="1"/>
          </p:cNvSpPr>
          <p:nvPr/>
        </p:nvSpPr>
        <p:spPr bwMode="auto">
          <a:xfrm>
            <a:off x="381000" y="4777770"/>
            <a:ext cx="8382000" cy="784830"/>
          </a:xfrm>
          <a:prstGeom prst="rect">
            <a:avLst/>
          </a:prstGeom>
          <a:noFill/>
          <a:ln w="9525">
            <a:noFill/>
            <a:miter lim="800000"/>
            <a:headEnd/>
            <a:tailEnd/>
          </a:ln>
        </p:spPr>
        <p:txBody>
          <a:bodyPr wrap="square">
            <a:spAutoFit/>
          </a:bodyPr>
          <a:lstStyle/>
          <a:p>
            <a:pPr algn="ctr">
              <a:spcBef>
                <a:spcPct val="50000"/>
              </a:spcBef>
            </a:pPr>
            <a:r>
              <a:rPr lang="en-US" sz="4500" b="1" dirty="0" smtClean="0">
                <a:latin typeface="+mn-lt"/>
              </a:rPr>
              <a:t>… Stay </a:t>
            </a:r>
            <a:r>
              <a:rPr lang="en-US" sz="4500" b="1" dirty="0">
                <a:latin typeface="+mn-lt"/>
              </a:rPr>
              <a:t>With Them!</a:t>
            </a:r>
          </a:p>
        </p:txBody>
      </p:sp>
    </p:spTree>
    <p:extLst>
      <p:ext uri="{BB962C8B-B14F-4D97-AF65-F5344CB8AC3E}">
        <p14:creationId xmlns:p14="http://schemas.microsoft.com/office/powerpoint/2010/main" val="252131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par>
                          <p:cTn id="11" fill="hold">
                            <p:stCondLst>
                              <p:cond delay="1000"/>
                            </p:stCondLst>
                            <p:childTnLst>
                              <p:par>
                                <p:cTn id="12" presetID="53"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2000" fill="hold"/>
                                        <p:tgtEl>
                                          <p:spTgt spid="11"/>
                                        </p:tgtEl>
                                        <p:attrNameLst>
                                          <p:attrName>ppt_w</p:attrName>
                                        </p:attrNameLst>
                                      </p:cBhvr>
                                      <p:tavLst>
                                        <p:tav tm="0">
                                          <p:val>
                                            <p:fltVal val="0"/>
                                          </p:val>
                                        </p:tav>
                                        <p:tav tm="100000">
                                          <p:val>
                                            <p:strVal val="#ppt_w"/>
                                          </p:val>
                                        </p:tav>
                                      </p:tavLst>
                                    </p:anim>
                                    <p:anim calcmode="lin" valueType="num">
                                      <p:cBhvr>
                                        <p:cTn id="15" dur="2000" fill="hold"/>
                                        <p:tgtEl>
                                          <p:spTgt spid="11"/>
                                        </p:tgtEl>
                                        <p:attrNameLst>
                                          <p:attrName>ppt_h</p:attrName>
                                        </p:attrNameLst>
                                      </p:cBhvr>
                                      <p:tavLst>
                                        <p:tav tm="0">
                                          <p:val>
                                            <p:fltVal val="0"/>
                                          </p:val>
                                        </p:tav>
                                        <p:tav tm="100000">
                                          <p:val>
                                            <p:strVal val="#ppt_h"/>
                                          </p:val>
                                        </p:tav>
                                      </p:tavLst>
                                    </p:anim>
                                    <p:animEffect transition="in" filter="fade">
                                      <p:cBhvr>
                                        <p:cTn id="1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457200" y="60960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dirty="0" smtClean="0">
                <a:ln>
                  <a:noFill/>
                </a:ln>
                <a:effectLst/>
                <a:uLnTx/>
                <a:uFillTx/>
                <a:latin typeface="+mn-lt"/>
                <a:ea typeface="+mj-ea"/>
                <a:cs typeface="+mj-cs"/>
              </a:rPr>
              <a:t>Inherit It</a:t>
            </a:r>
          </a:p>
        </p:txBody>
      </p:sp>
      <p:sp>
        <p:nvSpPr>
          <p:cNvPr id="10" name="Rectangle 3"/>
          <p:cNvSpPr txBox="1">
            <a:spLocks noChangeArrowheads="1"/>
          </p:cNvSpPr>
          <p:nvPr/>
        </p:nvSpPr>
        <p:spPr>
          <a:xfrm>
            <a:off x="609600" y="2179637"/>
            <a:ext cx="3505200" cy="4525963"/>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000" b="0" i="0" u="none" strike="noStrike" kern="1200" cap="none" spc="0" normalizeH="0" baseline="0" noProof="0" dirty="0" smtClean="0">
                <a:ln>
                  <a:noFill/>
                </a:ln>
                <a:effectLst/>
                <a:uLnTx/>
                <a:uFillTx/>
                <a:latin typeface="+mn-lt"/>
                <a:ea typeface="+mn-ea"/>
                <a:cs typeface="+mn-cs"/>
              </a:rPr>
              <a:t>Be lucky enough to have a rich relative and mean enough to wait around for them to die.</a:t>
            </a:r>
          </a:p>
        </p:txBody>
      </p:sp>
      <p:pic>
        <p:nvPicPr>
          <p:cNvPr id="11" name="Picture 4" descr="inheri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83768" y="1981200"/>
            <a:ext cx="3898232" cy="27432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251780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100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0">
                                            <p:txEl>
                                              <p:pRg st="0" end="0"/>
                                            </p:txEl>
                                          </p:spTgt>
                                        </p:tgtEl>
                                      </p:cBhvr>
                                    </p:animEffect>
                                  </p:childTnLst>
                                </p:cTn>
                              </p:par>
                            </p:childTnLst>
                          </p:cTn>
                        </p:par>
                        <p:par>
                          <p:cTn id="10" fill="hold">
                            <p:stCondLst>
                              <p:cond delay="1000"/>
                            </p:stCondLst>
                            <p:childTnLst>
                              <p:par>
                                <p:cTn id="11" presetID="31" presetClass="entr" presetSubtype="0" fill="hold" nodeType="afterEffect">
                                  <p:stCondLst>
                                    <p:cond delay="0"/>
                                  </p:stCondLst>
                                  <p:iterate type="lt">
                                    <p:tmPct val="5000"/>
                                  </p:iterate>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457200" y="60960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dirty="0" smtClean="0">
                <a:ln>
                  <a:noFill/>
                </a:ln>
                <a:effectLst/>
                <a:uLnTx/>
                <a:uFillTx/>
                <a:latin typeface="+mn-lt"/>
                <a:ea typeface="+mj-ea"/>
                <a:cs typeface="+mj-cs"/>
              </a:rPr>
              <a:t>Sue For It</a:t>
            </a:r>
          </a:p>
        </p:txBody>
      </p:sp>
      <p:sp>
        <p:nvSpPr>
          <p:cNvPr id="10" name="Rectangle 3"/>
          <p:cNvSpPr txBox="1">
            <a:spLocks noChangeArrowheads="1"/>
          </p:cNvSpPr>
          <p:nvPr/>
        </p:nvSpPr>
        <p:spPr>
          <a:xfrm>
            <a:off x="457200" y="1905000"/>
            <a:ext cx="4724400" cy="48006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000" b="0" i="0" u="none" strike="noStrike" kern="1200" cap="none" spc="0" normalizeH="0" baseline="0" noProof="0" dirty="0" smtClean="0">
                <a:ln>
                  <a:noFill/>
                </a:ln>
                <a:effectLst/>
                <a:uLnTx/>
                <a:uFillTx/>
                <a:latin typeface="+mn-lt"/>
                <a:ea typeface="+mn-ea"/>
                <a:cs typeface="+mn-cs"/>
              </a:rPr>
              <a:t>Spend years in court with no guarantees, only to pay 40</a:t>
            </a:r>
            <a:r>
              <a:rPr kumimoji="0" lang="en-US" sz="3000" b="0" i="0" u="none" strike="noStrike" kern="1200" cap="none" spc="0" normalizeH="0" noProof="0" dirty="0" smtClean="0">
                <a:ln>
                  <a:noFill/>
                </a:ln>
                <a:effectLst/>
                <a:uLnTx/>
                <a:uFillTx/>
                <a:latin typeface="+mn-lt"/>
                <a:ea typeface="+mn-ea"/>
                <a:cs typeface="+mn-cs"/>
              </a:rPr>
              <a:t> </a:t>
            </a:r>
            <a:r>
              <a:rPr kumimoji="0" lang="en-US" sz="3000" b="0" i="0" u="none" strike="noStrike" kern="1200" cap="none" spc="0" normalizeH="0" baseline="0" noProof="0" dirty="0" smtClean="0">
                <a:ln>
                  <a:noFill/>
                </a:ln>
                <a:effectLst/>
                <a:uLnTx/>
                <a:uFillTx/>
                <a:latin typeface="+mn-lt"/>
                <a:ea typeface="+mn-ea"/>
                <a:cs typeface="+mn-cs"/>
              </a:rPr>
              <a:t>percent to your lawyer.</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2000" b="0" i="0" u="none" strike="noStrike" kern="1200" cap="none" spc="0" normalizeH="0" baseline="0" noProof="0" dirty="0" smtClean="0">
              <a:ln>
                <a:noFill/>
              </a:ln>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000" b="0" i="0" u="none" strike="noStrike" kern="1200" cap="none" spc="0" normalizeH="0" baseline="0" noProof="0" dirty="0" smtClean="0">
                <a:ln>
                  <a:noFill/>
                </a:ln>
                <a:effectLst/>
                <a:uLnTx/>
                <a:uFillTx/>
                <a:latin typeface="+mn-lt"/>
                <a:ea typeface="+mn-ea"/>
                <a:cs typeface="+mn-cs"/>
              </a:rPr>
              <a:t>How many </a:t>
            </a:r>
            <a:r>
              <a:rPr lang="en-US" sz="3000" dirty="0" smtClean="0">
                <a:latin typeface="+mn-lt"/>
              </a:rPr>
              <a:t>m</a:t>
            </a:r>
            <a:r>
              <a:rPr kumimoji="0" lang="en-US" sz="3000" b="0" i="0" u="none" strike="noStrike" kern="1200" cap="none" spc="0" normalizeH="0" baseline="0" noProof="0" dirty="0" err="1" smtClean="0">
                <a:ln>
                  <a:noFill/>
                </a:ln>
                <a:effectLst/>
                <a:uLnTx/>
                <a:uFillTx/>
                <a:latin typeface="+mn-lt"/>
                <a:ea typeface="+mn-ea"/>
                <a:cs typeface="+mn-cs"/>
              </a:rPr>
              <a:t>illionaires</a:t>
            </a:r>
            <a:r>
              <a:rPr kumimoji="0" lang="en-US" sz="3000" b="0" i="0" u="none" strike="noStrike" kern="1200" cap="none" spc="0" normalizeH="0" baseline="0" noProof="0" dirty="0" smtClean="0">
                <a:ln>
                  <a:noFill/>
                </a:ln>
                <a:effectLst/>
                <a:uLnTx/>
                <a:uFillTx/>
                <a:latin typeface="+mn-lt"/>
                <a:ea typeface="+mn-ea"/>
                <a:cs typeface="+mn-cs"/>
              </a:rPr>
              <a:t> do you know who claim this as their success?</a:t>
            </a:r>
          </a:p>
        </p:txBody>
      </p:sp>
      <p:pic>
        <p:nvPicPr>
          <p:cNvPr id="11" name="Picture 4" descr="sue"/>
          <p:cNvPicPr>
            <a:picLocks noChangeAspect="1" noChangeArrowheads="1"/>
          </p:cNvPicPr>
          <p:nvPr/>
        </p:nvPicPr>
        <p:blipFill>
          <a:blip r:embed="rId3" cstate="screen">
            <a:extLst>
              <a:ext uri="{28A0092B-C50C-407E-A947-70E740481C1C}">
                <a14:useLocalDpi xmlns:a14="http://schemas.microsoft.com/office/drawing/2010/main"/>
              </a:ext>
            </a:extLst>
          </a:blip>
          <a:srcRect b="-6301"/>
          <a:stretch>
            <a:fillRect/>
          </a:stretch>
        </p:blipFill>
        <p:spPr bwMode="auto">
          <a:xfrm>
            <a:off x="5181600" y="2209800"/>
            <a:ext cx="3352800" cy="2438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31745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100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0">
                                            <p:txEl>
                                              <p:pRg st="0" end="0"/>
                                            </p:txEl>
                                          </p:spTgt>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 calcmode="lin" valueType="num">
                                      <p:cBhvr>
                                        <p:cTn id="13" dur="1000" fill="hold"/>
                                        <p:tgtEl>
                                          <p:spTgt spid="10">
                                            <p:txEl>
                                              <p:pRg st="2" end="2"/>
                                            </p:txEl>
                                          </p:spTgt>
                                        </p:tgtEl>
                                        <p:attrNameLst>
                                          <p:attrName>ppt_w</p:attrName>
                                        </p:attrNameLst>
                                      </p:cBhvr>
                                      <p:tavLst>
                                        <p:tav tm="0">
                                          <p:val>
                                            <p:strVal val="#ppt_w+.3"/>
                                          </p:val>
                                        </p:tav>
                                        <p:tav tm="100000">
                                          <p:val>
                                            <p:strVal val="#ppt_w"/>
                                          </p:val>
                                        </p:tav>
                                      </p:tavLst>
                                    </p:anim>
                                    <p:anim calcmode="lin" valueType="num">
                                      <p:cBhvr>
                                        <p:cTn id="14" dur="1000" fill="hold"/>
                                        <p:tgtEl>
                                          <p:spTgt spid="10">
                                            <p:txEl>
                                              <p:pRg st="2" end="2"/>
                                            </p:txEl>
                                          </p:spTgt>
                                        </p:tgtEl>
                                        <p:attrNameLst>
                                          <p:attrName>ppt_h</p:attrName>
                                        </p:attrNameLst>
                                      </p:cBhvr>
                                      <p:tavLst>
                                        <p:tav tm="0">
                                          <p:val>
                                            <p:strVal val="#ppt_h"/>
                                          </p:val>
                                        </p:tav>
                                        <p:tav tm="100000">
                                          <p:val>
                                            <p:strVal val="#ppt_h"/>
                                          </p:val>
                                        </p:tav>
                                      </p:tavLst>
                                    </p:anim>
                                    <p:animEffect transition="in" filter="fade">
                                      <p:cBhvr>
                                        <p:cTn id="15" dur="1000"/>
                                        <p:tgtEl>
                                          <p:spTgt spid="10">
                                            <p:txEl>
                                              <p:pRg st="2" end="2"/>
                                            </p:txEl>
                                          </p:spTgt>
                                        </p:tgtEl>
                                      </p:cBhvr>
                                    </p:animEffect>
                                  </p:childTnLst>
                                </p:cTn>
                              </p:par>
                            </p:childTnLst>
                          </p:cTn>
                        </p:par>
                        <p:par>
                          <p:cTn id="16" fill="hold">
                            <p:stCondLst>
                              <p:cond delay="2000"/>
                            </p:stCondLst>
                            <p:childTnLst>
                              <p:par>
                                <p:cTn id="17" presetID="31" presetClass="entr" presetSubtype="0" fill="hold" nodeType="afterEffect">
                                  <p:stCondLst>
                                    <p:cond delay="0"/>
                                  </p:stCondLst>
                                  <p:iterate type="lt">
                                    <p:tmPct val="5000"/>
                                  </p:iterate>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457200" y="60960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dirty="0" smtClean="0">
                <a:ln>
                  <a:noFill/>
                </a:ln>
                <a:effectLst/>
                <a:uLnTx/>
                <a:uFillTx/>
                <a:latin typeface="+mn-lt"/>
                <a:ea typeface="+mj-ea"/>
                <a:cs typeface="+mj-cs"/>
              </a:rPr>
              <a:t>Budget </a:t>
            </a:r>
            <a:r>
              <a:rPr lang="en-US" sz="4500" b="1" dirty="0" smtClean="0">
                <a:latin typeface="+mn-lt"/>
                <a:ea typeface="+mj-ea"/>
                <a:cs typeface="+mj-cs"/>
              </a:rPr>
              <a:t>F</a:t>
            </a:r>
            <a:r>
              <a:rPr kumimoji="0" lang="en-US" sz="4500" b="1" i="0" u="none" strike="noStrike" kern="1200" cap="none" spc="0" normalizeH="0" baseline="0" noProof="0" dirty="0" smtClean="0">
                <a:ln>
                  <a:noFill/>
                </a:ln>
                <a:effectLst/>
                <a:uLnTx/>
                <a:uFillTx/>
                <a:latin typeface="+mn-lt"/>
                <a:ea typeface="+mj-ea"/>
                <a:cs typeface="+mj-cs"/>
              </a:rPr>
              <a:t>or It</a:t>
            </a:r>
          </a:p>
        </p:txBody>
      </p:sp>
      <p:sp>
        <p:nvSpPr>
          <p:cNvPr id="10" name="Rectangle 3"/>
          <p:cNvSpPr txBox="1">
            <a:spLocks noChangeArrowheads="1"/>
          </p:cNvSpPr>
          <p:nvPr/>
        </p:nvSpPr>
        <p:spPr>
          <a:xfrm>
            <a:off x="685800" y="2179637"/>
            <a:ext cx="6934200" cy="4525963"/>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000" b="0" i="0" u="none" strike="noStrike" kern="1200" cap="none" spc="0" normalizeH="0" baseline="0" noProof="0" dirty="0" smtClean="0">
                <a:ln>
                  <a:noFill/>
                </a:ln>
                <a:effectLst/>
                <a:uLnTx/>
                <a:uFillTx/>
                <a:latin typeface="+mn-lt"/>
                <a:ea typeface="+mn-ea"/>
                <a:cs typeface="+mn-cs"/>
              </a:rPr>
              <a:t>Brown bag it.</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2000" b="0" i="0" u="none" strike="noStrike" kern="1200" cap="none" spc="0" normalizeH="0" baseline="0" noProof="0" dirty="0" smtClean="0">
              <a:ln>
                <a:noFill/>
              </a:ln>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000" b="0" i="0" u="none" strike="noStrike" kern="1200" cap="none" spc="0" normalizeH="0" baseline="0" noProof="0" dirty="0" smtClean="0">
                <a:ln>
                  <a:noFill/>
                </a:ln>
                <a:effectLst/>
                <a:uLnTx/>
                <a:uFillTx/>
                <a:latin typeface="+mn-lt"/>
                <a:ea typeface="+mn-ea"/>
                <a:cs typeface="+mn-cs"/>
              </a:rPr>
              <a:t>Watch every penny.</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2000" b="0" i="0" u="none" strike="noStrike" kern="1200" cap="none" spc="0" normalizeH="0" baseline="0" noProof="0" dirty="0" smtClean="0">
              <a:ln>
                <a:noFill/>
              </a:ln>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000" b="0" i="0" u="none" strike="noStrike" kern="1200" cap="none" spc="0" normalizeH="0" baseline="0" noProof="0" dirty="0" smtClean="0">
                <a:ln>
                  <a:noFill/>
                </a:ln>
                <a:effectLst/>
                <a:uLnTx/>
                <a:uFillTx/>
                <a:latin typeface="+mn-lt"/>
                <a:ea typeface="+mn-ea"/>
                <a:cs typeface="+mn-cs"/>
              </a:rPr>
              <a:t>Never have a major</a:t>
            </a:r>
          </a:p>
          <a:p>
            <a:pPr marL="342900" marR="0" lvl="0" indent="-342900" algn="l" defTabSz="914400" rtl="0" eaLnBrk="1" fontAlgn="auto" latinLnBrk="0" hangingPunct="1">
              <a:lnSpc>
                <a:spcPct val="100000"/>
              </a:lnSpc>
              <a:spcBef>
                <a:spcPts val="0"/>
              </a:spcBef>
              <a:spcAft>
                <a:spcPts val="0"/>
              </a:spcAft>
              <a:buClrTx/>
              <a:buSzTx/>
              <a:tabLst/>
              <a:defRPr/>
            </a:pPr>
            <a:r>
              <a:rPr lang="en-US" sz="3000" dirty="0" smtClean="0">
                <a:latin typeface="+mn-lt"/>
              </a:rPr>
              <a:t>	e</a:t>
            </a:r>
            <a:r>
              <a:rPr kumimoji="0" lang="en-US" sz="3000" b="0" i="0" u="none" strike="noStrike" kern="1200" cap="none" spc="0" normalizeH="0" baseline="0" noProof="0" dirty="0" err="1" smtClean="0">
                <a:ln>
                  <a:noFill/>
                </a:ln>
                <a:effectLst/>
                <a:uLnTx/>
                <a:uFillTx/>
                <a:latin typeface="+mn-lt"/>
                <a:ea typeface="+mn-ea"/>
                <a:cs typeface="+mn-cs"/>
              </a:rPr>
              <a:t>mergency</a:t>
            </a:r>
            <a:r>
              <a:rPr kumimoji="0" lang="en-US" sz="3000" b="0" i="0" u="none" strike="noStrike" kern="1200" cap="none" spc="0" normalizeH="0" baseline="0" noProof="0" dirty="0" smtClean="0">
                <a:ln>
                  <a:noFill/>
                </a:ln>
                <a:effectLst/>
                <a:uLnTx/>
                <a:uFillTx/>
                <a:latin typeface="+mn-lt"/>
                <a:ea typeface="+mn-ea"/>
                <a:cs typeface="+mn-cs"/>
              </a:rPr>
              <a:t> expense.</a:t>
            </a:r>
          </a:p>
        </p:txBody>
      </p:sp>
      <p:grpSp>
        <p:nvGrpSpPr>
          <p:cNvPr id="2" name="Group 10"/>
          <p:cNvGrpSpPr>
            <a:grpSpLocks/>
          </p:cNvGrpSpPr>
          <p:nvPr/>
        </p:nvGrpSpPr>
        <p:grpSpPr bwMode="auto">
          <a:xfrm>
            <a:off x="4666312" y="2133599"/>
            <a:ext cx="3563288" cy="2818780"/>
            <a:chOff x="2557" y="2160"/>
            <a:chExt cx="2147" cy="2080"/>
          </a:xfrm>
        </p:grpSpPr>
        <p:grpSp>
          <p:nvGrpSpPr>
            <p:cNvPr id="3" name="Group 9"/>
            <p:cNvGrpSpPr>
              <a:grpSpLocks/>
            </p:cNvGrpSpPr>
            <p:nvPr/>
          </p:nvGrpSpPr>
          <p:grpSpPr bwMode="auto">
            <a:xfrm>
              <a:off x="2557" y="2160"/>
              <a:ext cx="2147" cy="2080"/>
              <a:chOff x="2557" y="2160"/>
              <a:chExt cx="2147" cy="2080"/>
            </a:xfrm>
          </p:grpSpPr>
          <p:pic>
            <p:nvPicPr>
              <p:cNvPr id="14" name="Picture 4" descr="budget"/>
              <p:cNvPicPr>
                <a:picLocks noChangeAspect="1" noChangeArrowheads="1"/>
              </p:cNvPicPr>
              <p:nvPr/>
            </p:nvPicPr>
            <p:blipFill>
              <a:blip r:embed="rId3" cstate="screen">
                <a:extLst>
                  <a:ext uri="{28A0092B-C50C-407E-A947-70E740481C1C}">
                    <a14:useLocalDpi xmlns:a14="http://schemas.microsoft.com/office/drawing/2010/main"/>
                  </a:ext>
                </a:extLst>
              </a:blip>
              <a:srcRect b="-5715"/>
              <a:stretch>
                <a:fillRect/>
              </a:stretch>
            </p:blipFill>
            <p:spPr bwMode="auto">
              <a:xfrm>
                <a:off x="2592" y="2160"/>
                <a:ext cx="2112" cy="20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5" name="Rectangle 5"/>
              <p:cNvSpPr>
                <a:spLocks noChangeArrowheads="1"/>
              </p:cNvSpPr>
              <p:nvPr/>
            </p:nvSpPr>
            <p:spPr bwMode="auto">
              <a:xfrm rot="21092826">
                <a:off x="2557" y="2254"/>
                <a:ext cx="432" cy="217"/>
              </a:xfrm>
              <a:prstGeom prst="rect">
                <a:avLst/>
              </a:prstGeom>
              <a:solidFill>
                <a:schemeClr val="bg1"/>
              </a:solidFill>
              <a:ln w="9525">
                <a:noFill/>
                <a:miter lim="800000"/>
                <a:headEnd/>
                <a:tailEnd/>
              </a:ln>
            </p:spPr>
            <p:txBody>
              <a:bodyPr wrap="none" anchor="ctr"/>
              <a:lstStyle/>
              <a:p>
                <a:endParaRPr lang="en-US">
                  <a:latin typeface="+mn-lt"/>
                </a:endParaRPr>
              </a:p>
            </p:txBody>
          </p:sp>
          <p:sp>
            <p:nvSpPr>
              <p:cNvPr id="16" name="Rectangle 6"/>
              <p:cNvSpPr>
                <a:spLocks noChangeArrowheads="1"/>
              </p:cNvSpPr>
              <p:nvPr/>
            </p:nvSpPr>
            <p:spPr bwMode="auto">
              <a:xfrm rot="21356135">
                <a:off x="2928" y="2160"/>
                <a:ext cx="672" cy="144"/>
              </a:xfrm>
              <a:prstGeom prst="rect">
                <a:avLst/>
              </a:prstGeom>
              <a:solidFill>
                <a:srgbClr val="DFE7E9"/>
              </a:solidFill>
              <a:ln w="9525">
                <a:noFill/>
                <a:miter lim="800000"/>
                <a:headEnd/>
                <a:tailEnd/>
              </a:ln>
            </p:spPr>
            <p:txBody>
              <a:bodyPr wrap="none" anchor="ctr"/>
              <a:lstStyle/>
              <a:p>
                <a:endParaRPr lang="en-US">
                  <a:latin typeface="+mn-lt"/>
                </a:endParaRPr>
              </a:p>
            </p:txBody>
          </p:sp>
        </p:grpSp>
        <p:sp>
          <p:nvSpPr>
            <p:cNvPr id="13" name="Rectangle 8"/>
            <p:cNvSpPr>
              <a:spLocks noChangeArrowheads="1"/>
            </p:cNvSpPr>
            <p:nvPr/>
          </p:nvSpPr>
          <p:spPr bwMode="auto">
            <a:xfrm>
              <a:off x="3600" y="2160"/>
              <a:ext cx="288" cy="48"/>
            </a:xfrm>
            <a:prstGeom prst="rect">
              <a:avLst/>
            </a:prstGeom>
            <a:solidFill>
              <a:srgbClr val="BCCF9D"/>
            </a:solidFill>
            <a:ln w="9525">
              <a:noFill/>
              <a:miter lim="800000"/>
              <a:headEnd/>
              <a:tailEnd/>
            </a:ln>
          </p:spPr>
          <p:txBody>
            <a:bodyPr wrap="none" anchor="ctr"/>
            <a:lstStyle/>
            <a:p>
              <a:endParaRPr lang="en-US">
                <a:latin typeface="+mn-lt"/>
              </a:endParaRPr>
            </a:p>
          </p:txBody>
        </p:sp>
      </p:grpSp>
    </p:spTree>
    <p:extLst>
      <p:ext uri="{BB962C8B-B14F-4D97-AF65-F5344CB8AC3E}">
        <p14:creationId xmlns:p14="http://schemas.microsoft.com/office/powerpoint/2010/main" val="389969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100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0">
                                            <p:txEl>
                                              <p:pRg st="0" end="0"/>
                                            </p:txEl>
                                          </p:spTgt>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 calcmode="lin" valueType="num">
                                      <p:cBhvr>
                                        <p:cTn id="13" dur="1000" fill="hold"/>
                                        <p:tgtEl>
                                          <p:spTgt spid="10">
                                            <p:txEl>
                                              <p:pRg st="2" end="2"/>
                                            </p:txEl>
                                          </p:spTgt>
                                        </p:tgtEl>
                                        <p:attrNameLst>
                                          <p:attrName>ppt_w</p:attrName>
                                        </p:attrNameLst>
                                      </p:cBhvr>
                                      <p:tavLst>
                                        <p:tav tm="0">
                                          <p:val>
                                            <p:strVal val="#ppt_w+.3"/>
                                          </p:val>
                                        </p:tav>
                                        <p:tav tm="100000">
                                          <p:val>
                                            <p:strVal val="#ppt_w"/>
                                          </p:val>
                                        </p:tav>
                                      </p:tavLst>
                                    </p:anim>
                                    <p:anim calcmode="lin" valueType="num">
                                      <p:cBhvr>
                                        <p:cTn id="14" dur="1000" fill="hold"/>
                                        <p:tgtEl>
                                          <p:spTgt spid="10">
                                            <p:txEl>
                                              <p:pRg st="2" end="2"/>
                                            </p:txEl>
                                          </p:spTgt>
                                        </p:tgtEl>
                                        <p:attrNameLst>
                                          <p:attrName>ppt_h</p:attrName>
                                        </p:attrNameLst>
                                      </p:cBhvr>
                                      <p:tavLst>
                                        <p:tav tm="0">
                                          <p:val>
                                            <p:strVal val="#ppt_h"/>
                                          </p:val>
                                        </p:tav>
                                        <p:tav tm="100000">
                                          <p:val>
                                            <p:strVal val="#ppt_h"/>
                                          </p:val>
                                        </p:tav>
                                      </p:tavLst>
                                    </p:anim>
                                    <p:animEffect transition="in" filter="fade">
                                      <p:cBhvr>
                                        <p:cTn id="15" dur="1000"/>
                                        <p:tgtEl>
                                          <p:spTgt spid="10">
                                            <p:txEl>
                                              <p:pRg st="2" end="2"/>
                                            </p:txEl>
                                          </p:spTgt>
                                        </p:tgtEl>
                                      </p:cBhvr>
                                    </p:animEffect>
                                  </p:childTnLst>
                                </p:cTn>
                              </p:par>
                            </p:childTnLst>
                          </p:cTn>
                        </p:par>
                        <p:par>
                          <p:cTn id="16" fill="hold">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anim calcmode="lin" valueType="num">
                                      <p:cBhvr>
                                        <p:cTn id="19" dur="1000" fill="hold"/>
                                        <p:tgtEl>
                                          <p:spTgt spid="10">
                                            <p:txEl>
                                              <p:pRg st="4" end="4"/>
                                            </p:txEl>
                                          </p:spTgt>
                                        </p:tgtEl>
                                        <p:attrNameLst>
                                          <p:attrName>ppt_w</p:attrName>
                                        </p:attrNameLst>
                                      </p:cBhvr>
                                      <p:tavLst>
                                        <p:tav tm="0">
                                          <p:val>
                                            <p:strVal val="#ppt_w+.3"/>
                                          </p:val>
                                        </p:tav>
                                        <p:tav tm="100000">
                                          <p:val>
                                            <p:strVal val="#ppt_w"/>
                                          </p:val>
                                        </p:tav>
                                      </p:tavLst>
                                    </p:anim>
                                    <p:anim calcmode="lin" valueType="num">
                                      <p:cBhvr>
                                        <p:cTn id="20" dur="1000" fill="hold"/>
                                        <p:tgtEl>
                                          <p:spTgt spid="10">
                                            <p:txEl>
                                              <p:pRg st="4" end="4"/>
                                            </p:txEl>
                                          </p:spTgt>
                                        </p:tgtEl>
                                        <p:attrNameLst>
                                          <p:attrName>ppt_h</p:attrName>
                                        </p:attrNameLst>
                                      </p:cBhvr>
                                      <p:tavLst>
                                        <p:tav tm="0">
                                          <p:val>
                                            <p:strVal val="#ppt_h"/>
                                          </p:val>
                                        </p:tav>
                                        <p:tav tm="100000">
                                          <p:val>
                                            <p:strVal val="#ppt_h"/>
                                          </p:val>
                                        </p:tav>
                                      </p:tavLst>
                                    </p:anim>
                                    <p:animEffect transition="in" filter="fade">
                                      <p:cBhvr>
                                        <p:cTn id="21" dur="1000"/>
                                        <p:tgtEl>
                                          <p:spTgt spid="10">
                                            <p:txEl>
                                              <p:pRg st="4" end="4"/>
                                            </p:txEl>
                                          </p:spTgt>
                                        </p:tgtEl>
                                      </p:cBhvr>
                                    </p:animEffect>
                                  </p:childTnLst>
                                </p:cTn>
                              </p:par>
                            </p:childTnLst>
                          </p:cTn>
                        </p:par>
                        <p:par>
                          <p:cTn id="22" fill="hold">
                            <p:stCondLst>
                              <p:cond delay="3000"/>
                            </p:stCondLst>
                            <p:childTnLst>
                              <p:par>
                                <p:cTn id="23" presetID="50" presetClass="entr" presetSubtype="0" decel="100000" fill="hold" grpId="0" nodeType="afterEffect">
                                  <p:stCondLst>
                                    <p:cond delay="0"/>
                                  </p:stCondLst>
                                  <p:childTnLst>
                                    <p:set>
                                      <p:cBhvr>
                                        <p:cTn id="24" dur="1" fill="hold">
                                          <p:stCondLst>
                                            <p:cond delay="0"/>
                                          </p:stCondLst>
                                        </p:cTn>
                                        <p:tgtEl>
                                          <p:spTgt spid="10">
                                            <p:txEl>
                                              <p:pRg st="5" end="5"/>
                                            </p:txEl>
                                          </p:spTgt>
                                        </p:tgtEl>
                                        <p:attrNameLst>
                                          <p:attrName>style.visibility</p:attrName>
                                        </p:attrNameLst>
                                      </p:cBhvr>
                                      <p:to>
                                        <p:strVal val="visible"/>
                                      </p:to>
                                    </p:set>
                                    <p:anim calcmode="lin" valueType="num">
                                      <p:cBhvr>
                                        <p:cTn id="25" dur="1000" fill="hold"/>
                                        <p:tgtEl>
                                          <p:spTgt spid="10">
                                            <p:txEl>
                                              <p:pRg st="5" end="5"/>
                                            </p:txEl>
                                          </p:spTgt>
                                        </p:tgtEl>
                                        <p:attrNameLst>
                                          <p:attrName>ppt_w</p:attrName>
                                        </p:attrNameLst>
                                      </p:cBhvr>
                                      <p:tavLst>
                                        <p:tav tm="0">
                                          <p:val>
                                            <p:strVal val="#ppt_w+.3"/>
                                          </p:val>
                                        </p:tav>
                                        <p:tav tm="100000">
                                          <p:val>
                                            <p:strVal val="#ppt_w"/>
                                          </p:val>
                                        </p:tav>
                                      </p:tavLst>
                                    </p:anim>
                                    <p:anim calcmode="lin" valueType="num">
                                      <p:cBhvr>
                                        <p:cTn id="26" dur="1000" fill="hold"/>
                                        <p:tgtEl>
                                          <p:spTgt spid="10">
                                            <p:txEl>
                                              <p:pRg st="5" end="5"/>
                                            </p:txEl>
                                          </p:spTgt>
                                        </p:tgtEl>
                                        <p:attrNameLst>
                                          <p:attrName>ppt_h</p:attrName>
                                        </p:attrNameLst>
                                      </p:cBhvr>
                                      <p:tavLst>
                                        <p:tav tm="0">
                                          <p:val>
                                            <p:strVal val="#ppt_h"/>
                                          </p:val>
                                        </p:tav>
                                        <p:tav tm="100000">
                                          <p:val>
                                            <p:strVal val="#ppt_h"/>
                                          </p:val>
                                        </p:tav>
                                      </p:tavLst>
                                    </p:anim>
                                    <p:animEffect transition="in" filter="fade">
                                      <p:cBhvr>
                                        <p:cTn id="27" dur="1000"/>
                                        <p:tgtEl>
                                          <p:spTgt spid="10">
                                            <p:txEl>
                                              <p:pRg st="5" end="5"/>
                                            </p:txEl>
                                          </p:spTgt>
                                        </p:tgtEl>
                                      </p:cBhvr>
                                    </p:animEffect>
                                  </p:childTnLst>
                                </p:cTn>
                              </p:par>
                            </p:childTnLst>
                          </p:cTn>
                        </p:par>
                        <p:par>
                          <p:cTn id="28" fill="hold">
                            <p:stCondLst>
                              <p:cond delay="4000"/>
                            </p:stCondLst>
                            <p:childTnLst>
                              <p:par>
                                <p:cTn id="29" presetID="53" presetClass="entr" presetSubtype="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457200" y="60960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dirty="0" smtClean="0">
                <a:ln>
                  <a:noFill/>
                </a:ln>
                <a:effectLst/>
                <a:uLnTx/>
                <a:uFillTx/>
                <a:latin typeface="+mn-lt"/>
                <a:ea typeface="+mj-ea"/>
                <a:cs typeface="+mj-cs"/>
              </a:rPr>
              <a:t>Pay Yourself First</a:t>
            </a:r>
          </a:p>
        </p:txBody>
      </p:sp>
      <p:sp>
        <p:nvSpPr>
          <p:cNvPr id="10" name="Rectangle 3"/>
          <p:cNvSpPr txBox="1">
            <a:spLocks noChangeArrowheads="1"/>
          </p:cNvSpPr>
          <p:nvPr/>
        </p:nvSpPr>
        <p:spPr>
          <a:xfrm>
            <a:off x="609600" y="2255837"/>
            <a:ext cx="4953000" cy="4525963"/>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000" b="0" i="0" u="none" strike="noStrike" kern="1200" cap="none" spc="0" normalizeH="0" baseline="0" noProof="0" dirty="0" smtClean="0">
                <a:ln>
                  <a:noFill/>
                </a:ln>
                <a:effectLst/>
                <a:uLnTx/>
                <a:uFillTx/>
                <a:latin typeface="+mn-lt"/>
                <a:ea typeface="+mn-ea"/>
                <a:cs typeface="+mn-cs"/>
              </a:rPr>
              <a:t>Put 10 percent or more</a:t>
            </a:r>
          </a:p>
          <a:p>
            <a:pPr marL="342900" marR="0" lvl="0" indent="-342900" algn="l" defTabSz="914400" rtl="0" eaLnBrk="1" fontAlgn="auto" latinLnBrk="0" hangingPunct="1">
              <a:lnSpc>
                <a:spcPct val="100000"/>
              </a:lnSpc>
              <a:spcBef>
                <a:spcPts val="0"/>
              </a:spcBef>
              <a:spcAft>
                <a:spcPts val="0"/>
              </a:spcAft>
              <a:buClrTx/>
              <a:buSzTx/>
              <a:tabLst/>
              <a:defRPr/>
            </a:pPr>
            <a:r>
              <a:rPr lang="en-US" sz="3000" dirty="0" smtClean="0">
                <a:latin typeface="+mn-lt"/>
              </a:rPr>
              <a:t>	</a:t>
            </a:r>
            <a:r>
              <a:rPr kumimoji="0" lang="en-US" sz="3000" b="0" i="0" u="none" strike="noStrike" kern="1200" cap="none" spc="0" normalizeH="0" baseline="0" noProof="0" dirty="0" smtClean="0">
                <a:ln>
                  <a:noFill/>
                </a:ln>
                <a:effectLst/>
                <a:uLnTx/>
                <a:uFillTx/>
                <a:latin typeface="+mn-lt"/>
                <a:ea typeface="+mn-ea"/>
                <a:cs typeface="+mn-cs"/>
              </a:rPr>
              <a:t>of every paycheck into a</a:t>
            </a:r>
          </a:p>
          <a:p>
            <a:pPr marL="342900" marR="0" lvl="0" indent="-342900" algn="l" defTabSz="914400" rtl="0" eaLnBrk="1" fontAlgn="auto" latinLnBrk="0" hangingPunct="1">
              <a:lnSpc>
                <a:spcPct val="100000"/>
              </a:lnSpc>
              <a:spcBef>
                <a:spcPts val="0"/>
              </a:spcBef>
              <a:spcAft>
                <a:spcPts val="0"/>
              </a:spcAft>
              <a:buClrTx/>
              <a:buSzTx/>
              <a:tabLst/>
              <a:defRPr/>
            </a:pPr>
            <a:r>
              <a:rPr lang="en-US" sz="3000" dirty="0" smtClean="0">
                <a:latin typeface="+mn-lt"/>
              </a:rPr>
              <a:t>	</a:t>
            </a:r>
            <a:r>
              <a:rPr kumimoji="0" lang="en-US" sz="3000" b="0" i="0" u="none" strike="noStrike" kern="1200" cap="none" spc="0" normalizeH="0" baseline="0" noProof="0" dirty="0" smtClean="0">
                <a:ln>
                  <a:noFill/>
                </a:ln>
                <a:effectLst/>
                <a:uLnTx/>
                <a:uFillTx/>
                <a:latin typeface="+mn-lt"/>
                <a:ea typeface="+mn-ea"/>
                <a:cs typeface="+mn-cs"/>
              </a:rPr>
              <a:t>retirement account.</a:t>
            </a:r>
          </a:p>
          <a:p>
            <a:pPr marL="342900" marR="0" lvl="0" indent="-342900" algn="l" defTabSz="9144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dirty="0" smtClean="0">
              <a:ln>
                <a:noFill/>
              </a:ln>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000" b="0" i="0" u="none" strike="noStrike" kern="1200" cap="none" spc="0" normalizeH="0" baseline="0" noProof="0" dirty="0" smtClean="0">
                <a:ln>
                  <a:noFill/>
                </a:ln>
                <a:effectLst/>
                <a:uLnTx/>
                <a:uFillTx/>
                <a:latin typeface="+mn-lt"/>
                <a:ea typeface="+mn-ea"/>
                <a:cs typeface="+mn-cs"/>
              </a:rPr>
              <a:t>Make it automatic.</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smtClean="0">
              <a:ln>
                <a:noFill/>
              </a:ln>
              <a:effectLst/>
              <a:uLnTx/>
              <a:uFillTx/>
              <a:latin typeface="+mn-lt"/>
              <a:ea typeface="+mn-ea"/>
              <a:cs typeface="+mn-cs"/>
            </a:endParaRPr>
          </a:p>
        </p:txBody>
      </p:sp>
      <p:grpSp>
        <p:nvGrpSpPr>
          <p:cNvPr id="2" name="Group 24"/>
          <p:cNvGrpSpPr>
            <a:grpSpLocks/>
          </p:cNvGrpSpPr>
          <p:nvPr/>
        </p:nvGrpSpPr>
        <p:grpSpPr bwMode="auto">
          <a:xfrm>
            <a:off x="5257800" y="1905000"/>
            <a:ext cx="3276600" cy="3148013"/>
            <a:chOff x="2544" y="2064"/>
            <a:chExt cx="2064" cy="1983"/>
          </a:xfrm>
        </p:grpSpPr>
        <p:grpSp>
          <p:nvGrpSpPr>
            <p:cNvPr id="3" name="Group 23"/>
            <p:cNvGrpSpPr>
              <a:grpSpLocks/>
            </p:cNvGrpSpPr>
            <p:nvPr/>
          </p:nvGrpSpPr>
          <p:grpSpPr bwMode="auto">
            <a:xfrm>
              <a:off x="2544" y="2064"/>
              <a:ext cx="2064" cy="1983"/>
              <a:chOff x="2544" y="2064"/>
              <a:chExt cx="2064" cy="1983"/>
            </a:xfrm>
          </p:grpSpPr>
          <p:grpSp>
            <p:nvGrpSpPr>
              <p:cNvPr id="4" name="Group 21"/>
              <p:cNvGrpSpPr>
                <a:grpSpLocks/>
              </p:cNvGrpSpPr>
              <p:nvPr/>
            </p:nvGrpSpPr>
            <p:grpSpPr bwMode="auto">
              <a:xfrm>
                <a:off x="2544" y="2064"/>
                <a:ext cx="2064" cy="1983"/>
                <a:chOff x="2544" y="2064"/>
                <a:chExt cx="2064" cy="1983"/>
              </a:xfrm>
            </p:grpSpPr>
            <p:grpSp>
              <p:nvGrpSpPr>
                <p:cNvPr id="5" name="Group 20"/>
                <p:cNvGrpSpPr>
                  <a:grpSpLocks/>
                </p:cNvGrpSpPr>
                <p:nvPr/>
              </p:nvGrpSpPr>
              <p:grpSpPr bwMode="auto">
                <a:xfrm>
                  <a:off x="2544" y="2064"/>
                  <a:ext cx="2064" cy="1983"/>
                  <a:chOff x="2544" y="2064"/>
                  <a:chExt cx="2064" cy="1983"/>
                </a:xfrm>
              </p:grpSpPr>
              <p:pic>
                <p:nvPicPr>
                  <p:cNvPr id="23" name="Picture 5" descr="payfirst"/>
                  <p:cNvPicPr>
                    <a:picLocks noChangeAspect="1" noChangeArrowheads="1"/>
                  </p:cNvPicPr>
                  <p:nvPr/>
                </p:nvPicPr>
                <p:blipFill>
                  <a:blip r:embed="rId3"/>
                  <a:srcRect/>
                  <a:stretch>
                    <a:fillRect/>
                  </a:stretch>
                </p:blipFill>
                <p:spPr bwMode="auto">
                  <a:xfrm>
                    <a:off x="2544" y="2064"/>
                    <a:ext cx="2064" cy="19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4" name="Rectangle 6"/>
                  <p:cNvSpPr>
                    <a:spLocks noChangeArrowheads="1"/>
                  </p:cNvSpPr>
                  <p:nvPr/>
                </p:nvSpPr>
                <p:spPr bwMode="auto">
                  <a:xfrm>
                    <a:off x="4080" y="3072"/>
                    <a:ext cx="144" cy="624"/>
                  </a:xfrm>
                  <a:prstGeom prst="rect">
                    <a:avLst/>
                  </a:prstGeom>
                  <a:solidFill>
                    <a:schemeClr val="bg1"/>
                  </a:solidFill>
                  <a:ln w="9525">
                    <a:noFill/>
                    <a:miter lim="800000"/>
                    <a:headEnd/>
                    <a:tailEnd/>
                  </a:ln>
                </p:spPr>
                <p:txBody>
                  <a:bodyPr wrap="none" anchor="ctr"/>
                  <a:lstStyle/>
                  <a:p>
                    <a:endParaRPr lang="en-US">
                      <a:latin typeface="+mn-lt"/>
                    </a:endParaRPr>
                  </a:p>
                </p:txBody>
              </p:sp>
              <p:sp>
                <p:nvSpPr>
                  <p:cNvPr id="25" name="Rectangle 7"/>
                  <p:cNvSpPr>
                    <a:spLocks noChangeArrowheads="1"/>
                  </p:cNvSpPr>
                  <p:nvPr/>
                </p:nvSpPr>
                <p:spPr bwMode="auto">
                  <a:xfrm>
                    <a:off x="4128" y="3216"/>
                    <a:ext cx="240" cy="576"/>
                  </a:xfrm>
                  <a:prstGeom prst="rect">
                    <a:avLst/>
                  </a:prstGeom>
                  <a:solidFill>
                    <a:schemeClr val="bg1"/>
                  </a:solidFill>
                  <a:ln w="9525">
                    <a:noFill/>
                    <a:miter lim="800000"/>
                    <a:headEnd/>
                    <a:tailEnd/>
                  </a:ln>
                </p:spPr>
                <p:txBody>
                  <a:bodyPr wrap="none" anchor="ctr"/>
                  <a:lstStyle/>
                  <a:p>
                    <a:endParaRPr lang="en-US">
                      <a:latin typeface="+mn-lt"/>
                    </a:endParaRPr>
                  </a:p>
                </p:txBody>
              </p:sp>
              <p:sp>
                <p:nvSpPr>
                  <p:cNvPr id="26" name="Rectangle 8"/>
                  <p:cNvSpPr>
                    <a:spLocks noChangeArrowheads="1"/>
                  </p:cNvSpPr>
                  <p:nvPr/>
                </p:nvSpPr>
                <p:spPr bwMode="auto">
                  <a:xfrm>
                    <a:off x="3888" y="3216"/>
                    <a:ext cx="96" cy="432"/>
                  </a:xfrm>
                  <a:prstGeom prst="rect">
                    <a:avLst/>
                  </a:prstGeom>
                  <a:solidFill>
                    <a:schemeClr val="bg1"/>
                  </a:solidFill>
                  <a:ln w="9525">
                    <a:noFill/>
                    <a:miter lim="800000"/>
                    <a:headEnd/>
                    <a:tailEnd/>
                  </a:ln>
                </p:spPr>
                <p:txBody>
                  <a:bodyPr wrap="none" anchor="ctr"/>
                  <a:lstStyle/>
                  <a:p>
                    <a:endParaRPr lang="en-US">
                      <a:latin typeface="+mn-lt"/>
                    </a:endParaRPr>
                  </a:p>
                </p:txBody>
              </p:sp>
              <p:sp>
                <p:nvSpPr>
                  <p:cNvPr id="27" name="Rectangle 9"/>
                  <p:cNvSpPr>
                    <a:spLocks noChangeArrowheads="1"/>
                  </p:cNvSpPr>
                  <p:nvPr/>
                </p:nvSpPr>
                <p:spPr bwMode="auto">
                  <a:xfrm>
                    <a:off x="3984" y="3024"/>
                    <a:ext cx="192" cy="96"/>
                  </a:xfrm>
                  <a:prstGeom prst="rect">
                    <a:avLst/>
                  </a:prstGeom>
                  <a:solidFill>
                    <a:schemeClr val="bg1"/>
                  </a:solidFill>
                  <a:ln w="9525">
                    <a:noFill/>
                    <a:miter lim="800000"/>
                    <a:headEnd/>
                    <a:tailEnd/>
                  </a:ln>
                </p:spPr>
                <p:txBody>
                  <a:bodyPr wrap="none" anchor="ctr"/>
                  <a:lstStyle/>
                  <a:p>
                    <a:endParaRPr lang="en-US">
                      <a:latin typeface="+mn-lt"/>
                    </a:endParaRPr>
                  </a:p>
                </p:txBody>
              </p:sp>
              <p:sp>
                <p:nvSpPr>
                  <p:cNvPr id="28" name="Rectangle 10"/>
                  <p:cNvSpPr>
                    <a:spLocks noChangeArrowheads="1"/>
                  </p:cNvSpPr>
                  <p:nvPr/>
                </p:nvSpPr>
                <p:spPr bwMode="auto">
                  <a:xfrm>
                    <a:off x="4032" y="3120"/>
                    <a:ext cx="96" cy="144"/>
                  </a:xfrm>
                  <a:prstGeom prst="rect">
                    <a:avLst/>
                  </a:prstGeom>
                  <a:solidFill>
                    <a:schemeClr val="bg1"/>
                  </a:solidFill>
                  <a:ln w="9525">
                    <a:noFill/>
                    <a:miter lim="800000"/>
                    <a:headEnd/>
                    <a:tailEnd/>
                  </a:ln>
                </p:spPr>
                <p:txBody>
                  <a:bodyPr wrap="none" anchor="ctr"/>
                  <a:lstStyle/>
                  <a:p>
                    <a:endParaRPr lang="en-US">
                      <a:latin typeface="+mn-lt"/>
                    </a:endParaRPr>
                  </a:p>
                </p:txBody>
              </p:sp>
              <p:sp>
                <p:nvSpPr>
                  <p:cNvPr id="29" name="Rectangle 12"/>
                  <p:cNvSpPr>
                    <a:spLocks noChangeArrowheads="1"/>
                  </p:cNvSpPr>
                  <p:nvPr/>
                </p:nvSpPr>
                <p:spPr bwMode="auto">
                  <a:xfrm>
                    <a:off x="3840" y="3312"/>
                    <a:ext cx="96" cy="240"/>
                  </a:xfrm>
                  <a:prstGeom prst="rect">
                    <a:avLst/>
                  </a:prstGeom>
                  <a:solidFill>
                    <a:schemeClr val="bg1"/>
                  </a:solidFill>
                  <a:ln w="9525">
                    <a:noFill/>
                    <a:miter lim="800000"/>
                    <a:headEnd/>
                    <a:tailEnd/>
                  </a:ln>
                </p:spPr>
                <p:txBody>
                  <a:bodyPr wrap="none" anchor="ctr"/>
                  <a:lstStyle/>
                  <a:p>
                    <a:endParaRPr lang="en-US">
                      <a:latin typeface="+mn-lt"/>
                    </a:endParaRPr>
                  </a:p>
                </p:txBody>
              </p:sp>
            </p:grpSp>
            <p:sp>
              <p:nvSpPr>
                <p:cNvPr id="21" name="Rectangle 13"/>
                <p:cNvSpPr>
                  <a:spLocks noChangeArrowheads="1"/>
                </p:cNvSpPr>
                <p:nvPr/>
              </p:nvSpPr>
              <p:spPr bwMode="auto">
                <a:xfrm>
                  <a:off x="3936" y="3504"/>
                  <a:ext cx="96" cy="240"/>
                </a:xfrm>
                <a:prstGeom prst="rect">
                  <a:avLst/>
                </a:prstGeom>
                <a:solidFill>
                  <a:schemeClr val="bg1"/>
                </a:solidFill>
                <a:ln w="9525">
                  <a:noFill/>
                  <a:miter lim="800000"/>
                  <a:headEnd/>
                  <a:tailEnd/>
                </a:ln>
              </p:spPr>
              <p:txBody>
                <a:bodyPr wrap="none" anchor="ctr"/>
                <a:lstStyle/>
                <a:p>
                  <a:endParaRPr lang="en-US">
                    <a:latin typeface="+mn-lt"/>
                  </a:endParaRPr>
                </a:p>
              </p:txBody>
            </p:sp>
            <p:sp>
              <p:nvSpPr>
                <p:cNvPr id="22" name="Line 16"/>
                <p:cNvSpPr>
                  <a:spLocks noChangeShapeType="1"/>
                </p:cNvSpPr>
                <p:nvPr/>
              </p:nvSpPr>
              <p:spPr bwMode="auto">
                <a:xfrm>
                  <a:off x="3792" y="3552"/>
                  <a:ext cx="96" cy="96"/>
                </a:xfrm>
                <a:prstGeom prst="line">
                  <a:avLst/>
                </a:prstGeom>
                <a:noFill/>
                <a:ln w="57150">
                  <a:solidFill>
                    <a:schemeClr val="bg1"/>
                  </a:solidFill>
                  <a:round/>
                  <a:headEnd/>
                  <a:tailEnd/>
                </a:ln>
              </p:spPr>
              <p:txBody>
                <a:bodyPr/>
                <a:lstStyle/>
                <a:p>
                  <a:endParaRPr lang="en-US">
                    <a:latin typeface="+mn-lt"/>
                  </a:endParaRPr>
                </a:p>
              </p:txBody>
            </p:sp>
          </p:grpSp>
          <p:grpSp>
            <p:nvGrpSpPr>
              <p:cNvPr id="7" name="Group 22"/>
              <p:cNvGrpSpPr>
                <a:grpSpLocks/>
              </p:cNvGrpSpPr>
              <p:nvPr/>
            </p:nvGrpSpPr>
            <p:grpSpPr bwMode="auto">
              <a:xfrm>
                <a:off x="3840" y="3120"/>
                <a:ext cx="144" cy="192"/>
                <a:chOff x="3840" y="3120"/>
                <a:chExt cx="144" cy="192"/>
              </a:xfrm>
            </p:grpSpPr>
            <p:sp>
              <p:nvSpPr>
                <p:cNvPr id="17" name="Line 15"/>
                <p:cNvSpPr>
                  <a:spLocks noChangeShapeType="1"/>
                </p:cNvSpPr>
                <p:nvPr/>
              </p:nvSpPr>
              <p:spPr bwMode="auto">
                <a:xfrm flipV="1">
                  <a:off x="3840" y="3120"/>
                  <a:ext cx="48" cy="96"/>
                </a:xfrm>
                <a:prstGeom prst="line">
                  <a:avLst/>
                </a:prstGeom>
                <a:noFill/>
                <a:ln w="57150">
                  <a:solidFill>
                    <a:schemeClr val="bg1"/>
                  </a:solidFill>
                  <a:round/>
                  <a:headEnd/>
                  <a:tailEnd/>
                </a:ln>
              </p:spPr>
              <p:txBody>
                <a:bodyPr/>
                <a:lstStyle/>
                <a:p>
                  <a:endParaRPr lang="en-US">
                    <a:latin typeface="+mn-lt"/>
                  </a:endParaRPr>
                </a:p>
              </p:txBody>
            </p:sp>
            <p:sp>
              <p:nvSpPr>
                <p:cNvPr id="18" name="Line 18"/>
                <p:cNvSpPr>
                  <a:spLocks noChangeShapeType="1"/>
                </p:cNvSpPr>
                <p:nvPr/>
              </p:nvSpPr>
              <p:spPr bwMode="auto">
                <a:xfrm>
                  <a:off x="3936" y="3120"/>
                  <a:ext cx="48" cy="0"/>
                </a:xfrm>
                <a:prstGeom prst="line">
                  <a:avLst/>
                </a:prstGeom>
                <a:noFill/>
                <a:ln w="57150">
                  <a:solidFill>
                    <a:schemeClr val="bg1"/>
                  </a:solidFill>
                  <a:round/>
                  <a:headEnd/>
                  <a:tailEnd/>
                </a:ln>
              </p:spPr>
              <p:txBody>
                <a:bodyPr/>
                <a:lstStyle/>
                <a:p>
                  <a:endParaRPr lang="en-US">
                    <a:latin typeface="+mn-lt"/>
                  </a:endParaRPr>
                </a:p>
              </p:txBody>
            </p:sp>
            <p:sp>
              <p:nvSpPr>
                <p:cNvPr id="19" name="Line 19"/>
                <p:cNvSpPr>
                  <a:spLocks noChangeShapeType="1"/>
                </p:cNvSpPr>
                <p:nvPr/>
              </p:nvSpPr>
              <p:spPr bwMode="auto">
                <a:xfrm>
                  <a:off x="3984" y="3216"/>
                  <a:ext cx="0" cy="96"/>
                </a:xfrm>
                <a:prstGeom prst="line">
                  <a:avLst/>
                </a:prstGeom>
                <a:noFill/>
                <a:ln w="57150">
                  <a:solidFill>
                    <a:schemeClr val="bg1"/>
                  </a:solidFill>
                  <a:round/>
                  <a:headEnd/>
                  <a:tailEnd/>
                </a:ln>
              </p:spPr>
              <p:txBody>
                <a:bodyPr/>
                <a:lstStyle/>
                <a:p>
                  <a:endParaRPr lang="en-US">
                    <a:latin typeface="+mn-lt"/>
                  </a:endParaRPr>
                </a:p>
              </p:txBody>
            </p:sp>
          </p:grpSp>
        </p:grpSp>
        <p:sp>
          <p:nvSpPr>
            <p:cNvPr id="13" name="Rectangle 11"/>
            <p:cNvSpPr>
              <a:spLocks noChangeArrowheads="1"/>
            </p:cNvSpPr>
            <p:nvPr/>
          </p:nvSpPr>
          <p:spPr bwMode="auto">
            <a:xfrm>
              <a:off x="4128" y="3168"/>
              <a:ext cx="192" cy="240"/>
            </a:xfrm>
            <a:prstGeom prst="rect">
              <a:avLst/>
            </a:prstGeom>
            <a:solidFill>
              <a:schemeClr val="bg1"/>
            </a:solidFill>
            <a:ln w="9525">
              <a:noFill/>
              <a:miter lim="800000"/>
              <a:headEnd/>
              <a:tailEnd/>
            </a:ln>
          </p:spPr>
          <p:txBody>
            <a:bodyPr wrap="none" anchor="ctr"/>
            <a:lstStyle/>
            <a:p>
              <a:endParaRPr lang="en-US">
                <a:latin typeface="+mn-lt"/>
              </a:endParaRPr>
            </a:p>
          </p:txBody>
        </p:sp>
        <p:sp>
          <p:nvSpPr>
            <p:cNvPr id="14" name="Line 17"/>
            <p:cNvSpPr>
              <a:spLocks noChangeShapeType="1"/>
            </p:cNvSpPr>
            <p:nvPr/>
          </p:nvSpPr>
          <p:spPr bwMode="auto">
            <a:xfrm>
              <a:off x="4032" y="3552"/>
              <a:ext cx="0" cy="192"/>
            </a:xfrm>
            <a:prstGeom prst="line">
              <a:avLst/>
            </a:prstGeom>
            <a:noFill/>
            <a:ln w="76200">
              <a:solidFill>
                <a:schemeClr val="bg1"/>
              </a:solidFill>
              <a:round/>
              <a:headEnd/>
              <a:tailEnd/>
            </a:ln>
          </p:spPr>
          <p:txBody>
            <a:bodyPr/>
            <a:lstStyle/>
            <a:p>
              <a:endParaRPr lang="en-US">
                <a:latin typeface="+mn-lt"/>
              </a:endParaRPr>
            </a:p>
          </p:txBody>
        </p:sp>
      </p:grpSp>
    </p:spTree>
    <p:extLst>
      <p:ext uri="{BB962C8B-B14F-4D97-AF65-F5344CB8AC3E}">
        <p14:creationId xmlns:p14="http://schemas.microsoft.com/office/powerpoint/2010/main" val="24336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100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0">
                                            <p:txEl>
                                              <p:pRg st="0" end="0"/>
                                            </p:txEl>
                                          </p:spTgt>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p:cTn id="13" dur="1000" fill="hold"/>
                                        <p:tgtEl>
                                          <p:spTgt spid="10">
                                            <p:txEl>
                                              <p:pRg st="1" end="1"/>
                                            </p:txEl>
                                          </p:spTgt>
                                        </p:tgtEl>
                                        <p:attrNameLst>
                                          <p:attrName>ppt_w</p:attrName>
                                        </p:attrNameLst>
                                      </p:cBhvr>
                                      <p:tavLst>
                                        <p:tav tm="0">
                                          <p:val>
                                            <p:strVal val="#ppt_w+.3"/>
                                          </p:val>
                                        </p:tav>
                                        <p:tav tm="100000">
                                          <p:val>
                                            <p:strVal val="#ppt_w"/>
                                          </p:val>
                                        </p:tav>
                                      </p:tavLst>
                                    </p:anim>
                                    <p:anim calcmode="lin" valueType="num">
                                      <p:cBhvr>
                                        <p:cTn id="14" dur="1000" fill="hold"/>
                                        <p:tgtEl>
                                          <p:spTgt spid="10">
                                            <p:txEl>
                                              <p:pRg st="1" end="1"/>
                                            </p:txEl>
                                          </p:spTgt>
                                        </p:tgtEl>
                                        <p:attrNameLst>
                                          <p:attrName>ppt_h</p:attrName>
                                        </p:attrNameLst>
                                      </p:cBhvr>
                                      <p:tavLst>
                                        <p:tav tm="0">
                                          <p:val>
                                            <p:strVal val="#ppt_h"/>
                                          </p:val>
                                        </p:tav>
                                        <p:tav tm="100000">
                                          <p:val>
                                            <p:strVal val="#ppt_h"/>
                                          </p:val>
                                        </p:tav>
                                      </p:tavLst>
                                    </p:anim>
                                    <p:animEffect transition="in" filter="fade">
                                      <p:cBhvr>
                                        <p:cTn id="15" dur="1000"/>
                                        <p:tgtEl>
                                          <p:spTgt spid="10">
                                            <p:txEl>
                                              <p:pRg st="1" end="1"/>
                                            </p:txEl>
                                          </p:spTgt>
                                        </p:tgtEl>
                                      </p:cBhvr>
                                    </p:animEffect>
                                  </p:childTnLst>
                                </p:cTn>
                              </p:par>
                            </p:childTnLst>
                          </p:cTn>
                        </p:par>
                        <p:par>
                          <p:cTn id="16" fill="hold">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p:cTn id="19" dur="1000" fill="hold"/>
                                        <p:tgtEl>
                                          <p:spTgt spid="10">
                                            <p:txEl>
                                              <p:pRg st="2" end="2"/>
                                            </p:txEl>
                                          </p:spTgt>
                                        </p:tgtEl>
                                        <p:attrNameLst>
                                          <p:attrName>ppt_w</p:attrName>
                                        </p:attrNameLst>
                                      </p:cBhvr>
                                      <p:tavLst>
                                        <p:tav tm="0">
                                          <p:val>
                                            <p:strVal val="#ppt_w+.3"/>
                                          </p:val>
                                        </p:tav>
                                        <p:tav tm="100000">
                                          <p:val>
                                            <p:strVal val="#ppt_w"/>
                                          </p:val>
                                        </p:tav>
                                      </p:tavLst>
                                    </p:anim>
                                    <p:anim calcmode="lin" valueType="num">
                                      <p:cBhvr>
                                        <p:cTn id="20" dur="1000" fill="hold"/>
                                        <p:tgtEl>
                                          <p:spTgt spid="10">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10">
                                            <p:txEl>
                                              <p:pRg st="2" end="2"/>
                                            </p:txEl>
                                          </p:spTgt>
                                        </p:tgtEl>
                                      </p:cBhvr>
                                    </p:animEffect>
                                  </p:childTnLst>
                                </p:cTn>
                              </p:par>
                            </p:childTnLst>
                          </p:cTn>
                        </p:par>
                        <p:par>
                          <p:cTn id="22" fill="hold">
                            <p:stCondLst>
                              <p:cond delay="3000"/>
                            </p:stCondLst>
                            <p:childTnLst>
                              <p:par>
                                <p:cTn id="23" presetID="50" presetClass="entr" presetSubtype="0" decel="100000" fill="hold" grpId="0" nodeType="afterEffect">
                                  <p:stCondLst>
                                    <p:cond delay="0"/>
                                  </p:stCondLst>
                                  <p:childTnLst>
                                    <p:set>
                                      <p:cBhvr>
                                        <p:cTn id="24" dur="1" fill="hold">
                                          <p:stCondLst>
                                            <p:cond delay="0"/>
                                          </p:stCondLst>
                                        </p:cTn>
                                        <p:tgtEl>
                                          <p:spTgt spid="10">
                                            <p:txEl>
                                              <p:pRg st="4" end="4"/>
                                            </p:txEl>
                                          </p:spTgt>
                                        </p:tgtEl>
                                        <p:attrNameLst>
                                          <p:attrName>style.visibility</p:attrName>
                                        </p:attrNameLst>
                                      </p:cBhvr>
                                      <p:to>
                                        <p:strVal val="visible"/>
                                      </p:to>
                                    </p:set>
                                    <p:anim calcmode="lin" valueType="num">
                                      <p:cBhvr>
                                        <p:cTn id="25" dur="1000" fill="hold"/>
                                        <p:tgtEl>
                                          <p:spTgt spid="10">
                                            <p:txEl>
                                              <p:pRg st="4" end="4"/>
                                            </p:txEl>
                                          </p:spTgt>
                                        </p:tgtEl>
                                        <p:attrNameLst>
                                          <p:attrName>ppt_w</p:attrName>
                                        </p:attrNameLst>
                                      </p:cBhvr>
                                      <p:tavLst>
                                        <p:tav tm="0">
                                          <p:val>
                                            <p:strVal val="#ppt_w+.3"/>
                                          </p:val>
                                        </p:tav>
                                        <p:tav tm="100000">
                                          <p:val>
                                            <p:strVal val="#ppt_w"/>
                                          </p:val>
                                        </p:tav>
                                      </p:tavLst>
                                    </p:anim>
                                    <p:anim calcmode="lin" valueType="num">
                                      <p:cBhvr>
                                        <p:cTn id="26" dur="1000" fill="hold"/>
                                        <p:tgtEl>
                                          <p:spTgt spid="10">
                                            <p:txEl>
                                              <p:pRg st="4" end="4"/>
                                            </p:txEl>
                                          </p:spTgt>
                                        </p:tgtEl>
                                        <p:attrNameLst>
                                          <p:attrName>ppt_h</p:attrName>
                                        </p:attrNameLst>
                                      </p:cBhvr>
                                      <p:tavLst>
                                        <p:tav tm="0">
                                          <p:val>
                                            <p:strVal val="#ppt_h"/>
                                          </p:val>
                                        </p:tav>
                                        <p:tav tm="100000">
                                          <p:val>
                                            <p:strVal val="#ppt_h"/>
                                          </p:val>
                                        </p:tav>
                                      </p:tavLst>
                                    </p:anim>
                                    <p:animEffect transition="in" filter="fade">
                                      <p:cBhvr>
                                        <p:cTn id="27" dur="1000"/>
                                        <p:tgtEl>
                                          <p:spTgt spid="10">
                                            <p:txEl>
                                              <p:pRg st="4" end="4"/>
                                            </p:txEl>
                                          </p:spTgt>
                                        </p:tgtEl>
                                      </p:cBhvr>
                                    </p:animEffect>
                                  </p:childTnLst>
                                </p:cTn>
                              </p:par>
                            </p:childTnLst>
                          </p:cTn>
                        </p:par>
                        <p:par>
                          <p:cTn id="28" fill="hold">
                            <p:stCondLst>
                              <p:cond delay="4000"/>
                            </p:stCondLst>
                            <p:childTnLst>
                              <p:par>
                                <p:cTn id="29" presetID="31" presetClass="entr" presetSubtype="0" fill="hold" nodeType="afterEffect">
                                  <p:stCondLst>
                                    <p:cond delay="0"/>
                                  </p:stCondLst>
                                  <p:iterate type="lt">
                                    <p:tmPct val="5000"/>
                                  </p:iterate>
                                  <p:childTnLst>
                                    <p:set>
                                      <p:cBhvr>
                                        <p:cTn id="30" dur="1" fill="hold">
                                          <p:stCondLst>
                                            <p:cond delay="0"/>
                                          </p:stCondLst>
                                        </p:cTn>
                                        <p:tgtEl>
                                          <p:spTgt spid="2"/>
                                        </p:tgtEl>
                                        <p:attrNameLst>
                                          <p:attrName>style.visibility</p:attrName>
                                        </p:attrNameLst>
                                      </p:cBhvr>
                                      <p:to>
                                        <p:strVal val="visible"/>
                                      </p:to>
                                    </p:set>
                                    <p:anim calcmode="lin" valueType="num">
                                      <p:cBhvr>
                                        <p:cTn id="31" dur="1000" fill="hold"/>
                                        <p:tgtEl>
                                          <p:spTgt spid="2"/>
                                        </p:tgtEl>
                                        <p:attrNameLst>
                                          <p:attrName>ppt_w</p:attrName>
                                        </p:attrNameLst>
                                      </p:cBhvr>
                                      <p:tavLst>
                                        <p:tav tm="0">
                                          <p:val>
                                            <p:fltVal val="0"/>
                                          </p:val>
                                        </p:tav>
                                        <p:tav tm="100000">
                                          <p:val>
                                            <p:strVal val="#ppt_w"/>
                                          </p:val>
                                        </p:tav>
                                      </p:tavLst>
                                    </p:anim>
                                    <p:anim calcmode="lin" valueType="num">
                                      <p:cBhvr>
                                        <p:cTn id="32" dur="1000" fill="hold"/>
                                        <p:tgtEl>
                                          <p:spTgt spid="2"/>
                                        </p:tgtEl>
                                        <p:attrNameLst>
                                          <p:attrName>ppt_h</p:attrName>
                                        </p:attrNameLst>
                                      </p:cBhvr>
                                      <p:tavLst>
                                        <p:tav tm="0">
                                          <p:val>
                                            <p:fltVal val="0"/>
                                          </p:val>
                                        </p:tav>
                                        <p:tav tm="100000">
                                          <p:val>
                                            <p:strVal val="#ppt_h"/>
                                          </p:val>
                                        </p:tav>
                                      </p:tavLst>
                                    </p:anim>
                                    <p:anim calcmode="lin" valueType="num">
                                      <p:cBhvr>
                                        <p:cTn id="33" dur="1000" fill="hold"/>
                                        <p:tgtEl>
                                          <p:spTgt spid="2"/>
                                        </p:tgtEl>
                                        <p:attrNameLst>
                                          <p:attrName>style.rotation</p:attrName>
                                        </p:attrNameLst>
                                      </p:cBhvr>
                                      <p:tavLst>
                                        <p:tav tm="0">
                                          <p:val>
                                            <p:fltVal val="90"/>
                                          </p:val>
                                        </p:tav>
                                        <p:tav tm="100000">
                                          <p:val>
                                            <p:fltVal val="0"/>
                                          </p:val>
                                        </p:tav>
                                      </p:tavLst>
                                    </p:anim>
                                    <p:animEffect transition="in" filter="fade">
                                      <p:cBhvr>
                                        <p:cTn id="3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457200" y="60960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dirty="0" smtClean="0">
                <a:ln>
                  <a:noFill/>
                </a:ln>
                <a:effectLst/>
                <a:uLnTx/>
                <a:uFillTx/>
                <a:latin typeface="+mj-lt"/>
                <a:ea typeface="+mj-ea"/>
                <a:cs typeface="+mj-cs"/>
              </a:rPr>
              <a:t>Pay Yourself First Formula</a:t>
            </a:r>
          </a:p>
        </p:txBody>
      </p:sp>
      <p:sp>
        <p:nvSpPr>
          <p:cNvPr id="10" name="Rectangle 3"/>
          <p:cNvSpPr txBox="1">
            <a:spLocks noChangeArrowheads="1"/>
          </p:cNvSpPr>
          <p:nvPr/>
        </p:nvSpPr>
        <p:spPr>
          <a:xfrm>
            <a:off x="533400" y="1447800"/>
            <a:ext cx="7162800" cy="5410200"/>
          </a:xfrm>
          <a:prstGeom prst="rect">
            <a:avLst/>
          </a:prstGeom>
        </p:spPr>
        <p:txBody>
          <a:body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effectLst/>
                <a:uLnTx/>
                <a:uFillTx/>
                <a:latin typeface="+mn-lt"/>
                <a:ea typeface="+mn-ea"/>
                <a:cs typeface="+mn-cs"/>
              </a:rPr>
              <a:t>Rich Enough to </a:t>
            </a:r>
            <a:endParaRPr lang="en-US" dirty="0" smtClean="0">
              <a:latin typeface="+mn-lt"/>
            </a:endParaRPr>
          </a:p>
          <a:p>
            <a:pPr marL="342900" marR="0" lvl="0" indent="-342900" algn="l" defTabSz="914400" rtl="0" eaLnBrk="1" fontAlgn="auto" latinLnBrk="0" hangingPunct="1">
              <a:lnSpc>
                <a:spcPct val="90000"/>
              </a:lnSpc>
              <a:spcBef>
                <a:spcPct val="20000"/>
              </a:spcBef>
              <a:spcAft>
                <a:spcPts val="0"/>
              </a:spcAft>
              <a:buClrTx/>
              <a:buSzTx/>
              <a:tabLst/>
              <a:defRPr/>
            </a:pPr>
            <a:r>
              <a:rPr lang="en-US" dirty="0" smtClean="0">
                <a:latin typeface="+mn-lt"/>
              </a:rPr>
              <a:t>	Re</a:t>
            </a:r>
            <a:r>
              <a:rPr kumimoji="0" lang="en-US" b="0" i="0" u="none" strike="noStrike" kern="1200" cap="none" spc="0" normalizeH="0" baseline="0" noProof="0" dirty="0" smtClean="0">
                <a:ln>
                  <a:noFill/>
                </a:ln>
                <a:effectLst/>
                <a:uLnTx/>
                <a:uFillTx/>
                <a:latin typeface="+mn-lt"/>
                <a:ea typeface="+mn-ea"/>
                <a:cs typeface="+mn-cs"/>
              </a:rPr>
              <a:t>tire Early</a:t>
            </a:r>
            <a:endParaRPr kumimoji="0" lang="en-US" sz="1800" b="0" i="0" u="none" strike="noStrike" kern="1200" cap="none" spc="0" normalizeH="0" baseline="0" noProof="0" dirty="0" smtClean="0">
              <a:ln>
                <a:noFill/>
              </a:ln>
              <a:effectLst/>
              <a:uLnTx/>
              <a:uFillTx/>
              <a:latin typeface="+mn-lt"/>
              <a:ea typeface="+mn-ea"/>
              <a:cs typeface="+mn-cs"/>
            </a:endParaRPr>
          </a:p>
          <a:p>
            <a:pPr marL="342900" lvl="0" indent="-342900" eaLnBrk="1" fontAlgn="auto" hangingPunct="1">
              <a:lnSpc>
                <a:spcPct val="90000"/>
              </a:lnSpc>
              <a:spcBef>
                <a:spcPct val="20000"/>
              </a:spcBef>
              <a:spcAft>
                <a:spcPts val="0"/>
              </a:spcAft>
              <a:defRPr/>
            </a:pPr>
            <a:endParaRPr lang="en-US" dirty="0" smtClean="0"/>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effectLst/>
                <a:uLnTx/>
                <a:uFillTx/>
                <a:latin typeface="+mn-lt"/>
                <a:ea typeface="+mn-ea"/>
                <a:cs typeface="+mn-cs"/>
              </a:rPr>
              <a:t>Rich</a:t>
            </a:r>
          </a:p>
          <a:p>
            <a:pPr marL="342900" marR="0" lvl="0" indent="-342900" algn="l" defTabSz="914400" rtl="0" eaLnBrk="1" fontAlgn="auto" latinLnBrk="0" hangingPunct="1">
              <a:lnSpc>
                <a:spcPct val="90000"/>
              </a:lnSpc>
              <a:spcBef>
                <a:spcPct val="20000"/>
              </a:spcBef>
              <a:spcAft>
                <a:spcPts val="0"/>
              </a:spcAft>
              <a:buClrTx/>
              <a:buSzTx/>
              <a:tabLst/>
              <a:defRPr/>
            </a:pPr>
            <a:endParaRPr kumimoji="0" lang="en-US" sz="1800" b="0" i="0" u="none" strike="noStrike" kern="1200" cap="none" spc="0" normalizeH="0" baseline="0" noProof="0" dirty="0" smtClean="0">
              <a:ln>
                <a:noFill/>
              </a:ln>
              <a:effectLst/>
              <a:uLnTx/>
              <a:uFillTx/>
              <a:latin typeface="+mn-lt"/>
              <a:ea typeface="+mn-ea"/>
              <a:cs typeface="+mn-cs"/>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effectLst/>
                <a:uLnTx/>
                <a:uFillTx/>
                <a:latin typeface="+mn-lt"/>
                <a:ea typeface="+mn-ea"/>
                <a:cs typeface="+mn-cs"/>
              </a:rPr>
              <a:t>Upper Middle Class</a:t>
            </a:r>
          </a:p>
          <a:p>
            <a:pPr marL="342900" marR="0" lvl="0" indent="-342900" algn="l" defTabSz="914400" rtl="0" eaLnBrk="1" fontAlgn="auto" latinLnBrk="0" hangingPunct="1">
              <a:lnSpc>
                <a:spcPct val="90000"/>
              </a:lnSpc>
              <a:spcBef>
                <a:spcPct val="20000"/>
              </a:spcBef>
              <a:spcAft>
                <a:spcPts val="0"/>
              </a:spcAft>
              <a:buClrTx/>
              <a:buSzTx/>
              <a:tabLst/>
              <a:defRPr/>
            </a:pPr>
            <a:endParaRPr lang="en-US" dirty="0" smtClean="0">
              <a:latin typeface="+mn-lt"/>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effectLst/>
                <a:uLnTx/>
                <a:uFillTx/>
                <a:latin typeface="+mn-lt"/>
                <a:ea typeface="+mn-ea"/>
                <a:cs typeface="+mn-cs"/>
              </a:rPr>
              <a:t>Middle Class</a:t>
            </a:r>
          </a:p>
          <a:p>
            <a:pPr marL="342900" marR="0" lvl="0" indent="-342900" algn="l" defTabSz="914400" rtl="0" eaLnBrk="1" fontAlgn="auto" latinLnBrk="0" hangingPunct="1">
              <a:lnSpc>
                <a:spcPct val="90000"/>
              </a:lnSpc>
              <a:spcBef>
                <a:spcPct val="20000"/>
              </a:spcBef>
              <a:spcAft>
                <a:spcPts val="0"/>
              </a:spcAft>
              <a:buClrTx/>
              <a:buSzTx/>
              <a:tabLst/>
              <a:defRPr/>
            </a:pPr>
            <a:endParaRPr kumimoji="0" lang="en-US" sz="1800" b="0" i="0" u="none" strike="noStrike" kern="1200" cap="none" spc="0" normalizeH="0" baseline="0" noProof="0" dirty="0" smtClean="0">
              <a:ln>
                <a:noFill/>
              </a:ln>
              <a:effectLst/>
              <a:uLnTx/>
              <a:uFillTx/>
              <a:latin typeface="+mn-lt"/>
              <a:ea typeface="+mn-ea"/>
              <a:cs typeface="+mn-cs"/>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effectLst/>
                <a:uLnTx/>
                <a:uFillTx/>
                <a:latin typeface="+mn-lt"/>
                <a:ea typeface="+mn-ea"/>
                <a:cs typeface="+mn-cs"/>
              </a:rPr>
              <a:t>Poor</a:t>
            </a:r>
          </a:p>
          <a:p>
            <a:pPr marL="342900" marR="0" lvl="0" indent="-342900" algn="l" defTabSz="914400" rtl="0" eaLnBrk="1" fontAlgn="auto" latinLnBrk="0" hangingPunct="1">
              <a:lnSpc>
                <a:spcPct val="90000"/>
              </a:lnSpc>
              <a:spcBef>
                <a:spcPct val="20000"/>
              </a:spcBef>
              <a:spcAft>
                <a:spcPts val="0"/>
              </a:spcAft>
              <a:buClrTx/>
              <a:buSzTx/>
              <a:tabLst/>
              <a:defRPr/>
            </a:pPr>
            <a:endParaRPr kumimoji="0" lang="en-US" sz="1800" b="0" i="0" u="none" strike="noStrike" kern="1200" cap="none" spc="0" normalizeH="0" baseline="0" noProof="0" dirty="0" smtClean="0">
              <a:ln>
                <a:noFill/>
              </a:ln>
              <a:effectLst/>
              <a:uLnTx/>
              <a:uFillTx/>
              <a:latin typeface="+mn-lt"/>
              <a:ea typeface="+mn-ea"/>
              <a:cs typeface="+mn-cs"/>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effectLst/>
                <a:uLnTx/>
                <a:uFillTx/>
                <a:latin typeface="+mn-lt"/>
                <a:ea typeface="+mn-ea"/>
                <a:cs typeface="+mn-cs"/>
              </a:rPr>
              <a:t>Dead Broke</a:t>
            </a:r>
          </a:p>
        </p:txBody>
      </p:sp>
      <p:sp>
        <p:nvSpPr>
          <p:cNvPr id="11" name="Rectangle 3"/>
          <p:cNvSpPr txBox="1">
            <a:spLocks noChangeArrowheads="1"/>
          </p:cNvSpPr>
          <p:nvPr/>
        </p:nvSpPr>
        <p:spPr>
          <a:xfrm>
            <a:off x="3200400" y="1447800"/>
            <a:ext cx="7162800" cy="5410200"/>
          </a:xfrm>
          <a:prstGeom prst="rect">
            <a:avLst/>
          </a:prstGeom>
        </p:spPr>
        <p:txBody>
          <a:bodyPr/>
          <a:lstStyle/>
          <a:p>
            <a:pPr marR="0" lvl="0" algn="l" defTabSz="914400" rtl="0" eaLnBrk="1" fontAlgn="auto" latinLnBrk="0" hangingPunct="1">
              <a:lnSpc>
                <a:spcPct val="90000"/>
              </a:lnSpc>
              <a:spcBef>
                <a:spcPct val="20000"/>
              </a:spcBef>
              <a:spcAft>
                <a:spcPts val="0"/>
              </a:spcAft>
              <a:buClrTx/>
              <a:buSzTx/>
              <a:tabLst/>
              <a:defRPr/>
            </a:pPr>
            <a:r>
              <a:rPr kumimoji="0" lang="en-US" sz="1800" b="0" i="0" u="none" strike="noStrike" kern="1200" cap="none" spc="0" normalizeH="0" baseline="0" noProof="0" dirty="0" smtClean="0">
                <a:ln>
                  <a:noFill/>
                </a:ln>
                <a:effectLst/>
                <a:uLnTx/>
                <a:uFillTx/>
                <a:latin typeface="+mn-lt"/>
                <a:ea typeface="+mn-ea"/>
                <a:cs typeface="+mn-cs"/>
              </a:rPr>
              <a:t>Pay yourself first at least 20% of your gross</a:t>
            </a:r>
            <a:r>
              <a:rPr kumimoji="0" lang="en-US" sz="1800" b="0" i="0" u="none" strike="noStrike" kern="1200" cap="none" spc="0" normalizeH="0" noProof="0" dirty="0" smtClean="0">
                <a:ln>
                  <a:noFill/>
                </a:ln>
                <a:effectLst/>
                <a:uLnTx/>
                <a:uFillTx/>
                <a:latin typeface="+mn-lt"/>
                <a:ea typeface="+mn-ea"/>
                <a:cs typeface="+mn-cs"/>
              </a:rPr>
              <a:t> </a:t>
            </a:r>
            <a:r>
              <a:rPr kumimoji="0" lang="en-US" sz="1800" b="0" i="0" u="none" strike="noStrike" kern="1200" cap="none" spc="0" normalizeH="0" baseline="0" noProof="0" dirty="0" smtClean="0">
                <a:ln>
                  <a:noFill/>
                </a:ln>
                <a:effectLst/>
                <a:uLnTx/>
                <a:uFillTx/>
                <a:latin typeface="+mn-lt"/>
                <a:ea typeface="+mn-ea"/>
                <a:cs typeface="+mn-cs"/>
              </a:rPr>
              <a:t>income.</a:t>
            </a:r>
          </a:p>
          <a:p>
            <a:pPr marR="0" lvl="0" algn="l" defTabSz="914400" rtl="0" eaLnBrk="1" fontAlgn="auto" latinLnBrk="0" hangingPunct="1">
              <a:lnSpc>
                <a:spcPct val="90000"/>
              </a:lnSpc>
              <a:spcBef>
                <a:spcPct val="20000"/>
              </a:spcBef>
              <a:spcAft>
                <a:spcPts val="0"/>
              </a:spcAft>
              <a:buClrTx/>
              <a:buSzTx/>
              <a:tabLst/>
              <a:defRPr/>
            </a:pPr>
            <a:endParaRPr lang="en-US" dirty="0" smtClean="0">
              <a:latin typeface="+mn-lt"/>
            </a:endParaRPr>
          </a:p>
          <a:p>
            <a:pPr marR="0" lvl="0" algn="l" defTabSz="914400" rtl="0" eaLnBrk="1" fontAlgn="auto" latinLnBrk="0" hangingPunct="1">
              <a:lnSpc>
                <a:spcPct val="90000"/>
              </a:lnSpc>
              <a:spcBef>
                <a:spcPct val="20000"/>
              </a:spcBef>
              <a:spcAft>
                <a:spcPts val="0"/>
              </a:spcAft>
              <a:buClrTx/>
              <a:buSzTx/>
              <a:tabLst/>
              <a:defRPr/>
            </a:pPr>
            <a:endParaRPr lang="en-US" dirty="0" smtClean="0">
              <a:latin typeface="+mn-lt"/>
            </a:endParaRPr>
          </a:p>
          <a:p>
            <a:pPr marR="0" lvl="0" algn="l" defTabSz="914400" rtl="0" eaLnBrk="1" fontAlgn="auto" latinLnBrk="0" hangingPunct="1">
              <a:lnSpc>
                <a:spcPct val="90000"/>
              </a:lnSpc>
              <a:spcBef>
                <a:spcPct val="20000"/>
              </a:spcBef>
              <a:spcAft>
                <a:spcPts val="0"/>
              </a:spcAft>
              <a:buClrTx/>
              <a:buSzTx/>
              <a:tabLst/>
              <a:defRPr/>
            </a:pPr>
            <a:r>
              <a:rPr kumimoji="0" lang="en-US" sz="1800" b="0" i="0" u="none" strike="noStrike" kern="1200" cap="none" spc="0" normalizeH="0" baseline="0" noProof="0" dirty="0" smtClean="0">
                <a:ln>
                  <a:noFill/>
                </a:ln>
                <a:effectLst/>
                <a:uLnTx/>
                <a:uFillTx/>
                <a:latin typeface="+mn-lt"/>
                <a:ea typeface="+mn-ea"/>
                <a:cs typeface="+mn-cs"/>
              </a:rPr>
              <a:t>Pay yourself first 15% to 20% of your gross</a:t>
            </a:r>
            <a:r>
              <a:rPr kumimoji="0" lang="en-US" sz="1800" b="0" i="0" u="none" strike="noStrike" kern="1200" cap="none" spc="0" normalizeH="0" noProof="0" dirty="0" smtClean="0">
                <a:ln>
                  <a:noFill/>
                </a:ln>
                <a:effectLst/>
                <a:uLnTx/>
                <a:uFillTx/>
                <a:latin typeface="+mn-lt"/>
                <a:ea typeface="+mn-ea"/>
                <a:cs typeface="+mn-cs"/>
              </a:rPr>
              <a:t> </a:t>
            </a:r>
            <a:r>
              <a:rPr kumimoji="0" lang="en-US" sz="1800" b="0" i="0" u="none" strike="noStrike" kern="1200" cap="none" spc="0" normalizeH="0" baseline="0" noProof="0" dirty="0" smtClean="0">
                <a:ln>
                  <a:noFill/>
                </a:ln>
                <a:effectLst/>
                <a:uLnTx/>
                <a:uFillTx/>
                <a:latin typeface="+mn-lt"/>
                <a:ea typeface="+mn-ea"/>
                <a:cs typeface="+mn-cs"/>
              </a:rPr>
              <a:t>income.</a:t>
            </a:r>
          </a:p>
          <a:p>
            <a:pPr marR="0" lvl="0" algn="l" defTabSz="914400" rtl="0" eaLnBrk="1" fontAlgn="auto" latinLnBrk="0" hangingPunct="1">
              <a:lnSpc>
                <a:spcPct val="90000"/>
              </a:lnSpc>
              <a:spcBef>
                <a:spcPct val="20000"/>
              </a:spcBef>
              <a:spcAft>
                <a:spcPts val="0"/>
              </a:spcAft>
              <a:buClrTx/>
              <a:buSzTx/>
              <a:tabLst/>
              <a:defRPr/>
            </a:pPr>
            <a:endParaRPr lang="en-US" dirty="0" smtClean="0">
              <a:latin typeface="+mn-lt"/>
            </a:endParaRPr>
          </a:p>
          <a:p>
            <a:pPr marR="0" lvl="0" algn="l" defTabSz="914400" rtl="0" eaLnBrk="1" fontAlgn="auto" latinLnBrk="0" hangingPunct="1">
              <a:lnSpc>
                <a:spcPct val="90000"/>
              </a:lnSpc>
              <a:spcBef>
                <a:spcPct val="20000"/>
              </a:spcBef>
              <a:spcAft>
                <a:spcPts val="0"/>
              </a:spcAft>
              <a:buClrTx/>
              <a:buSzTx/>
              <a:tabLst/>
              <a:defRPr/>
            </a:pPr>
            <a:r>
              <a:rPr kumimoji="0" lang="en-US" sz="1800" b="0" i="0" u="none" strike="noStrike" kern="1200" cap="none" spc="0" normalizeH="0" baseline="0" noProof="0" dirty="0" smtClean="0">
                <a:ln>
                  <a:noFill/>
                </a:ln>
                <a:effectLst/>
                <a:uLnTx/>
                <a:uFillTx/>
                <a:latin typeface="+mn-lt"/>
                <a:ea typeface="+mn-ea"/>
                <a:cs typeface="+mn-cs"/>
              </a:rPr>
              <a:t>Pay yourself first 10% to 15% of your gross</a:t>
            </a:r>
            <a:r>
              <a:rPr kumimoji="0" lang="en-US" sz="1800" b="0" i="0" u="none" strike="noStrike" kern="1200" cap="none" spc="0" normalizeH="0" noProof="0" dirty="0" smtClean="0">
                <a:ln>
                  <a:noFill/>
                </a:ln>
                <a:effectLst/>
                <a:uLnTx/>
                <a:uFillTx/>
                <a:latin typeface="+mn-lt"/>
                <a:ea typeface="+mn-ea"/>
                <a:cs typeface="+mn-cs"/>
              </a:rPr>
              <a:t> </a:t>
            </a:r>
            <a:r>
              <a:rPr kumimoji="0" lang="en-US" sz="1800" b="0" i="0" u="none" strike="noStrike" kern="1200" cap="none" spc="0" normalizeH="0" baseline="0" noProof="0" dirty="0" smtClean="0">
                <a:ln>
                  <a:noFill/>
                </a:ln>
                <a:effectLst/>
                <a:uLnTx/>
                <a:uFillTx/>
                <a:latin typeface="+mn-lt"/>
                <a:ea typeface="+mn-ea"/>
                <a:cs typeface="+mn-cs"/>
              </a:rPr>
              <a:t>income.</a:t>
            </a:r>
          </a:p>
          <a:p>
            <a:pPr marR="0" lvl="0" algn="l" defTabSz="914400" rtl="0" eaLnBrk="1" fontAlgn="auto" latinLnBrk="0" hangingPunct="1">
              <a:lnSpc>
                <a:spcPct val="90000"/>
              </a:lnSpc>
              <a:spcBef>
                <a:spcPct val="20000"/>
              </a:spcBef>
              <a:spcAft>
                <a:spcPts val="0"/>
              </a:spcAft>
              <a:buClrTx/>
              <a:buSzTx/>
              <a:tabLst/>
              <a:defRPr/>
            </a:pPr>
            <a:endParaRPr lang="en-US" dirty="0" smtClean="0">
              <a:latin typeface="+mn-lt"/>
            </a:endParaRPr>
          </a:p>
          <a:p>
            <a:pPr marR="0" lvl="0" algn="l" defTabSz="914400" rtl="0" eaLnBrk="1" fontAlgn="auto" latinLnBrk="0" hangingPunct="1">
              <a:lnSpc>
                <a:spcPct val="90000"/>
              </a:lnSpc>
              <a:spcBef>
                <a:spcPct val="20000"/>
              </a:spcBef>
              <a:spcAft>
                <a:spcPts val="0"/>
              </a:spcAft>
              <a:buClrTx/>
              <a:buSzTx/>
              <a:tabLst/>
              <a:defRPr/>
            </a:pPr>
            <a:r>
              <a:rPr kumimoji="0" lang="en-US" sz="1800" b="0" i="0" u="none" strike="noStrike" kern="1200" cap="none" spc="0" normalizeH="0" baseline="0" noProof="0" dirty="0" smtClean="0">
                <a:ln>
                  <a:noFill/>
                </a:ln>
                <a:effectLst/>
                <a:uLnTx/>
                <a:uFillTx/>
                <a:latin typeface="+mn-lt"/>
                <a:ea typeface="+mn-ea"/>
                <a:cs typeface="+mn-cs"/>
              </a:rPr>
              <a:t>Pay yourself first 5% to 10% of your gross income.</a:t>
            </a:r>
          </a:p>
          <a:p>
            <a:pPr marR="0" lvl="0" algn="l" defTabSz="914400" rtl="0" eaLnBrk="1" fontAlgn="auto" latinLnBrk="0" hangingPunct="1">
              <a:lnSpc>
                <a:spcPct val="90000"/>
              </a:lnSpc>
              <a:spcBef>
                <a:spcPct val="20000"/>
              </a:spcBef>
              <a:spcAft>
                <a:spcPts val="0"/>
              </a:spcAft>
              <a:buClrTx/>
              <a:buSzTx/>
              <a:tabLst/>
              <a:defRPr/>
            </a:pPr>
            <a:endParaRPr lang="en-US" dirty="0" smtClean="0">
              <a:latin typeface="+mn-lt"/>
            </a:endParaRPr>
          </a:p>
          <a:p>
            <a:pPr marR="0" lvl="0" algn="l" defTabSz="914400" rtl="0" eaLnBrk="1" fontAlgn="auto" latinLnBrk="0" hangingPunct="1">
              <a:lnSpc>
                <a:spcPct val="90000"/>
              </a:lnSpc>
              <a:spcBef>
                <a:spcPct val="20000"/>
              </a:spcBef>
              <a:spcAft>
                <a:spcPts val="0"/>
              </a:spcAft>
              <a:buClrTx/>
              <a:buSzTx/>
              <a:tabLst/>
              <a:defRPr/>
            </a:pPr>
            <a:r>
              <a:rPr kumimoji="0" lang="en-US" sz="1800" b="0" i="0" u="none" strike="noStrike" kern="1200" cap="none" spc="0" normalizeH="0" baseline="0" noProof="0" dirty="0" smtClean="0">
                <a:ln>
                  <a:noFill/>
                </a:ln>
                <a:effectLst/>
                <a:uLnTx/>
                <a:uFillTx/>
                <a:latin typeface="+mn-lt"/>
                <a:ea typeface="+mn-ea"/>
                <a:cs typeface="+mn-cs"/>
              </a:rPr>
              <a:t>Think about paying yourself </a:t>
            </a:r>
            <a:r>
              <a:rPr lang="en-US" dirty="0" smtClean="0">
                <a:latin typeface="+mn-lt"/>
              </a:rPr>
              <a:t>f</a:t>
            </a:r>
            <a:r>
              <a:rPr kumimoji="0" lang="en-US" b="0" i="0" u="none" strike="noStrike" kern="1200" cap="none" spc="0" normalizeH="0" baseline="0" noProof="0" dirty="0" err="1" smtClean="0">
                <a:ln>
                  <a:noFill/>
                </a:ln>
                <a:effectLst/>
                <a:uLnTx/>
                <a:uFillTx/>
                <a:latin typeface="+mn-lt"/>
                <a:ea typeface="+mn-ea"/>
                <a:cs typeface="+mn-cs"/>
              </a:rPr>
              <a:t>irst</a:t>
            </a:r>
            <a:r>
              <a:rPr kumimoji="0" lang="en-US" b="0" i="0" u="none" strike="noStrike" kern="1200" cap="none" spc="0" normalizeH="0" baseline="0" noProof="0" dirty="0" smtClean="0">
                <a:ln>
                  <a:noFill/>
                </a:ln>
                <a:effectLst/>
                <a:uLnTx/>
                <a:uFillTx/>
                <a:latin typeface="+mn-lt"/>
                <a:ea typeface="+mn-ea"/>
                <a:cs typeface="+mn-cs"/>
              </a:rPr>
              <a:t>, but don’t actually do it.</a:t>
            </a:r>
          </a:p>
          <a:p>
            <a:pPr marR="0" lvl="0" algn="l" defTabSz="914400" rtl="0" eaLnBrk="1" fontAlgn="auto" latinLnBrk="0" hangingPunct="1">
              <a:lnSpc>
                <a:spcPct val="90000"/>
              </a:lnSpc>
              <a:spcBef>
                <a:spcPct val="20000"/>
              </a:spcBef>
              <a:spcAft>
                <a:spcPts val="0"/>
              </a:spcAft>
              <a:buClrTx/>
              <a:buSzTx/>
              <a:tabLst/>
              <a:defRPr/>
            </a:pPr>
            <a:endParaRPr lang="en-US" sz="1800" dirty="0" smtClean="0">
              <a:latin typeface="+mn-lt"/>
            </a:endParaRPr>
          </a:p>
          <a:p>
            <a:pPr marR="0" lvl="0" algn="l" defTabSz="914400" rtl="0" eaLnBrk="1" fontAlgn="auto" latinLnBrk="0" hangingPunct="1">
              <a:lnSpc>
                <a:spcPct val="90000"/>
              </a:lnSpc>
              <a:spcBef>
                <a:spcPct val="20000"/>
              </a:spcBef>
              <a:spcAft>
                <a:spcPts val="0"/>
              </a:spcAft>
              <a:buClrTx/>
              <a:buSzTx/>
              <a:tabLst/>
              <a:defRPr/>
            </a:pPr>
            <a:r>
              <a:rPr kumimoji="0" lang="en-US" sz="1800" b="0" i="0" u="none" strike="noStrike" kern="1200" cap="none" spc="0" normalizeH="0" baseline="0" noProof="0" dirty="0" smtClean="0">
                <a:ln>
                  <a:noFill/>
                </a:ln>
                <a:effectLst/>
                <a:uLnTx/>
                <a:uFillTx/>
                <a:latin typeface="+mn-lt"/>
                <a:ea typeface="+mn-ea"/>
                <a:cs typeface="+mn-cs"/>
              </a:rPr>
              <a:t>Don’t pay yourself first. Spend more than you earn,</a:t>
            </a:r>
          </a:p>
          <a:p>
            <a:pPr marR="0" lvl="0" algn="l" defTabSz="914400" rtl="0" eaLnBrk="1" fontAlgn="auto" latinLnBrk="0" hangingPunct="1">
              <a:lnSpc>
                <a:spcPct val="90000"/>
              </a:lnSpc>
              <a:spcBef>
                <a:spcPct val="20000"/>
              </a:spcBef>
              <a:spcAft>
                <a:spcPts val="0"/>
              </a:spcAft>
              <a:buClrTx/>
              <a:buSzTx/>
              <a:tabLst/>
              <a:defRPr/>
            </a:pPr>
            <a:r>
              <a:rPr kumimoji="0" lang="en-US" sz="1800" b="0" i="0" u="none" strike="noStrike" kern="1200" cap="none" spc="0" normalizeH="0" baseline="0" noProof="0" dirty="0" smtClean="0">
                <a:ln>
                  <a:noFill/>
                </a:ln>
                <a:effectLst/>
                <a:uLnTx/>
                <a:uFillTx/>
                <a:latin typeface="+mn-lt"/>
                <a:ea typeface="+mn-ea"/>
                <a:cs typeface="+mn-cs"/>
              </a:rPr>
              <a:t>borrow</a:t>
            </a:r>
            <a:r>
              <a:rPr kumimoji="0" lang="en-US" sz="1800" b="0" i="0" u="none" strike="noStrike" kern="1200" cap="none" spc="0" normalizeH="0" noProof="0" dirty="0" smtClean="0">
                <a:ln>
                  <a:noFill/>
                </a:ln>
                <a:effectLst/>
                <a:uLnTx/>
                <a:uFillTx/>
                <a:latin typeface="+mn-lt"/>
                <a:ea typeface="+mn-ea"/>
                <a:cs typeface="+mn-cs"/>
              </a:rPr>
              <a:t> </a:t>
            </a:r>
            <a:r>
              <a:rPr kumimoji="0" lang="en-US" sz="1800" b="0" i="0" u="none" strike="noStrike" kern="1200" cap="none" spc="0" normalizeH="0" baseline="0" noProof="0" dirty="0" smtClean="0">
                <a:ln>
                  <a:noFill/>
                </a:ln>
                <a:effectLst/>
                <a:uLnTx/>
                <a:uFillTx/>
                <a:latin typeface="+mn-lt"/>
                <a:ea typeface="+mn-ea"/>
                <a:cs typeface="+mn-cs"/>
              </a:rPr>
              <a:t>money you can’t pay off, and</a:t>
            </a:r>
            <a:r>
              <a:rPr kumimoji="0" lang="en-US" sz="1800" b="0" i="0" u="none" strike="noStrike" kern="1200" cap="none" spc="0" normalizeH="0" noProof="0" dirty="0" smtClean="0">
                <a:ln>
                  <a:noFill/>
                </a:ln>
                <a:effectLst/>
                <a:uLnTx/>
                <a:uFillTx/>
                <a:latin typeface="+mn-lt"/>
                <a:ea typeface="+mn-ea"/>
                <a:cs typeface="+mn-cs"/>
              </a:rPr>
              <a:t> </a:t>
            </a:r>
            <a:r>
              <a:rPr kumimoji="0" lang="en-US" sz="1800" b="0" i="0" u="none" strike="noStrike" kern="1200" cap="none" spc="0" normalizeH="0" baseline="0" noProof="0" dirty="0" smtClean="0">
                <a:ln>
                  <a:noFill/>
                </a:ln>
                <a:effectLst/>
                <a:uLnTx/>
                <a:uFillTx/>
                <a:latin typeface="+mn-lt"/>
                <a:ea typeface="+mn-ea"/>
                <a:cs typeface="+mn-cs"/>
              </a:rPr>
              <a:t>live on credit cards.</a:t>
            </a:r>
          </a:p>
        </p:txBody>
      </p:sp>
    </p:spTree>
    <p:extLst>
      <p:ext uri="{BB962C8B-B14F-4D97-AF65-F5344CB8AC3E}">
        <p14:creationId xmlns:p14="http://schemas.microsoft.com/office/powerpoint/2010/main" val="130878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100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0">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 calcmode="lin" valueType="num">
                                      <p:cBhvr>
                                        <p:cTn id="12" dur="1000" fill="hold"/>
                                        <p:tgtEl>
                                          <p:spTgt spid="10">
                                            <p:txEl>
                                              <p:pRg st="1" end="1"/>
                                            </p:txEl>
                                          </p:spTgt>
                                        </p:tgtEl>
                                        <p:attrNameLst>
                                          <p:attrName>ppt_w</p:attrName>
                                        </p:attrNameLst>
                                      </p:cBhvr>
                                      <p:tavLst>
                                        <p:tav tm="0">
                                          <p:val>
                                            <p:strVal val="#ppt_w+.3"/>
                                          </p:val>
                                        </p:tav>
                                        <p:tav tm="100000">
                                          <p:val>
                                            <p:strVal val="#ppt_w"/>
                                          </p:val>
                                        </p:tav>
                                      </p:tavLst>
                                    </p:anim>
                                    <p:anim calcmode="lin" valueType="num">
                                      <p:cBhvr>
                                        <p:cTn id="13" dur="1000" fill="hold"/>
                                        <p:tgtEl>
                                          <p:spTgt spid="10">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10">
                                            <p:txEl>
                                              <p:pRg st="1" end="1"/>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 calcmode="lin" valueType="num">
                                      <p:cBhvr>
                                        <p:cTn id="17"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1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11">
                                            <p:txEl>
                                              <p:pRg st="0" end="0"/>
                                            </p:txEl>
                                          </p:spTgt>
                                        </p:tgtEl>
                                      </p:cBhvr>
                                    </p:animEffect>
                                  </p:childTnLst>
                                </p:cTn>
                              </p:par>
                            </p:childTnLst>
                          </p:cTn>
                        </p:par>
                        <p:par>
                          <p:cTn id="20" fill="hold">
                            <p:stCondLst>
                              <p:cond delay="1000"/>
                            </p:stCondLst>
                            <p:childTnLst>
                              <p:par>
                                <p:cTn id="21" presetID="50" presetClass="entr" presetSubtype="0" decel="100000" fill="hold" nodeType="after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anim calcmode="lin" valueType="num">
                                      <p:cBhvr>
                                        <p:cTn id="23" dur="1000" fill="hold"/>
                                        <p:tgtEl>
                                          <p:spTgt spid="10">
                                            <p:txEl>
                                              <p:pRg st="3" end="3"/>
                                            </p:txEl>
                                          </p:spTgt>
                                        </p:tgtEl>
                                        <p:attrNameLst>
                                          <p:attrName>ppt_w</p:attrName>
                                        </p:attrNameLst>
                                      </p:cBhvr>
                                      <p:tavLst>
                                        <p:tav tm="0">
                                          <p:val>
                                            <p:strVal val="#ppt_w+.3"/>
                                          </p:val>
                                        </p:tav>
                                        <p:tav tm="100000">
                                          <p:val>
                                            <p:strVal val="#ppt_w"/>
                                          </p:val>
                                        </p:tav>
                                      </p:tavLst>
                                    </p:anim>
                                    <p:anim calcmode="lin" valueType="num">
                                      <p:cBhvr>
                                        <p:cTn id="24" dur="1000" fill="hold"/>
                                        <p:tgtEl>
                                          <p:spTgt spid="10">
                                            <p:txEl>
                                              <p:pRg st="3" end="3"/>
                                            </p:txEl>
                                          </p:spTgt>
                                        </p:tgtEl>
                                        <p:attrNameLst>
                                          <p:attrName>ppt_h</p:attrName>
                                        </p:attrNameLst>
                                      </p:cBhvr>
                                      <p:tavLst>
                                        <p:tav tm="0">
                                          <p:val>
                                            <p:strVal val="#ppt_h"/>
                                          </p:val>
                                        </p:tav>
                                        <p:tav tm="100000">
                                          <p:val>
                                            <p:strVal val="#ppt_h"/>
                                          </p:val>
                                        </p:tav>
                                      </p:tavLst>
                                    </p:anim>
                                    <p:animEffect transition="in" filter="fade">
                                      <p:cBhvr>
                                        <p:cTn id="25" dur="1000"/>
                                        <p:tgtEl>
                                          <p:spTgt spid="10">
                                            <p:txEl>
                                              <p:pRg st="3" end="3"/>
                                            </p:txEl>
                                          </p:spTgt>
                                        </p:tgtEl>
                                      </p:cBhvr>
                                    </p:animEffect>
                                  </p:childTnLst>
                                </p:cTn>
                              </p:par>
                              <p:par>
                                <p:cTn id="26" presetID="50" presetClass="entr" presetSubtype="0" decel="100000" fill="hold" nodeType="withEffect">
                                  <p:stCondLst>
                                    <p:cond delay="0"/>
                                  </p:stCondLst>
                                  <p:childTnLst>
                                    <p:set>
                                      <p:cBhvr>
                                        <p:cTn id="27" dur="1" fill="hold">
                                          <p:stCondLst>
                                            <p:cond delay="0"/>
                                          </p:stCondLst>
                                        </p:cTn>
                                        <p:tgtEl>
                                          <p:spTgt spid="11">
                                            <p:txEl>
                                              <p:pRg st="3" end="3"/>
                                            </p:txEl>
                                          </p:spTgt>
                                        </p:tgtEl>
                                        <p:attrNameLst>
                                          <p:attrName>style.visibility</p:attrName>
                                        </p:attrNameLst>
                                      </p:cBhvr>
                                      <p:to>
                                        <p:strVal val="visible"/>
                                      </p:to>
                                    </p:set>
                                    <p:anim calcmode="lin" valueType="num">
                                      <p:cBhvr>
                                        <p:cTn id="28" dur="1000" fill="hold"/>
                                        <p:tgtEl>
                                          <p:spTgt spid="11">
                                            <p:txEl>
                                              <p:pRg st="3" end="3"/>
                                            </p:txEl>
                                          </p:spTgt>
                                        </p:tgtEl>
                                        <p:attrNameLst>
                                          <p:attrName>ppt_w</p:attrName>
                                        </p:attrNameLst>
                                      </p:cBhvr>
                                      <p:tavLst>
                                        <p:tav tm="0">
                                          <p:val>
                                            <p:strVal val="#ppt_w+.3"/>
                                          </p:val>
                                        </p:tav>
                                        <p:tav tm="100000">
                                          <p:val>
                                            <p:strVal val="#ppt_w"/>
                                          </p:val>
                                        </p:tav>
                                      </p:tavLst>
                                    </p:anim>
                                    <p:anim calcmode="lin" valueType="num">
                                      <p:cBhvr>
                                        <p:cTn id="29" dur="1000" fill="hold"/>
                                        <p:tgtEl>
                                          <p:spTgt spid="11">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11">
                                            <p:txEl>
                                              <p:pRg st="3" end="3"/>
                                            </p:txEl>
                                          </p:spTgt>
                                        </p:tgtEl>
                                      </p:cBhvr>
                                    </p:animEffect>
                                  </p:childTnLst>
                                </p:cTn>
                              </p:par>
                            </p:childTnLst>
                          </p:cTn>
                        </p:par>
                        <p:par>
                          <p:cTn id="31" fill="hold">
                            <p:stCondLst>
                              <p:cond delay="2000"/>
                            </p:stCondLst>
                            <p:childTnLst>
                              <p:par>
                                <p:cTn id="32" presetID="50" presetClass="entr" presetSubtype="0" decel="100000" fill="hold" nodeType="afterEffect">
                                  <p:stCondLst>
                                    <p:cond delay="0"/>
                                  </p:stCondLst>
                                  <p:childTnLst>
                                    <p:set>
                                      <p:cBhvr>
                                        <p:cTn id="33" dur="1" fill="hold">
                                          <p:stCondLst>
                                            <p:cond delay="0"/>
                                          </p:stCondLst>
                                        </p:cTn>
                                        <p:tgtEl>
                                          <p:spTgt spid="10">
                                            <p:txEl>
                                              <p:pRg st="5" end="5"/>
                                            </p:txEl>
                                          </p:spTgt>
                                        </p:tgtEl>
                                        <p:attrNameLst>
                                          <p:attrName>style.visibility</p:attrName>
                                        </p:attrNameLst>
                                      </p:cBhvr>
                                      <p:to>
                                        <p:strVal val="visible"/>
                                      </p:to>
                                    </p:set>
                                    <p:anim calcmode="lin" valueType="num">
                                      <p:cBhvr>
                                        <p:cTn id="34" dur="1000" fill="hold"/>
                                        <p:tgtEl>
                                          <p:spTgt spid="10">
                                            <p:txEl>
                                              <p:pRg st="5" end="5"/>
                                            </p:txEl>
                                          </p:spTgt>
                                        </p:tgtEl>
                                        <p:attrNameLst>
                                          <p:attrName>ppt_w</p:attrName>
                                        </p:attrNameLst>
                                      </p:cBhvr>
                                      <p:tavLst>
                                        <p:tav tm="0">
                                          <p:val>
                                            <p:strVal val="#ppt_w+.3"/>
                                          </p:val>
                                        </p:tav>
                                        <p:tav tm="100000">
                                          <p:val>
                                            <p:strVal val="#ppt_w"/>
                                          </p:val>
                                        </p:tav>
                                      </p:tavLst>
                                    </p:anim>
                                    <p:anim calcmode="lin" valueType="num">
                                      <p:cBhvr>
                                        <p:cTn id="35" dur="1000" fill="hold"/>
                                        <p:tgtEl>
                                          <p:spTgt spid="10">
                                            <p:txEl>
                                              <p:pRg st="5" end="5"/>
                                            </p:txEl>
                                          </p:spTgt>
                                        </p:tgtEl>
                                        <p:attrNameLst>
                                          <p:attrName>ppt_h</p:attrName>
                                        </p:attrNameLst>
                                      </p:cBhvr>
                                      <p:tavLst>
                                        <p:tav tm="0">
                                          <p:val>
                                            <p:strVal val="#ppt_h"/>
                                          </p:val>
                                        </p:tav>
                                        <p:tav tm="100000">
                                          <p:val>
                                            <p:strVal val="#ppt_h"/>
                                          </p:val>
                                        </p:tav>
                                      </p:tavLst>
                                    </p:anim>
                                    <p:animEffect transition="in" filter="fade">
                                      <p:cBhvr>
                                        <p:cTn id="36" dur="1000"/>
                                        <p:tgtEl>
                                          <p:spTgt spid="10">
                                            <p:txEl>
                                              <p:pRg st="5" end="5"/>
                                            </p:txEl>
                                          </p:spTgt>
                                        </p:tgtEl>
                                      </p:cBhvr>
                                    </p:animEffect>
                                  </p:childTnLst>
                                </p:cTn>
                              </p:par>
                              <p:par>
                                <p:cTn id="37" presetID="50" presetClass="entr" presetSubtype="0" decel="100000" fill="hold" nodeType="withEffect">
                                  <p:stCondLst>
                                    <p:cond delay="0"/>
                                  </p:stCondLst>
                                  <p:childTnLst>
                                    <p:set>
                                      <p:cBhvr>
                                        <p:cTn id="38" dur="1" fill="hold">
                                          <p:stCondLst>
                                            <p:cond delay="0"/>
                                          </p:stCondLst>
                                        </p:cTn>
                                        <p:tgtEl>
                                          <p:spTgt spid="11">
                                            <p:txEl>
                                              <p:pRg st="5" end="5"/>
                                            </p:txEl>
                                          </p:spTgt>
                                        </p:tgtEl>
                                        <p:attrNameLst>
                                          <p:attrName>style.visibility</p:attrName>
                                        </p:attrNameLst>
                                      </p:cBhvr>
                                      <p:to>
                                        <p:strVal val="visible"/>
                                      </p:to>
                                    </p:set>
                                    <p:anim calcmode="lin" valueType="num">
                                      <p:cBhvr>
                                        <p:cTn id="39" dur="1000" fill="hold"/>
                                        <p:tgtEl>
                                          <p:spTgt spid="11">
                                            <p:txEl>
                                              <p:pRg st="5" end="5"/>
                                            </p:txEl>
                                          </p:spTgt>
                                        </p:tgtEl>
                                        <p:attrNameLst>
                                          <p:attrName>ppt_w</p:attrName>
                                        </p:attrNameLst>
                                      </p:cBhvr>
                                      <p:tavLst>
                                        <p:tav tm="0">
                                          <p:val>
                                            <p:strVal val="#ppt_w+.3"/>
                                          </p:val>
                                        </p:tav>
                                        <p:tav tm="100000">
                                          <p:val>
                                            <p:strVal val="#ppt_w"/>
                                          </p:val>
                                        </p:tav>
                                      </p:tavLst>
                                    </p:anim>
                                    <p:anim calcmode="lin" valueType="num">
                                      <p:cBhvr>
                                        <p:cTn id="40" dur="1000" fill="hold"/>
                                        <p:tgtEl>
                                          <p:spTgt spid="11">
                                            <p:txEl>
                                              <p:pRg st="5" end="5"/>
                                            </p:txEl>
                                          </p:spTgt>
                                        </p:tgtEl>
                                        <p:attrNameLst>
                                          <p:attrName>ppt_h</p:attrName>
                                        </p:attrNameLst>
                                      </p:cBhvr>
                                      <p:tavLst>
                                        <p:tav tm="0">
                                          <p:val>
                                            <p:strVal val="#ppt_h"/>
                                          </p:val>
                                        </p:tav>
                                        <p:tav tm="100000">
                                          <p:val>
                                            <p:strVal val="#ppt_h"/>
                                          </p:val>
                                        </p:tav>
                                      </p:tavLst>
                                    </p:anim>
                                    <p:animEffect transition="in" filter="fade">
                                      <p:cBhvr>
                                        <p:cTn id="41" dur="1000"/>
                                        <p:tgtEl>
                                          <p:spTgt spid="11">
                                            <p:txEl>
                                              <p:pRg st="5" end="5"/>
                                            </p:txEl>
                                          </p:spTgt>
                                        </p:tgtEl>
                                      </p:cBhvr>
                                    </p:animEffect>
                                  </p:childTnLst>
                                </p:cTn>
                              </p:par>
                            </p:childTnLst>
                          </p:cTn>
                        </p:par>
                        <p:par>
                          <p:cTn id="42" fill="hold">
                            <p:stCondLst>
                              <p:cond delay="3000"/>
                            </p:stCondLst>
                            <p:childTnLst>
                              <p:par>
                                <p:cTn id="43" presetID="50" presetClass="entr" presetSubtype="0" decel="100000" fill="hold" nodeType="afterEffect">
                                  <p:stCondLst>
                                    <p:cond delay="0"/>
                                  </p:stCondLst>
                                  <p:childTnLst>
                                    <p:set>
                                      <p:cBhvr>
                                        <p:cTn id="44" dur="1" fill="hold">
                                          <p:stCondLst>
                                            <p:cond delay="0"/>
                                          </p:stCondLst>
                                        </p:cTn>
                                        <p:tgtEl>
                                          <p:spTgt spid="10">
                                            <p:txEl>
                                              <p:pRg st="7" end="7"/>
                                            </p:txEl>
                                          </p:spTgt>
                                        </p:tgtEl>
                                        <p:attrNameLst>
                                          <p:attrName>style.visibility</p:attrName>
                                        </p:attrNameLst>
                                      </p:cBhvr>
                                      <p:to>
                                        <p:strVal val="visible"/>
                                      </p:to>
                                    </p:set>
                                    <p:anim calcmode="lin" valueType="num">
                                      <p:cBhvr>
                                        <p:cTn id="45" dur="1000" fill="hold"/>
                                        <p:tgtEl>
                                          <p:spTgt spid="10">
                                            <p:txEl>
                                              <p:pRg st="7" end="7"/>
                                            </p:txEl>
                                          </p:spTgt>
                                        </p:tgtEl>
                                        <p:attrNameLst>
                                          <p:attrName>ppt_w</p:attrName>
                                        </p:attrNameLst>
                                      </p:cBhvr>
                                      <p:tavLst>
                                        <p:tav tm="0">
                                          <p:val>
                                            <p:strVal val="#ppt_w+.3"/>
                                          </p:val>
                                        </p:tav>
                                        <p:tav tm="100000">
                                          <p:val>
                                            <p:strVal val="#ppt_w"/>
                                          </p:val>
                                        </p:tav>
                                      </p:tavLst>
                                    </p:anim>
                                    <p:anim calcmode="lin" valueType="num">
                                      <p:cBhvr>
                                        <p:cTn id="46" dur="1000" fill="hold"/>
                                        <p:tgtEl>
                                          <p:spTgt spid="10">
                                            <p:txEl>
                                              <p:pRg st="7" end="7"/>
                                            </p:txEl>
                                          </p:spTgt>
                                        </p:tgtEl>
                                        <p:attrNameLst>
                                          <p:attrName>ppt_h</p:attrName>
                                        </p:attrNameLst>
                                      </p:cBhvr>
                                      <p:tavLst>
                                        <p:tav tm="0">
                                          <p:val>
                                            <p:strVal val="#ppt_h"/>
                                          </p:val>
                                        </p:tav>
                                        <p:tav tm="100000">
                                          <p:val>
                                            <p:strVal val="#ppt_h"/>
                                          </p:val>
                                        </p:tav>
                                      </p:tavLst>
                                    </p:anim>
                                    <p:animEffect transition="in" filter="fade">
                                      <p:cBhvr>
                                        <p:cTn id="47" dur="1000"/>
                                        <p:tgtEl>
                                          <p:spTgt spid="10">
                                            <p:txEl>
                                              <p:pRg st="7" end="7"/>
                                            </p:txEl>
                                          </p:spTgt>
                                        </p:tgtEl>
                                      </p:cBhvr>
                                    </p:animEffect>
                                  </p:childTnLst>
                                </p:cTn>
                              </p:par>
                              <p:par>
                                <p:cTn id="48" presetID="50" presetClass="entr" presetSubtype="0" decel="100000" fill="hold" nodeType="withEffect">
                                  <p:stCondLst>
                                    <p:cond delay="0"/>
                                  </p:stCondLst>
                                  <p:childTnLst>
                                    <p:set>
                                      <p:cBhvr>
                                        <p:cTn id="49" dur="1" fill="hold">
                                          <p:stCondLst>
                                            <p:cond delay="0"/>
                                          </p:stCondLst>
                                        </p:cTn>
                                        <p:tgtEl>
                                          <p:spTgt spid="11">
                                            <p:txEl>
                                              <p:pRg st="7" end="7"/>
                                            </p:txEl>
                                          </p:spTgt>
                                        </p:tgtEl>
                                        <p:attrNameLst>
                                          <p:attrName>style.visibility</p:attrName>
                                        </p:attrNameLst>
                                      </p:cBhvr>
                                      <p:to>
                                        <p:strVal val="visible"/>
                                      </p:to>
                                    </p:set>
                                    <p:anim calcmode="lin" valueType="num">
                                      <p:cBhvr>
                                        <p:cTn id="50" dur="1000" fill="hold"/>
                                        <p:tgtEl>
                                          <p:spTgt spid="11">
                                            <p:txEl>
                                              <p:pRg st="7" end="7"/>
                                            </p:txEl>
                                          </p:spTgt>
                                        </p:tgtEl>
                                        <p:attrNameLst>
                                          <p:attrName>ppt_w</p:attrName>
                                        </p:attrNameLst>
                                      </p:cBhvr>
                                      <p:tavLst>
                                        <p:tav tm="0">
                                          <p:val>
                                            <p:strVal val="#ppt_w+.3"/>
                                          </p:val>
                                        </p:tav>
                                        <p:tav tm="100000">
                                          <p:val>
                                            <p:strVal val="#ppt_w"/>
                                          </p:val>
                                        </p:tav>
                                      </p:tavLst>
                                    </p:anim>
                                    <p:anim calcmode="lin" valueType="num">
                                      <p:cBhvr>
                                        <p:cTn id="51" dur="1000" fill="hold"/>
                                        <p:tgtEl>
                                          <p:spTgt spid="11">
                                            <p:txEl>
                                              <p:pRg st="7" end="7"/>
                                            </p:txEl>
                                          </p:spTgt>
                                        </p:tgtEl>
                                        <p:attrNameLst>
                                          <p:attrName>ppt_h</p:attrName>
                                        </p:attrNameLst>
                                      </p:cBhvr>
                                      <p:tavLst>
                                        <p:tav tm="0">
                                          <p:val>
                                            <p:strVal val="#ppt_h"/>
                                          </p:val>
                                        </p:tav>
                                        <p:tav tm="100000">
                                          <p:val>
                                            <p:strVal val="#ppt_h"/>
                                          </p:val>
                                        </p:tav>
                                      </p:tavLst>
                                    </p:anim>
                                    <p:animEffect transition="in" filter="fade">
                                      <p:cBhvr>
                                        <p:cTn id="52" dur="1000"/>
                                        <p:tgtEl>
                                          <p:spTgt spid="11">
                                            <p:txEl>
                                              <p:pRg st="7" end="7"/>
                                            </p:txEl>
                                          </p:spTgt>
                                        </p:tgtEl>
                                      </p:cBhvr>
                                    </p:animEffect>
                                  </p:childTnLst>
                                </p:cTn>
                              </p:par>
                            </p:childTnLst>
                          </p:cTn>
                        </p:par>
                        <p:par>
                          <p:cTn id="53" fill="hold">
                            <p:stCondLst>
                              <p:cond delay="4000"/>
                            </p:stCondLst>
                            <p:childTnLst>
                              <p:par>
                                <p:cTn id="54" presetID="50" presetClass="entr" presetSubtype="0" decel="100000" fill="hold" nodeType="afterEffect">
                                  <p:stCondLst>
                                    <p:cond delay="0"/>
                                  </p:stCondLst>
                                  <p:childTnLst>
                                    <p:set>
                                      <p:cBhvr>
                                        <p:cTn id="55" dur="1" fill="hold">
                                          <p:stCondLst>
                                            <p:cond delay="0"/>
                                          </p:stCondLst>
                                        </p:cTn>
                                        <p:tgtEl>
                                          <p:spTgt spid="10">
                                            <p:txEl>
                                              <p:pRg st="9" end="9"/>
                                            </p:txEl>
                                          </p:spTgt>
                                        </p:tgtEl>
                                        <p:attrNameLst>
                                          <p:attrName>style.visibility</p:attrName>
                                        </p:attrNameLst>
                                      </p:cBhvr>
                                      <p:to>
                                        <p:strVal val="visible"/>
                                      </p:to>
                                    </p:set>
                                    <p:anim calcmode="lin" valueType="num">
                                      <p:cBhvr>
                                        <p:cTn id="56" dur="1000" fill="hold"/>
                                        <p:tgtEl>
                                          <p:spTgt spid="10">
                                            <p:txEl>
                                              <p:pRg st="9" end="9"/>
                                            </p:txEl>
                                          </p:spTgt>
                                        </p:tgtEl>
                                        <p:attrNameLst>
                                          <p:attrName>ppt_w</p:attrName>
                                        </p:attrNameLst>
                                      </p:cBhvr>
                                      <p:tavLst>
                                        <p:tav tm="0">
                                          <p:val>
                                            <p:strVal val="#ppt_w+.3"/>
                                          </p:val>
                                        </p:tav>
                                        <p:tav tm="100000">
                                          <p:val>
                                            <p:strVal val="#ppt_w"/>
                                          </p:val>
                                        </p:tav>
                                      </p:tavLst>
                                    </p:anim>
                                    <p:anim calcmode="lin" valueType="num">
                                      <p:cBhvr>
                                        <p:cTn id="57" dur="1000" fill="hold"/>
                                        <p:tgtEl>
                                          <p:spTgt spid="10">
                                            <p:txEl>
                                              <p:pRg st="9" end="9"/>
                                            </p:txEl>
                                          </p:spTgt>
                                        </p:tgtEl>
                                        <p:attrNameLst>
                                          <p:attrName>ppt_h</p:attrName>
                                        </p:attrNameLst>
                                      </p:cBhvr>
                                      <p:tavLst>
                                        <p:tav tm="0">
                                          <p:val>
                                            <p:strVal val="#ppt_h"/>
                                          </p:val>
                                        </p:tav>
                                        <p:tav tm="100000">
                                          <p:val>
                                            <p:strVal val="#ppt_h"/>
                                          </p:val>
                                        </p:tav>
                                      </p:tavLst>
                                    </p:anim>
                                    <p:animEffect transition="in" filter="fade">
                                      <p:cBhvr>
                                        <p:cTn id="58" dur="1000"/>
                                        <p:tgtEl>
                                          <p:spTgt spid="10">
                                            <p:txEl>
                                              <p:pRg st="9" end="9"/>
                                            </p:txEl>
                                          </p:spTgt>
                                        </p:tgtEl>
                                      </p:cBhvr>
                                    </p:animEffect>
                                  </p:childTnLst>
                                </p:cTn>
                              </p:par>
                              <p:par>
                                <p:cTn id="59" presetID="50" presetClass="entr" presetSubtype="0" decel="100000" fill="hold" nodeType="withEffect">
                                  <p:stCondLst>
                                    <p:cond delay="0"/>
                                  </p:stCondLst>
                                  <p:childTnLst>
                                    <p:set>
                                      <p:cBhvr>
                                        <p:cTn id="60" dur="1" fill="hold">
                                          <p:stCondLst>
                                            <p:cond delay="0"/>
                                          </p:stCondLst>
                                        </p:cTn>
                                        <p:tgtEl>
                                          <p:spTgt spid="11">
                                            <p:txEl>
                                              <p:pRg st="9" end="9"/>
                                            </p:txEl>
                                          </p:spTgt>
                                        </p:tgtEl>
                                        <p:attrNameLst>
                                          <p:attrName>style.visibility</p:attrName>
                                        </p:attrNameLst>
                                      </p:cBhvr>
                                      <p:to>
                                        <p:strVal val="visible"/>
                                      </p:to>
                                    </p:set>
                                    <p:anim calcmode="lin" valueType="num">
                                      <p:cBhvr>
                                        <p:cTn id="61" dur="1000" fill="hold"/>
                                        <p:tgtEl>
                                          <p:spTgt spid="11">
                                            <p:txEl>
                                              <p:pRg st="9" end="9"/>
                                            </p:txEl>
                                          </p:spTgt>
                                        </p:tgtEl>
                                        <p:attrNameLst>
                                          <p:attrName>ppt_w</p:attrName>
                                        </p:attrNameLst>
                                      </p:cBhvr>
                                      <p:tavLst>
                                        <p:tav tm="0">
                                          <p:val>
                                            <p:strVal val="#ppt_w+.3"/>
                                          </p:val>
                                        </p:tav>
                                        <p:tav tm="100000">
                                          <p:val>
                                            <p:strVal val="#ppt_w"/>
                                          </p:val>
                                        </p:tav>
                                      </p:tavLst>
                                    </p:anim>
                                    <p:anim calcmode="lin" valueType="num">
                                      <p:cBhvr>
                                        <p:cTn id="62" dur="1000" fill="hold"/>
                                        <p:tgtEl>
                                          <p:spTgt spid="11">
                                            <p:txEl>
                                              <p:pRg st="9" end="9"/>
                                            </p:txEl>
                                          </p:spTgt>
                                        </p:tgtEl>
                                        <p:attrNameLst>
                                          <p:attrName>ppt_h</p:attrName>
                                        </p:attrNameLst>
                                      </p:cBhvr>
                                      <p:tavLst>
                                        <p:tav tm="0">
                                          <p:val>
                                            <p:strVal val="#ppt_h"/>
                                          </p:val>
                                        </p:tav>
                                        <p:tav tm="100000">
                                          <p:val>
                                            <p:strVal val="#ppt_h"/>
                                          </p:val>
                                        </p:tav>
                                      </p:tavLst>
                                    </p:anim>
                                    <p:animEffect transition="in" filter="fade">
                                      <p:cBhvr>
                                        <p:cTn id="63" dur="1000"/>
                                        <p:tgtEl>
                                          <p:spTgt spid="11">
                                            <p:txEl>
                                              <p:pRg st="9" end="9"/>
                                            </p:txEl>
                                          </p:spTgt>
                                        </p:tgtEl>
                                      </p:cBhvr>
                                    </p:animEffect>
                                  </p:childTnLst>
                                </p:cTn>
                              </p:par>
                            </p:childTnLst>
                          </p:cTn>
                        </p:par>
                        <p:par>
                          <p:cTn id="64" fill="hold">
                            <p:stCondLst>
                              <p:cond delay="5000"/>
                            </p:stCondLst>
                            <p:childTnLst>
                              <p:par>
                                <p:cTn id="65" presetID="50" presetClass="entr" presetSubtype="0" decel="100000" fill="hold" nodeType="afterEffect">
                                  <p:stCondLst>
                                    <p:cond delay="0"/>
                                  </p:stCondLst>
                                  <p:childTnLst>
                                    <p:set>
                                      <p:cBhvr>
                                        <p:cTn id="66" dur="1" fill="hold">
                                          <p:stCondLst>
                                            <p:cond delay="0"/>
                                          </p:stCondLst>
                                        </p:cTn>
                                        <p:tgtEl>
                                          <p:spTgt spid="10">
                                            <p:txEl>
                                              <p:pRg st="11" end="11"/>
                                            </p:txEl>
                                          </p:spTgt>
                                        </p:tgtEl>
                                        <p:attrNameLst>
                                          <p:attrName>style.visibility</p:attrName>
                                        </p:attrNameLst>
                                      </p:cBhvr>
                                      <p:to>
                                        <p:strVal val="visible"/>
                                      </p:to>
                                    </p:set>
                                    <p:anim calcmode="lin" valueType="num">
                                      <p:cBhvr>
                                        <p:cTn id="67" dur="1000" fill="hold"/>
                                        <p:tgtEl>
                                          <p:spTgt spid="10">
                                            <p:txEl>
                                              <p:pRg st="11" end="11"/>
                                            </p:txEl>
                                          </p:spTgt>
                                        </p:tgtEl>
                                        <p:attrNameLst>
                                          <p:attrName>ppt_w</p:attrName>
                                        </p:attrNameLst>
                                      </p:cBhvr>
                                      <p:tavLst>
                                        <p:tav tm="0">
                                          <p:val>
                                            <p:strVal val="#ppt_w+.3"/>
                                          </p:val>
                                        </p:tav>
                                        <p:tav tm="100000">
                                          <p:val>
                                            <p:strVal val="#ppt_w"/>
                                          </p:val>
                                        </p:tav>
                                      </p:tavLst>
                                    </p:anim>
                                    <p:anim calcmode="lin" valueType="num">
                                      <p:cBhvr>
                                        <p:cTn id="68" dur="1000" fill="hold"/>
                                        <p:tgtEl>
                                          <p:spTgt spid="10">
                                            <p:txEl>
                                              <p:pRg st="11" end="11"/>
                                            </p:txEl>
                                          </p:spTgt>
                                        </p:tgtEl>
                                        <p:attrNameLst>
                                          <p:attrName>ppt_h</p:attrName>
                                        </p:attrNameLst>
                                      </p:cBhvr>
                                      <p:tavLst>
                                        <p:tav tm="0">
                                          <p:val>
                                            <p:strVal val="#ppt_h"/>
                                          </p:val>
                                        </p:tav>
                                        <p:tav tm="100000">
                                          <p:val>
                                            <p:strVal val="#ppt_h"/>
                                          </p:val>
                                        </p:tav>
                                      </p:tavLst>
                                    </p:anim>
                                    <p:animEffect transition="in" filter="fade">
                                      <p:cBhvr>
                                        <p:cTn id="69" dur="1000"/>
                                        <p:tgtEl>
                                          <p:spTgt spid="10">
                                            <p:txEl>
                                              <p:pRg st="11" end="11"/>
                                            </p:txEl>
                                          </p:spTgt>
                                        </p:tgtEl>
                                      </p:cBhvr>
                                    </p:animEffect>
                                  </p:childTnLst>
                                </p:cTn>
                              </p:par>
                              <p:par>
                                <p:cTn id="70" presetID="50" presetClass="entr" presetSubtype="0" decel="100000" fill="hold" nodeType="withEffect">
                                  <p:stCondLst>
                                    <p:cond delay="0"/>
                                  </p:stCondLst>
                                  <p:childTnLst>
                                    <p:set>
                                      <p:cBhvr>
                                        <p:cTn id="71" dur="1" fill="hold">
                                          <p:stCondLst>
                                            <p:cond delay="0"/>
                                          </p:stCondLst>
                                        </p:cTn>
                                        <p:tgtEl>
                                          <p:spTgt spid="11">
                                            <p:txEl>
                                              <p:pRg st="11" end="11"/>
                                            </p:txEl>
                                          </p:spTgt>
                                        </p:tgtEl>
                                        <p:attrNameLst>
                                          <p:attrName>style.visibility</p:attrName>
                                        </p:attrNameLst>
                                      </p:cBhvr>
                                      <p:to>
                                        <p:strVal val="visible"/>
                                      </p:to>
                                    </p:set>
                                    <p:anim calcmode="lin" valueType="num">
                                      <p:cBhvr>
                                        <p:cTn id="72" dur="1000" fill="hold"/>
                                        <p:tgtEl>
                                          <p:spTgt spid="11">
                                            <p:txEl>
                                              <p:pRg st="11" end="11"/>
                                            </p:txEl>
                                          </p:spTgt>
                                        </p:tgtEl>
                                        <p:attrNameLst>
                                          <p:attrName>ppt_w</p:attrName>
                                        </p:attrNameLst>
                                      </p:cBhvr>
                                      <p:tavLst>
                                        <p:tav tm="0">
                                          <p:val>
                                            <p:strVal val="#ppt_w+.3"/>
                                          </p:val>
                                        </p:tav>
                                        <p:tav tm="100000">
                                          <p:val>
                                            <p:strVal val="#ppt_w"/>
                                          </p:val>
                                        </p:tav>
                                      </p:tavLst>
                                    </p:anim>
                                    <p:anim calcmode="lin" valueType="num">
                                      <p:cBhvr>
                                        <p:cTn id="73" dur="1000" fill="hold"/>
                                        <p:tgtEl>
                                          <p:spTgt spid="11">
                                            <p:txEl>
                                              <p:pRg st="11" end="11"/>
                                            </p:txEl>
                                          </p:spTgt>
                                        </p:tgtEl>
                                        <p:attrNameLst>
                                          <p:attrName>ppt_h</p:attrName>
                                        </p:attrNameLst>
                                      </p:cBhvr>
                                      <p:tavLst>
                                        <p:tav tm="0">
                                          <p:val>
                                            <p:strVal val="#ppt_h"/>
                                          </p:val>
                                        </p:tav>
                                        <p:tav tm="100000">
                                          <p:val>
                                            <p:strVal val="#ppt_h"/>
                                          </p:val>
                                        </p:tav>
                                      </p:tavLst>
                                    </p:anim>
                                    <p:animEffect transition="in" filter="fade">
                                      <p:cBhvr>
                                        <p:cTn id="74" dur="1000"/>
                                        <p:tgtEl>
                                          <p:spTgt spid="11">
                                            <p:txEl>
                                              <p:pRg st="11" end="11"/>
                                            </p:txEl>
                                          </p:spTgt>
                                        </p:tgtEl>
                                      </p:cBhvr>
                                    </p:animEffect>
                                  </p:childTnLst>
                                </p:cTn>
                              </p:par>
                              <p:par>
                                <p:cTn id="75" presetID="50" presetClass="entr" presetSubtype="0" decel="100000" fill="hold" nodeType="withEffect">
                                  <p:stCondLst>
                                    <p:cond delay="0"/>
                                  </p:stCondLst>
                                  <p:childTnLst>
                                    <p:set>
                                      <p:cBhvr>
                                        <p:cTn id="76" dur="1" fill="hold">
                                          <p:stCondLst>
                                            <p:cond delay="0"/>
                                          </p:stCondLst>
                                        </p:cTn>
                                        <p:tgtEl>
                                          <p:spTgt spid="11">
                                            <p:txEl>
                                              <p:pRg st="12" end="12"/>
                                            </p:txEl>
                                          </p:spTgt>
                                        </p:tgtEl>
                                        <p:attrNameLst>
                                          <p:attrName>style.visibility</p:attrName>
                                        </p:attrNameLst>
                                      </p:cBhvr>
                                      <p:to>
                                        <p:strVal val="visible"/>
                                      </p:to>
                                    </p:set>
                                    <p:anim calcmode="lin" valueType="num">
                                      <p:cBhvr>
                                        <p:cTn id="77" dur="1000" fill="hold"/>
                                        <p:tgtEl>
                                          <p:spTgt spid="11">
                                            <p:txEl>
                                              <p:pRg st="12" end="12"/>
                                            </p:txEl>
                                          </p:spTgt>
                                        </p:tgtEl>
                                        <p:attrNameLst>
                                          <p:attrName>ppt_w</p:attrName>
                                        </p:attrNameLst>
                                      </p:cBhvr>
                                      <p:tavLst>
                                        <p:tav tm="0">
                                          <p:val>
                                            <p:strVal val="#ppt_w+.3"/>
                                          </p:val>
                                        </p:tav>
                                        <p:tav tm="100000">
                                          <p:val>
                                            <p:strVal val="#ppt_w"/>
                                          </p:val>
                                        </p:tav>
                                      </p:tavLst>
                                    </p:anim>
                                    <p:anim calcmode="lin" valueType="num">
                                      <p:cBhvr>
                                        <p:cTn id="78" dur="1000" fill="hold"/>
                                        <p:tgtEl>
                                          <p:spTgt spid="11">
                                            <p:txEl>
                                              <p:pRg st="12" end="12"/>
                                            </p:txEl>
                                          </p:spTgt>
                                        </p:tgtEl>
                                        <p:attrNameLst>
                                          <p:attrName>ppt_h</p:attrName>
                                        </p:attrNameLst>
                                      </p:cBhvr>
                                      <p:tavLst>
                                        <p:tav tm="0">
                                          <p:val>
                                            <p:strVal val="#ppt_h"/>
                                          </p:val>
                                        </p:tav>
                                        <p:tav tm="100000">
                                          <p:val>
                                            <p:strVal val="#ppt_h"/>
                                          </p:val>
                                        </p:tav>
                                      </p:tavLst>
                                    </p:anim>
                                    <p:animEffect transition="in" filter="fade">
                                      <p:cBhvr>
                                        <p:cTn id="79" dur="1000"/>
                                        <p:tgtEl>
                                          <p:spTgt spid="11">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457200" y="60960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dirty="0" smtClean="0">
                <a:ln>
                  <a:noFill/>
                </a:ln>
                <a:effectLst/>
                <a:uLnTx/>
                <a:uFillTx/>
                <a:latin typeface="+mj-lt"/>
                <a:ea typeface="+mj-ea"/>
                <a:cs typeface="+mj-cs"/>
              </a:rPr>
              <a:t>Savings Growth Strategies</a:t>
            </a:r>
          </a:p>
        </p:txBody>
      </p:sp>
      <p:sp>
        <p:nvSpPr>
          <p:cNvPr id="10" name="Rectangle 3"/>
          <p:cNvSpPr txBox="1">
            <a:spLocks noChangeArrowheads="1"/>
          </p:cNvSpPr>
          <p:nvPr/>
        </p:nvSpPr>
        <p:spPr>
          <a:xfrm>
            <a:off x="685800" y="1600200"/>
            <a:ext cx="7010400" cy="48006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effectLst/>
                <a:uLnTx/>
                <a:uFillTx/>
                <a:latin typeface="+mn-lt"/>
                <a:ea typeface="+mn-ea"/>
                <a:cs typeface="+mn-cs"/>
              </a:rPr>
              <a:t>Cross-Over Point</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300" b="0" i="0" u="none" strike="noStrike" kern="1200" cap="none" spc="0" normalizeH="0" baseline="0" noProof="0" dirty="0" smtClean="0">
                <a:ln>
                  <a:noFill/>
                </a:ln>
                <a:effectLst/>
                <a:uLnTx/>
                <a:uFillTx/>
                <a:latin typeface="+mn-lt"/>
                <a:ea typeface="+mn-ea"/>
                <a:cs typeface="+mn-cs"/>
              </a:rPr>
              <a:t>Annual Contribution = Annual Investment Return</a:t>
            </a:r>
          </a:p>
          <a:p>
            <a:pPr marL="1143000" marR="0" lvl="2" indent="-228600" algn="l" defTabSz="914400" rtl="0" eaLnBrk="1" fontAlgn="auto" latinLnBrk="0" hangingPunct="1">
              <a:lnSpc>
                <a:spcPct val="100000"/>
              </a:lnSpc>
              <a:spcBef>
                <a:spcPct val="20000"/>
              </a:spcBef>
              <a:spcAft>
                <a:spcPts val="0"/>
              </a:spcAft>
              <a:buClrTx/>
              <a:buSzTx/>
              <a:buFontTx/>
              <a:buNone/>
              <a:tabLst/>
              <a:defRPr/>
            </a:pPr>
            <a:endParaRPr kumimoji="0" lang="en-US" sz="1200" b="0" i="0" u="none" strike="noStrike" kern="1200" cap="none" spc="0" normalizeH="0" baseline="0" noProof="0" dirty="0" smtClean="0">
              <a:ln>
                <a:noFill/>
              </a:ln>
              <a:effectLst/>
              <a:uLnTx/>
              <a:uFillTx/>
              <a:latin typeface="+mn-lt"/>
              <a:ea typeface="+mn-ea"/>
              <a:cs typeface="+mn-cs"/>
            </a:endParaRPr>
          </a:p>
          <a:p>
            <a:pPr marL="1143000" marR="0" lvl="2" indent="-228600" algn="l" defTabSz="914400" rtl="0" eaLnBrk="1" fontAlgn="auto" latinLnBrk="0" hangingPunct="1">
              <a:lnSpc>
                <a:spcPct val="100000"/>
              </a:lnSpc>
              <a:spcBef>
                <a:spcPct val="20000"/>
              </a:spcBef>
              <a:spcAft>
                <a:spcPts val="0"/>
              </a:spcAft>
              <a:buClrTx/>
              <a:buSzTx/>
              <a:buFontTx/>
              <a:buNone/>
              <a:tabLst/>
              <a:defRPr/>
            </a:pPr>
            <a:r>
              <a:rPr kumimoji="0" lang="en-US" sz="1400" b="0" i="0" u="none" strike="noStrike" kern="1200" cap="none" spc="0" normalizeH="0" baseline="0" noProof="0" dirty="0" smtClean="0">
                <a:ln>
                  <a:noFill/>
                </a:ln>
                <a:effectLst/>
                <a:uLnTx/>
                <a:uFillTx/>
                <a:latin typeface="+mn-lt"/>
                <a:ea typeface="+mn-ea"/>
                <a:cs typeface="+mn-cs"/>
              </a:rPr>
              <a:t>Year	Contribution          10%	    Cumulative</a:t>
            </a:r>
          </a:p>
          <a:p>
            <a:pPr marL="1143000" marR="0" lvl="2" indent="-228600" algn="l" defTabSz="914400" rtl="0" eaLnBrk="1" fontAlgn="auto" latinLnBrk="0" hangingPunct="1">
              <a:lnSpc>
                <a:spcPct val="100000"/>
              </a:lnSpc>
              <a:spcBef>
                <a:spcPct val="20000"/>
              </a:spcBef>
              <a:spcAft>
                <a:spcPts val="0"/>
              </a:spcAft>
              <a:buClrTx/>
              <a:buSzTx/>
              <a:buFontTx/>
              <a:buNone/>
              <a:tabLst/>
              <a:defRPr/>
            </a:pPr>
            <a:r>
              <a:rPr kumimoji="0" lang="en-US" sz="1400" b="0" i="0" u="none" strike="noStrike" kern="1200" cap="none" spc="0" normalizeH="0" baseline="0" noProof="0" dirty="0" smtClean="0">
                <a:ln>
                  <a:noFill/>
                </a:ln>
                <a:effectLst/>
                <a:uLnTx/>
                <a:uFillTx/>
                <a:latin typeface="+mn-lt"/>
                <a:ea typeface="+mn-ea"/>
                <a:cs typeface="+mn-cs"/>
              </a:rPr>
              <a:t>   1	                     $5,000	          500	       $5,500</a:t>
            </a:r>
          </a:p>
          <a:p>
            <a:pPr marL="1143000" marR="0" lvl="2" indent="-228600" algn="l" defTabSz="914400" rtl="0" eaLnBrk="1" fontAlgn="auto" latinLnBrk="0" hangingPunct="1">
              <a:lnSpc>
                <a:spcPct val="100000"/>
              </a:lnSpc>
              <a:spcBef>
                <a:spcPct val="20000"/>
              </a:spcBef>
              <a:spcAft>
                <a:spcPts val="0"/>
              </a:spcAft>
              <a:buClrTx/>
              <a:buSzTx/>
              <a:buFontTx/>
              <a:buNone/>
              <a:tabLst/>
              <a:defRPr/>
            </a:pPr>
            <a:r>
              <a:rPr kumimoji="0" lang="en-US" sz="1400" b="0" i="0" u="none" strike="noStrike" kern="1200" cap="none" spc="0" normalizeH="0" baseline="0" noProof="0" dirty="0" smtClean="0">
                <a:ln>
                  <a:noFill/>
                </a:ln>
                <a:effectLst/>
                <a:uLnTx/>
                <a:uFillTx/>
                <a:latin typeface="+mn-lt"/>
                <a:ea typeface="+mn-ea"/>
                <a:cs typeface="+mn-cs"/>
              </a:rPr>
              <a:t>   2	 	    $5,000 	         1,050	       $11,550</a:t>
            </a:r>
          </a:p>
          <a:p>
            <a:pPr marL="1143000" marR="0" lvl="2" indent="-228600" algn="l" defTabSz="914400" rtl="0" eaLnBrk="1" fontAlgn="auto" latinLnBrk="0" hangingPunct="1">
              <a:lnSpc>
                <a:spcPct val="100000"/>
              </a:lnSpc>
              <a:spcBef>
                <a:spcPct val="20000"/>
              </a:spcBef>
              <a:spcAft>
                <a:spcPts val="0"/>
              </a:spcAft>
              <a:buClrTx/>
              <a:buSzTx/>
              <a:buFontTx/>
              <a:buNone/>
              <a:tabLst/>
              <a:defRPr/>
            </a:pPr>
            <a:r>
              <a:rPr kumimoji="0" lang="en-US" sz="1400" b="0" i="0" u="none" strike="noStrike" kern="1200" cap="none" spc="0" normalizeH="0" baseline="0" noProof="0" dirty="0" smtClean="0">
                <a:ln>
                  <a:noFill/>
                </a:ln>
                <a:effectLst/>
                <a:uLnTx/>
                <a:uFillTx/>
                <a:latin typeface="+mn-lt"/>
                <a:ea typeface="+mn-ea"/>
                <a:cs typeface="+mn-cs"/>
              </a:rPr>
              <a:t>   3		    $5,000	         1,655	       $18,205</a:t>
            </a:r>
          </a:p>
          <a:p>
            <a:pPr marL="1143000" marR="0" lvl="2" indent="-228600" algn="l" defTabSz="914400" rtl="0" eaLnBrk="1" fontAlgn="auto" latinLnBrk="0" hangingPunct="1">
              <a:lnSpc>
                <a:spcPct val="100000"/>
              </a:lnSpc>
              <a:spcBef>
                <a:spcPct val="20000"/>
              </a:spcBef>
              <a:spcAft>
                <a:spcPts val="0"/>
              </a:spcAft>
              <a:buClrTx/>
              <a:buSzTx/>
              <a:buFontTx/>
              <a:buNone/>
              <a:tabLst/>
              <a:defRPr/>
            </a:pPr>
            <a:r>
              <a:rPr kumimoji="0" lang="en-US" sz="1400" b="0" i="0" u="none" strike="noStrike" kern="1200" cap="none" spc="0" normalizeH="0" baseline="0" noProof="0" dirty="0" smtClean="0">
                <a:ln>
                  <a:noFill/>
                </a:ln>
                <a:effectLst/>
                <a:uLnTx/>
                <a:uFillTx/>
                <a:latin typeface="+mn-lt"/>
                <a:ea typeface="+mn-ea"/>
                <a:cs typeface="+mn-cs"/>
              </a:rPr>
              <a:t>   4		    $5,000	         2,321	       $25,526</a:t>
            </a:r>
          </a:p>
          <a:p>
            <a:pPr marL="1143000" marR="0" lvl="2" indent="-228600" algn="l" defTabSz="914400" rtl="0" eaLnBrk="1" fontAlgn="auto" latinLnBrk="0" hangingPunct="1">
              <a:lnSpc>
                <a:spcPct val="100000"/>
              </a:lnSpc>
              <a:spcBef>
                <a:spcPct val="20000"/>
              </a:spcBef>
              <a:spcAft>
                <a:spcPts val="0"/>
              </a:spcAft>
              <a:buClrTx/>
              <a:buSzTx/>
              <a:buFontTx/>
              <a:buNone/>
              <a:tabLst/>
              <a:defRPr/>
            </a:pPr>
            <a:r>
              <a:rPr kumimoji="0" lang="en-US" sz="1400" b="0" i="0" u="none" strike="noStrike" kern="1200" cap="none" spc="0" normalizeH="0" baseline="0" noProof="0" dirty="0" smtClean="0">
                <a:ln>
                  <a:noFill/>
                </a:ln>
                <a:effectLst/>
                <a:uLnTx/>
                <a:uFillTx/>
                <a:latin typeface="+mn-lt"/>
                <a:ea typeface="+mn-ea"/>
                <a:cs typeface="+mn-cs"/>
              </a:rPr>
              <a:t>   5		    $5,000	         3,053	       $33,578</a:t>
            </a:r>
          </a:p>
          <a:p>
            <a:pPr marL="1143000" marR="0" lvl="2" indent="-228600" algn="l" defTabSz="914400" rtl="0" eaLnBrk="1" fontAlgn="auto" latinLnBrk="0" hangingPunct="1">
              <a:lnSpc>
                <a:spcPct val="100000"/>
              </a:lnSpc>
              <a:spcBef>
                <a:spcPct val="20000"/>
              </a:spcBef>
              <a:spcAft>
                <a:spcPts val="0"/>
              </a:spcAft>
              <a:buClrTx/>
              <a:buSzTx/>
              <a:buFontTx/>
              <a:buNone/>
              <a:tabLst/>
              <a:defRPr/>
            </a:pPr>
            <a:r>
              <a:rPr kumimoji="0" lang="en-US" sz="1400" b="0" i="0" u="none" strike="noStrike" kern="1200" cap="none" spc="0" normalizeH="0" baseline="0" noProof="0" dirty="0" smtClean="0">
                <a:ln>
                  <a:noFill/>
                </a:ln>
                <a:effectLst/>
                <a:uLnTx/>
                <a:uFillTx/>
                <a:latin typeface="+mn-lt"/>
                <a:ea typeface="+mn-ea"/>
                <a:cs typeface="+mn-cs"/>
              </a:rPr>
              <a:t>   6		    $5,000	         3,858	       $42,436</a:t>
            </a:r>
          </a:p>
          <a:p>
            <a:pPr marL="1143000" marR="0" lvl="2" indent="-228600" algn="l" defTabSz="914400" rtl="0" eaLnBrk="1" fontAlgn="auto" latinLnBrk="0" hangingPunct="1">
              <a:lnSpc>
                <a:spcPct val="100000"/>
              </a:lnSpc>
              <a:spcBef>
                <a:spcPct val="20000"/>
              </a:spcBef>
              <a:spcAft>
                <a:spcPts val="0"/>
              </a:spcAft>
              <a:buClrTx/>
              <a:buSzTx/>
              <a:buFontTx/>
              <a:buNone/>
              <a:tabLst/>
              <a:defRPr/>
            </a:pPr>
            <a:r>
              <a:rPr kumimoji="0" lang="en-US" sz="1400" b="0" i="0" u="none" strike="noStrike" kern="1200" cap="none" spc="0" normalizeH="0" baseline="0" noProof="0" dirty="0" smtClean="0">
                <a:ln>
                  <a:noFill/>
                </a:ln>
                <a:effectLst/>
                <a:uLnTx/>
                <a:uFillTx/>
                <a:latin typeface="+mn-lt"/>
                <a:ea typeface="+mn-ea"/>
                <a:cs typeface="+mn-cs"/>
              </a:rPr>
              <a:t>   7		    $5,000	         </a:t>
            </a:r>
            <a:r>
              <a:rPr kumimoji="0" lang="en-US" sz="1400" b="0" i="0" u="none" strike="noStrike" kern="1200" cap="none" spc="0" normalizeH="0" baseline="0" noProof="0" dirty="0" smtClean="0">
                <a:ln>
                  <a:noFill/>
                </a:ln>
                <a:solidFill>
                  <a:srgbClr val="C00000"/>
                </a:solidFill>
                <a:effectLst/>
                <a:uLnTx/>
                <a:uFillTx/>
                <a:latin typeface="+mn-lt"/>
                <a:ea typeface="+mn-ea"/>
                <a:cs typeface="+mn-cs"/>
              </a:rPr>
              <a:t>4,744</a:t>
            </a:r>
            <a:r>
              <a:rPr kumimoji="0" lang="en-US" sz="1400" b="0" i="0" u="none" strike="noStrike" kern="1200" cap="none" spc="0" normalizeH="0" baseline="0" noProof="0" dirty="0" smtClean="0">
                <a:ln>
                  <a:noFill/>
                </a:ln>
                <a:effectLst/>
                <a:uLnTx/>
                <a:uFillTx/>
                <a:latin typeface="+mn-lt"/>
                <a:ea typeface="+mn-ea"/>
                <a:cs typeface="+mn-cs"/>
              </a:rPr>
              <a:t>	       $52,179</a:t>
            </a:r>
          </a:p>
          <a:p>
            <a:pPr marL="1143000" marR="0" lvl="2" indent="-228600" algn="l" defTabSz="914400" rtl="0" eaLnBrk="1" fontAlgn="auto" latinLnBrk="0" hangingPunct="1">
              <a:lnSpc>
                <a:spcPct val="100000"/>
              </a:lnSpc>
              <a:spcBef>
                <a:spcPct val="20000"/>
              </a:spcBef>
              <a:spcAft>
                <a:spcPts val="0"/>
              </a:spcAft>
              <a:buClrTx/>
              <a:buSzTx/>
              <a:buFontTx/>
              <a:buNone/>
              <a:tabLst/>
              <a:defRPr/>
            </a:pPr>
            <a:r>
              <a:rPr kumimoji="0" lang="en-US" sz="1400" b="0" i="0" u="none" strike="noStrike" kern="1200" cap="none" spc="0" normalizeH="0" baseline="0" noProof="0" dirty="0" smtClean="0">
                <a:ln>
                  <a:noFill/>
                </a:ln>
                <a:effectLst/>
                <a:uLnTx/>
                <a:uFillTx/>
                <a:latin typeface="+mn-lt"/>
                <a:ea typeface="+mn-ea"/>
                <a:cs typeface="+mn-cs"/>
              </a:rPr>
              <a:t>   8		    $</a:t>
            </a:r>
            <a:r>
              <a:rPr kumimoji="0" lang="en-US" sz="1400" b="0" i="0" u="none" strike="noStrike" kern="1200" cap="none" spc="0" normalizeH="0" baseline="0" noProof="0" dirty="0" smtClean="0">
                <a:ln>
                  <a:noFill/>
                </a:ln>
                <a:solidFill>
                  <a:srgbClr val="33CC33"/>
                </a:solidFill>
                <a:effectLst/>
                <a:uLnTx/>
                <a:uFillTx/>
                <a:latin typeface="+mn-lt"/>
                <a:ea typeface="+mn-ea"/>
                <a:cs typeface="+mn-cs"/>
              </a:rPr>
              <a:t>5,000</a:t>
            </a:r>
            <a:r>
              <a:rPr kumimoji="0" lang="en-US" sz="1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400" b="0" i="0" u="none" strike="noStrike" kern="1200" cap="none" spc="0" normalizeH="0" baseline="0" noProof="0" dirty="0" smtClean="0">
                <a:ln>
                  <a:noFill/>
                </a:ln>
                <a:solidFill>
                  <a:srgbClr val="FF0000"/>
                </a:solidFill>
                <a:effectLst/>
                <a:uLnTx/>
                <a:uFillTx/>
                <a:latin typeface="+mn-lt"/>
                <a:ea typeface="+mn-ea"/>
                <a:cs typeface="+mn-cs"/>
              </a:rPr>
              <a:t>         </a:t>
            </a:r>
            <a:r>
              <a:rPr kumimoji="0" lang="en-US" sz="1400" b="0" i="0" u="none" strike="noStrike" kern="1200" cap="none" spc="0" normalizeH="0" baseline="0" noProof="0" dirty="0" smtClean="0">
                <a:ln>
                  <a:noFill/>
                </a:ln>
                <a:effectLst/>
                <a:uLnTx/>
                <a:uFillTx/>
                <a:latin typeface="+mn-lt"/>
                <a:ea typeface="+mn-ea"/>
                <a:cs typeface="+mn-cs"/>
              </a:rPr>
              <a:t>5,719            $74,687</a:t>
            </a:r>
          </a:p>
          <a:p>
            <a:pPr marL="1143000" marR="0" lvl="2" indent="-228600" algn="l" defTabSz="914400" rtl="0" eaLnBrk="1" fontAlgn="auto" latinLnBrk="0" hangingPunct="1">
              <a:lnSpc>
                <a:spcPct val="100000"/>
              </a:lnSpc>
              <a:spcBef>
                <a:spcPct val="20000"/>
              </a:spcBef>
              <a:spcAft>
                <a:spcPts val="0"/>
              </a:spcAft>
              <a:buClrTx/>
              <a:buSzTx/>
              <a:buFontTx/>
              <a:buNone/>
              <a:tabLst/>
              <a:defRPr/>
            </a:pPr>
            <a:endParaRPr kumimoji="0" lang="en-US" sz="1400" b="0" i="0" u="none" strike="noStrike" kern="1200" cap="none" spc="0" normalizeH="0" baseline="0" noProof="0" dirty="0" smtClean="0">
              <a:ln>
                <a:noFill/>
              </a:ln>
              <a:effectLst/>
              <a:uLnTx/>
              <a:uFillTx/>
              <a:latin typeface="+mn-lt"/>
              <a:ea typeface="+mn-ea"/>
              <a:cs typeface="+mn-cs"/>
            </a:endParaRPr>
          </a:p>
          <a:p>
            <a:pPr marL="1143000" marR="0" lvl="2" indent="-228600" algn="l" defTabSz="914400" rtl="0" eaLnBrk="1" fontAlgn="auto" latinLnBrk="0" hangingPunct="1">
              <a:lnSpc>
                <a:spcPct val="100000"/>
              </a:lnSpc>
              <a:spcBef>
                <a:spcPct val="20000"/>
              </a:spcBef>
              <a:spcAft>
                <a:spcPts val="0"/>
              </a:spcAft>
              <a:buClrTx/>
              <a:buSzTx/>
              <a:buFontTx/>
              <a:buNone/>
              <a:tabLst/>
              <a:defRPr/>
            </a:pPr>
            <a:r>
              <a:rPr kumimoji="0" lang="en-US" sz="1400" b="0" i="0" u="none" strike="noStrike" kern="1200" cap="none" spc="0" normalizeH="0" baseline="0" noProof="0" dirty="0" smtClean="0">
                <a:ln>
                  <a:noFill/>
                </a:ln>
                <a:effectLst/>
                <a:uLnTx/>
                <a:uFillTx/>
                <a:latin typeface="+mn-lt"/>
                <a:ea typeface="+mn-ea"/>
                <a:cs typeface="+mn-cs"/>
              </a:rPr>
              <a:t>Somewhere between 7th and 8th years, the </a:t>
            </a:r>
          </a:p>
          <a:p>
            <a:pPr marL="1143000" marR="0" lvl="2" indent="-228600" algn="l" defTabSz="914400" rtl="0" eaLnBrk="1" fontAlgn="auto" latinLnBrk="0" hangingPunct="1">
              <a:lnSpc>
                <a:spcPct val="100000"/>
              </a:lnSpc>
              <a:spcBef>
                <a:spcPct val="20000"/>
              </a:spcBef>
              <a:spcAft>
                <a:spcPts val="0"/>
              </a:spcAft>
              <a:buClrTx/>
              <a:buSzTx/>
              <a:buFontTx/>
              <a:buNone/>
              <a:tabLst/>
              <a:defRPr/>
            </a:pPr>
            <a:r>
              <a:rPr kumimoji="0" lang="en-US" sz="1400" b="0" i="0" u="none" strike="noStrike" kern="1200" cap="none" spc="0" normalizeH="0" baseline="0" noProof="0" dirty="0" smtClean="0">
                <a:ln>
                  <a:noFill/>
                </a:ln>
                <a:solidFill>
                  <a:srgbClr val="33CC33"/>
                </a:solidFill>
                <a:effectLst/>
                <a:uLnTx/>
                <a:uFillTx/>
                <a:latin typeface="+mn-lt"/>
                <a:ea typeface="+mn-ea"/>
                <a:cs typeface="+mn-cs"/>
              </a:rPr>
              <a:t>Annual Contribution </a:t>
            </a:r>
            <a:r>
              <a:rPr kumimoji="0" lang="en-US" sz="1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400" b="0" i="0" u="none" strike="noStrike" kern="1200" cap="none" spc="0" normalizeH="0" baseline="0" noProof="0" dirty="0" smtClean="0">
                <a:ln>
                  <a:noFill/>
                </a:ln>
                <a:solidFill>
                  <a:srgbClr val="990000"/>
                </a:solidFill>
                <a:effectLst/>
                <a:uLnTx/>
                <a:uFillTx/>
                <a:latin typeface="+mn-lt"/>
                <a:ea typeface="+mn-ea"/>
                <a:cs typeface="+mn-cs"/>
              </a:rPr>
              <a:t>Annual Investment Return</a:t>
            </a:r>
          </a:p>
        </p:txBody>
      </p:sp>
    </p:spTree>
    <p:extLst>
      <p:ext uri="{BB962C8B-B14F-4D97-AF65-F5344CB8AC3E}">
        <p14:creationId xmlns:p14="http://schemas.microsoft.com/office/powerpoint/2010/main" val="67081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18" presetClass="entr" presetSubtype="12" fill="hold" nodeType="after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strips(downLeft)">
                                      <p:cBhvr>
                                        <p:cTn id="13" dur="500"/>
                                        <p:tgtEl>
                                          <p:spTgt spid="10">
                                            <p:txEl>
                                              <p:pRg st="0" end="0"/>
                                            </p:txEl>
                                          </p:spTgt>
                                        </p:tgtEl>
                                      </p:cBhvr>
                                    </p:animEffect>
                                  </p:childTnLst>
                                </p:cTn>
                              </p:par>
                            </p:childTnLst>
                          </p:cTn>
                        </p:par>
                        <p:par>
                          <p:cTn id="14" fill="hold">
                            <p:stCondLst>
                              <p:cond delay="1500"/>
                            </p:stCondLst>
                            <p:childTnLst>
                              <p:par>
                                <p:cTn id="15" presetID="18" presetClass="entr" presetSubtype="12" fill="hold" nodeType="after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strips(downLeft)">
                                      <p:cBhvr>
                                        <p:cTn id="17" dur="500"/>
                                        <p:tgtEl>
                                          <p:spTgt spid="10">
                                            <p:txEl>
                                              <p:pRg st="1" end="1"/>
                                            </p:txEl>
                                          </p:spTgt>
                                        </p:tgtEl>
                                      </p:cBhvr>
                                    </p:animEffect>
                                  </p:childTnLst>
                                </p:cTn>
                              </p:par>
                            </p:childTnLst>
                          </p:cTn>
                        </p:par>
                        <p:par>
                          <p:cTn id="18" fill="hold">
                            <p:stCondLst>
                              <p:cond delay="2000"/>
                            </p:stCondLst>
                            <p:childTnLst>
                              <p:par>
                                <p:cTn id="19" presetID="18" presetClass="entr" presetSubtype="12" fill="hold" nodeType="after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animEffect transition="in" filter="strips(downLeft)">
                                      <p:cBhvr>
                                        <p:cTn id="21" dur="1000"/>
                                        <p:tgtEl>
                                          <p:spTgt spid="10">
                                            <p:txEl>
                                              <p:pRg st="3" end="3"/>
                                            </p:txEl>
                                          </p:spTgt>
                                        </p:tgtEl>
                                      </p:cBhvr>
                                    </p:animEffect>
                                  </p:childTnLst>
                                </p:cTn>
                              </p:par>
                              <p:par>
                                <p:cTn id="22" presetID="18" presetClass="entr" presetSubtype="12" fill="hold" nodeType="withEffect">
                                  <p:stCondLst>
                                    <p:cond delay="0"/>
                                  </p:stCondLst>
                                  <p:childTnLst>
                                    <p:set>
                                      <p:cBhvr>
                                        <p:cTn id="23" dur="1" fill="hold">
                                          <p:stCondLst>
                                            <p:cond delay="0"/>
                                          </p:stCondLst>
                                        </p:cTn>
                                        <p:tgtEl>
                                          <p:spTgt spid="10">
                                            <p:txEl>
                                              <p:pRg st="4" end="4"/>
                                            </p:txEl>
                                          </p:spTgt>
                                        </p:tgtEl>
                                        <p:attrNameLst>
                                          <p:attrName>style.visibility</p:attrName>
                                        </p:attrNameLst>
                                      </p:cBhvr>
                                      <p:to>
                                        <p:strVal val="visible"/>
                                      </p:to>
                                    </p:set>
                                    <p:animEffect transition="in" filter="strips(downLeft)">
                                      <p:cBhvr>
                                        <p:cTn id="24" dur="1000"/>
                                        <p:tgtEl>
                                          <p:spTgt spid="10">
                                            <p:txEl>
                                              <p:pRg st="4" end="4"/>
                                            </p:txEl>
                                          </p:spTgt>
                                        </p:tgtEl>
                                      </p:cBhvr>
                                    </p:animEffect>
                                  </p:childTnLst>
                                </p:cTn>
                              </p:par>
                              <p:par>
                                <p:cTn id="25" presetID="18" presetClass="entr" presetSubtype="12" fill="hold" nodeType="with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strips(downLeft)">
                                      <p:cBhvr>
                                        <p:cTn id="27" dur="1000"/>
                                        <p:tgtEl>
                                          <p:spTgt spid="10">
                                            <p:txEl>
                                              <p:pRg st="5" end="5"/>
                                            </p:txEl>
                                          </p:spTgt>
                                        </p:tgtEl>
                                      </p:cBhvr>
                                    </p:animEffect>
                                  </p:childTnLst>
                                </p:cTn>
                              </p:par>
                              <p:par>
                                <p:cTn id="28" presetID="18" presetClass="entr" presetSubtype="12" fill="hold" nodeType="withEffect">
                                  <p:stCondLst>
                                    <p:cond delay="0"/>
                                  </p:stCondLst>
                                  <p:childTnLst>
                                    <p:set>
                                      <p:cBhvr>
                                        <p:cTn id="29" dur="1" fill="hold">
                                          <p:stCondLst>
                                            <p:cond delay="0"/>
                                          </p:stCondLst>
                                        </p:cTn>
                                        <p:tgtEl>
                                          <p:spTgt spid="10">
                                            <p:txEl>
                                              <p:pRg st="6" end="6"/>
                                            </p:txEl>
                                          </p:spTgt>
                                        </p:tgtEl>
                                        <p:attrNameLst>
                                          <p:attrName>style.visibility</p:attrName>
                                        </p:attrNameLst>
                                      </p:cBhvr>
                                      <p:to>
                                        <p:strVal val="visible"/>
                                      </p:to>
                                    </p:set>
                                    <p:animEffect transition="in" filter="strips(downLeft)">
                                      <p:cBhvr>
                                        <p:cTn id="30" dur="1000"/>
                                        <p:tgtEl>
                                          <p:spTgt spid="10">
                                            <p:txEl>
                                              <p:pRg st="6" end="6"/>
                                            </p:txEl>
                                          </p:spTgt>
                                        </p:tgtEl>
                                      </p:cBhvr>
                                    </p:animEffect>
                                  </p:childTnLst>
                                </p:cTn>
                              </p:par>
                              <p:par>
                                <p:cTn id="31" presetID="18" presetClass="entr" presetSubtype="12" fill="hold" nodeType="withEffect">
                                  <p:stCondLst>
                                    <p:cond delay="0"/>
                                  </p:stCondLst>
                                  <p:childTnLst>
                                    <p:set>
                                      <p:cBhvr>
                                        <p:cTn id="32" dur="1" fill="hold">
                                          <p:stCondLst>
                                            <p:cond delay="0"/>
                                          </p:stCondLst>
                                        </p:cTn>
                                        <p:tgtEl>
                                          <p:spTgt spid="10">
                                            <p:txEl>
                                              <p:pRg st="7" end="7"/>
                                            </p:txEl>
                                          </p:spTgt>
                                        </p:tgtEl>
                                        <p:attrNameLst>
                                          <p:attrName>style.visibility</p:attrName>
                                        </p:attrNameLst>
                                      </p:cBhvr>
                                      <p:to>
                                        <p:strVal val="visible"/>
                                      </p:to>
                                    </p:set>
                                    <p:animEffect transition="in" filter="strips(downLeft)">
                                      <p:cBhvr>
                                        <p:cTn id="33" dur="1000"/>
                                        <p:tgtEl>
                                          <p:spTgt spid="10">
                                            <p:txEl>
                                              <p:pRg st="7" end="7"/>
                                            </p:txEl>
                                          </p:spTgt>
                                        </p:tgtEl>
                                      </p:cBhvr>
                                    </p:animEffect>
                                  </p:childTnLst>
                                </p:cTn>
                              </p:par>
                              <p:par>
                                <p:cTn id="34" presetID="18" presetClass="entr" presetSubtype="12" fill="hold" nodeType="withEffect">
                                  <p:stCondLst>
                                    <p:cond delay="0"/>
                                  </p:stCondLst>
                                  <p:childTnLst>
                                    <p:set>
                                      <p:cBhvr>
                                        <p:cTn id="35" dur="1" fill="hold">
                                          <p:stCondLst>
                                            <p:cond delay="0"/>
                                          </p:stCondLst>
                                        </p:cTn>
                                        <p:tgtEl>
                                          <p:spTgt spid="10">
                                            <p:txEl>
                                              <p:pRg st="8" end="8"/>
                                            </p:txEl>
                                          </p:spTgt>
                                        </p:tgtEl>
                                        <p:attrNameLst>
                                          <p:attrName>style.visibility</p:attrName>
                                        </p:attrNameLst>
                                      </p:cBhvr>
                                      <p:to>
                                        <p:strVal val="visible"/>
                                      </p:to>
                                    </p:set>
                                    <p:animEffect transition="in" filter="strips(downLeft)">
                                      <p:cBhvr>
                                        <p:cTn id="36" dur="1000"/>
                                        <p:tgtEl>
                                          <p:spTgt spid="10">
                                            <p:txEl>
                                              <p:pRg st="8" end="8"/>
                                            </p:txEl>
                                          </p:spTgt>
                                        </p:tgtEl>
                                      </p:cBhvr>
                                    </p:animEffect>
                                  </p:childTnLst>
                                </p:cTn>
                              </p:par>
                              <p:par>
                                <p:cTn id="37" presetID="18" presetClass="entr" presetSubtype="12" fill="hold" nodeType="withEffect">
                                  <p:stCondLst>
                                    <p:cond delay="0"/>
                                  </p:stCondLst>
                                  <p:childTnLst>
                                    <p:set>
                                      <p:cBhvr>
                                        <p:cTn id="38" dur="1" fill="hold">
                                          <p:stCondLst>
                                            <p:cond delay="0"/>
                                          </p:stCondLst>
                                        </p:cTn>
                                        <p:tgtEl>
                                          <p:spTgt spid="10">
                                            <p:txEl>
                                              <p:pRg st="9" end="9"/>
                                            </p:txEl>
                                          </p:spTgt>
                                        </p:tgtEl>
                                        <p:attrNameLst>
                                          <p:attrName>style.visibility</p:attrName>
                                        </p:attrNameLst>
                                      </p:cBhvr>
                                      <p:to>
                                        <p:strVal val="visible"/>
                                      </p:to>
                                    </p:set>
                                    <p:animEffect transition="in" filter="strips(downLeft)">
                                      <p:cBhvr>
                                        <p:cTn id="39" dur="1000"/>
                                        <p:tgtEl>
                                          <p:spTgt spid="10">
                                            <p:txEl>
                                              <p:pRg st="9" end="9"/>
                                            </p:txEl>
                                          </p:spTgt>
                                        </p:tgtEl>
                                      </p:cBhvr>
                                    </p:animEffect>
                                  </p:childTnLst>
                                </p:cTn>
                              </p:par>
                              <p:par>
                                <p:cTn id="40" presetID="18" presetClass="entr" presetSubtype="12" fill="hold" nodeType="withEffect">
                                  <p:stCondLst>
                                    <p:cond delay="0"/>
                                  </p:stCondLst>
                                  <p:childTnLst>
                                    <p:set>
                                      <p:cBhvr>
                                        <p:cTn id="41" dur="1" fill="hold">
                                          <p:stCondLst>
                                            <p:cond delay="0"/>
                                          </p:stCondLst>
                                        </p:cTn>
                                        <p:tgtEl>
                                          <p:spTgt spid="10">
                                            <p:txEl>
                                              <p:pRg st="10" end="10"/>
                                            </p:txEl>
                                          </p:spTgt>
                                        </p:tgtEl>
                                        <p:attrNameLst>
                                          <p:attrName>style.visibility</p:attrName>
                                        </p:attrNameLst>
                                      </p:cBhvr>
                                      <p:to>
                                        <p:strVal val="visible"/>
                                      </p:to>
                                    </p:set>
                                    <p:animEffect transition="in" filter="strips(downLeft)">
                                      <p:cBhvr>
                                        <p:cTn id="42" dur="1000"/>
                                        <p:tgtEl>
                                          <p:spTgt spid="10">
                                            <p:txEl>
                                              <p:pRg st="10" end="10"/>
                                            </p:txEl>
                                          </p:spTgt>
                                        </p:tgtEl>
                                      </p:cBhvr>
                                    </p:animEffect>
                                  </p:childTnLst>
                                </p:cTn>
                              </p:par>
                              <p:par>
                                <p:cTn id="43" presetID="18" presetClass="entr" presetSubtype="12" fill="hold" nodeType="withEffect">
                                  <p:stCondLst>
                                    <p:cond delay="0"/>
                                  </p:stCondLst>
                                  <p:childTnLst>
                                    <p:set>
                                      <p:cBhvr>
                                        <p:cTn id="44" dur="1" fill="hold">
                                          <p:stCondLst>
                                            <p:cond delay="0"/>
                                          </p:stCondLst>
                                        </p:cTn>
                                        <p:tgtEl>
                                          <p:spTgt spid="10">
                                            <p:txEl>
                                              <p:pRg st="11" end="11"/>
                                            </p:txEl>
                                          </p:spTgt>
                                        </p:tgtEl>
                                        <p:attrNameLst>
                                          <p:attrName>style.visibility</p:attrName>
                                        </p:attrNameLst>
                                      </p:cBhvr>
                                      <p:to>
                                        <p:strVal val="visible"/>
                                      </p:to>
                                    </p:set>
                                    <p:animEffect transition="in" filter="strips(downLeft)">
                                      <p:cBhvr>
                                        <p:cTn id="45" dur="1000"/>
                                        <p:tgtEl>
                                          <p:spTgt spid="10">
                                            <p:txEl>
                                              <p:pRg st="11" end="11"/>
                                            </p:txEl>
                                          </p:spTgt>
                                        </p:tgtEl>
                                      </p:cBhvr>
                                    </p:animEffect>
                                  </p:childTnLst>
                                </p:cTn>
                              </p:par>
                            </p:childTnLst>
                          </p:cTn>
                        </p:par>
                        <p:par>
                          <p:cTn id="46" fill="hold">
                            <p:stCondLst>
                              <p:cond delay="3000"/>
                            </p:stCondLst>
                            <p:childTnLst>
                              <p:par>
                                <p:cTn id="47" presetID="18" presetClass="entr" presetSubtype="12" fill="hold" nodeType="afterEffect">
                                  <p:stCondLst>
                                    <p:cond delay="0"/>
                                  </p:stCondLst>
                                  <p:childTnLst>
                                    <p:set>
                                      <p:cBhvr>
                                        <p:cTn id="48" dur="1" fill="hold">
                                          <p:stCondLst>
                                            <p:cond delay="0"/>
                                          </p:stCondLst>
                                        </p:cTn>
                                        <p:tgtEl>
                                          <p:spTgt spid="10">
                                            <p:txEl>
                                              <p:pRg st="13" end="13"/>
                                            </p:txEl>
                                          </p:spTgt>
                                        </p:tgtEl>
                                        <p:attrNameLst>
                                          <p:attrName>style.visibility</p:attrName>
                                        </p:attrNameLst>
                                      </p:cBhvr>
                                      <p:to>
                                        <p:strVal val="visible"/>
                                      </p:to>
                                    </p:set>
                                    <p:animEffect transition="in" filter="strips(downLeft)">
                                      <p:cBhvr>
                                        <p:cTn id="49" dur="1000"/>
                                        <p:tgtEl>
                                          <p:spTgt spid="10">
                                            <p:txEl>
                                              <p:pRg st="13" end="13"/>
                                            </p:txEl>
                                          </p:spTgt>
                                        </p:tgtEl>
                                      </p:cBhvr>
                                    </p:animEffect>
                                  </p:childTnLst>
                                </p:cTn>
                              </p:par>
                            </p:childTnLst>
                          </p:cTn>
                        </p:par>
                        <p:par>
                          <p:cTn id="50" fill="hold">
                            <p:stCondLst>
                              <p:cond delay="4000"/>
                            </p:stCondLst>
                            <p:childTnLst>
                              <p:par>
                                <p:cTn id="51" presetID="18" presetClass="entr" presetSubtype="12" fill="hold" nodeType="afterEffect">
                                  <p:stCondLst>
                                    <p:cond delay="0"/>
                                  </p:stCondLst>
                                  <p:childTnLst>
                                    <p:set>
                                      <p:cBhvr>
                                        <p:cTn id="52" dur="1" fill="hold">
                                          <p:stCondLst>
                                            <p:cond delay="0"/>
                                          </p:stCondLst>
                                        </p:cTn>
                                        <p:tgtEl>
                                          <p:spTgt spid="10">
                                            <p:txEl>
                                              <p:pRg st="14" end="14"/>
                                            </p:txEl>
                                          </p:spTgt>
                                        </p:tgtEl>
                                        <p:attrNameLst>
                                          <p:attrName>style.visibility</p:attrName>
                                        </p:attrNameLst>
                                      </p:cBhvr>
                                      <p:to>
                                        <p:strVal val="visible"/>
                                      </p:to>
                                    </p:set>
                                    <p:animEffect transition="in" filter="strips(downLeft)">
                                      <p:cBhvr>
                                        <p:cTn id="53" dur="1000"/>
                                        <p:tgtEl>
                                          <p:spTgt spid="10">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457200" y="60960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dirty="0" smtClean="0">
                <a:ln>
                  <a:noFill/>
                </a:ln>
                <a:effectLst/>
                <a:uLnTx/>
                <a:uFillTx/>
                <a:latin typeface="+mj-lt"/>
                <a:ea typeface="+mj-ea"/>
                <a:cs typeface="+mj-cs"/>
              </a:rPr>
              <a:t>Savings Growth Strategies</a:t>
            </a:r>
          </a:p>
        </p:txBody>
      </p:sp>
      <p:sp>
        <p:nvSpPr>
          <p:cNvPr id="10" name="Rectangle 3"/>
          <p:cNvSpPr txBox="1">
            <a:spLocks noChangeArrowheads="1"/>
          </p:cNvSpPr>
          <p:nvPr/>
        </p:nvSpPr>
        <p:spPr>
          <a:xfrm>
            <a:off x="685800" y="1676400"/>
            <a:ext cx="6477000" cy="4525963"/>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effectLst/>
                <a:uLnTx/>
                <a:uFillTx/>
                <a:latin typeface="+mn-lt"/>
                <a:ea typeface="+mn-ea"/>
                <a:cs typeface="+mn-cs"/>
              </a:rPr>
              <a:t>Prior to reaching the CROSS-OVER POINT, it is more important to simply contribute to some retirement plan (or any investment).</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2000" b="0" i="0" u="none" strike="noStrike" kern="1200" cap="none" spc="0" normalizeH="0" baseline="0" noProof="0" dirty="0" smtClean="0">
              <a:ln>
                <a:noFill/>
              </a:ln>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effectLst/>
                <a:uLnTx/>
                <a:uFillTx/>
                <a:latin typeface="+mn-lt"/>
                <a:ea typeface="+mn-ea"/>
                <a:cs typeface="+mn-cs"/>
              </a:rPr>
              <a:t>The Rate of Return (Interest Rate) is secondary.</a:t>
            </a:r>
          </a:p>
        </p:txBody>
      </p:sp>
    </p:spTree>
    <p:extLst>
      <p:ext uri="{BB962C8B-B14F-4D97-AF65-F5344CB8AC3E}">
        <p14:creationId xmlns:p14="http://schemas.microsoft.com/office/powerpoint/2010/main" val="1210457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strips(downLeft)">
                                      <p:cBhvr>
                                        <p:cTn id="7" dur="2000"/>
                                        <p:tgtEl>
                                          <p:spTgt spid="10">
                                            <p:txEl>
                                              <p:pRg st="0" end="0"/>
                                            </p:txEl>
                                          </p:spTgt>
                                        </p:tgtEl>
                                      </p:cBhvr>
                                    </p:animEffect>
                                  </p:childTnLst>
                                </p:cTn>
                              </p:par>
                            </p:childTnLst>
                          </p:cTn>
                        </p:par>
                        <p:par>
                          <p:cTn id="8" fill="hold">
                            <p:stCondLst>
                              <p:cond delay="2000"/>
                            </p:stCondLst>
                            <p:childTnLst>
                              <p:par>
                                <p:cTn id="9" presetID="18" presetClass="entr" presetSubtype="12" fill="hold" nodeType="after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animEffect transition="in" filter="strips(downLeft)">
                                      <p:cBhvr>
                                        <p:cTn id="11"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descr="mark latta.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81800" y="533400"/>
            <a:ext cx="1603141" cy="2151745"/>
          </a:xfrm>
          <a:prstGeom prst="rect">
            <a:avLst/>
          </a:prstGeom>
        </p:spPr>
      </p:pic>
      <p:pic>
        <p:nvPicPr>
          <p:cNvPr id="5" name="Picture 4" descr="white__connie.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5800" y="2819400"/>
            <a:ext cx="2074663" cy="3124200"/>
          </a:xfrm>
          <a:prstGeom prst="rect">
            <a:avLst/>
          </a:prstGeom>
        </p:spPr>
      </p:pic>
      <p:pic>
        <p:nvPicPr>
          <p:cNvPr id="6" name="Picture 7" descr="http://web.pacific.edu/images/news/Dr_Dugoni.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581400" y="1828800"/>
            <a:ext cx="2209800" cy="3167950"/>
          </a:xfrm>
          <a:prstGeom prst="rect">
            <a:avLst/>
          </a:prstGeom>
          <a:noFill/>
          <a:ln w="9525">
            <a:noFill/>
            <a:miter lim="800000"/>
            <a:headEnd/>
            <a:tailEnd/>
          </a:ln>
        </p:spPr>
      </p:pic>
      <p:sp>
        <p:nvSpPr>
          <p:cNvPr id="7" name="TextBox 6"/>
          <p:cNvSpPr txBox="1"/>
          <p:nvPr/>
        </p:nvSpPr>
        <p:spPr>
          <a:xfrm>
            <a:off x="7086600" y="2819400"/>
            <a:ext cx="1045103" cy="369332"/>
          </a:xfrm>
          <a:prstGeom prst="rect">
            <a:avLst/>
          </a:prstGeom>
          <a:noFill/>
        </p:spPr>
        <p:txBody>
          <a:bodyPr wrap="none" rtlCol="0">
            <a:spAutoFit/>
          </a:bodyPr>
          <a:lstStyle/>
          <a:p>
            <a:r>
              <a:rPr lang="en-US" dirty="0" smtClean="0"/>
              <a:t>Dr. </a:t>
            </a:r>
            <a:r>
              <a:rPr lang="en-US" dirty="0" err="1" smtClean="0"/>
              <a:t>Latta</a:t>
            </a:r>
            <a:endParaRPr lang="en-US" dirty="0"/>
          </a:p>
        </p:txBody>
      </p:sp>
      <p:sp>
        <p:nvSpPr>
          <p:cNvPr id="8" name="TextBox 7"/>
          <p:cNvSpPr txBox="1"/>
          <p:nvPr/>
        </p:nvSpPr>
        <p:spPr>
          <a:xfrm>
            <a:off x="4114800" y="5257800"/>
            <a:ext cx="1254971" cy="369332"/>
          </a:xfrm>
          <a:prstGeom prst="rect">
            <a:avLst/>
          </a:prstGeom>
          <a:noFill/>
        </p:spPr>
        <p:txBody>
          <a:bodyPr wrap="none" rtlCol="0">
            <a:spAutoFit/>
          </a:bodyPr>
          <a:lstStyle/>
          <a:p>
            <a:r>
              <a:rPr lang="en-US" dirty="0" smtClean="0"/>
              <a:t>Dr. </a:t>
            </a:r>
            <a:r>
              <a:rPr lang="en-US" dirty="0" err="1" smtClean="0"/>
              <a:t>Dugoni</a:t>
            </a:r>
            <a:endParaRPr lang="en-US" dirty="0"/>
          </a:p>
        </p:txBody>
      </p:sp>
      <p:sp>
        <p:nvSpPr>
          <p:cNvPr id="9" name="TextBox 8"/>
          <p:cNvSpPr txBox="1"/>
          <p:nvPr/>
        </p:nvSpPr>
        <p:spPr>
          <a:xfrm>
            <a:off x="1295400" y="6019800"/>
            <a:ext cx="1124113" cy="369332"/>
          </a:xfrm>
          <a:prstGeom prst="rect">
            <a:avLst/>
          </a:prstGeom>
          <a:noFill/>
        </p:spPr>
        <p:txBody>
          <a:bodyPr wrap="none" rtlCol="0">
            <a:spAutoFit/>
          </a:bodyPr>
          <a:lstStyle/>
          <a:p>
            <a:r>
              <a:rPr lang="en-US" dirty="0" smtClean="0"/>
              <a:t>Dr. White</a:t>
            </a:r>
            <a:endParaRPr lang="en-US" dirty="0"/>
          </a:p>
        </p:txBody>
      </p:sp>
    </p:spTree>
    <p:extLst>
      <p:ext uri="{BB962C8B-B14F-4D97-AF65-F5344CB8AC3E}">
        <p14:creationId xmlns:p14="http://schemas.microsoft.com/office/powerpoint/2010/main" val="19264692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70200" y="4013200"/>
            <a:ext cx="1397000" cy="482600"/>
          </a:xfrm>
          <a:prstGeom prst="rect">
            <a:avLst/>
          </a:prstGeom>
          <a:noFill/>
        </p:spPr>
        <p:txBody>
          <a:bodyPr wrap="square" rtlCol="0">
            <a:spAutoFit/>
          </a:bodyPr>
          <a:lstStyle/>
          <a:p>
            <a:endParaRPr lang="en-US" dirty="0"/>
          </a:p>
        </p:txBody>
      </p:sp>
      <p:pic>
        <p:nvPicPr>
          <p:cNvPr id="8" name="Picture 7"/>
          <p:cNvPicPr>
            <a:picLocks noChangeAspect="1"/>
          </p:cNvPicPr>
          <p:nvPr/>
        </p:nvPicPr>
        <p:blipFill>
          <a:blip r:embed="rId3"/>
          <a:stretch>
            <a:fillRect/>
          </a:stretch>
        </p:blipFill>
        <p:spPr>
          <a:xfrm>
            <a:off x="4800600" y="1043432"/>
            <a:ext cx="2794000" cy="3833368"/>
          </a:xfrm>
          <a:prstGeom prst="rect">
            <a:avLst/>
          </a:prstGeom>
        </p:spPr>
      </p:pic>
      <p:pic>
        <p:nvPicPr>
          <p:cNvPr id="5" name="Picture 4"/>
          <p:cNvPicPr>
            <a:picLocks noChangeAspect="1"/>
          </p:cNvPicPr>
          <p:nvPr/>
        </p:nvPicPr>
        <p:blipFill>
          <a:blip r:embed="rId4"/>
          <a:stretch>
            <a:fillRect/>
          </a:stretch>
        </p:blipFill>
        <p:spPr>
          <a:xfrm>
            <a:off x="1371600" y="2690191"/>
            <a:ext cx="3048000" cy="662609"/>
          </a:xfrm>
          <a:prstGeom prst="rect">
            <a:avLst/>
          </a:prstGeom>
        </p:spPr>
      </p:pic>
    </p:spTree>
    <p:extLst>
      <p:ext uri="{BB962C8B-B14F-4D97-AF65-F5344CB8AC3E}">
        <p14:creationId xmlns:p14="http://schemas.microsoft.com/office/powerpoint/2010/main" val="859588863"/>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3" name="Object 3"/>
          <p:cNvGraphicFramePr>
            <a:graphicFrameLocks noChangeAspect="1"/>
          </p:cNvGraphicFramePr>
          <p:nvPr/>
        </p:nvGraphicFramePr>
        <p:xfrm>
          <a:off x="1143000" y="838200"/>
          <a:ext cx="6553200" cy="4724400"/>
        </p:xfrm>
        <a:graphic>
          <a:graphicData uri="http://schemas.openxmlformats.org/presentationml/2006/ole">
            <mc:AlternateContent xmlns:mc="http://schemas.openxmlformats.org/markup-compatibility/2006">
              <mc:Choice xmlns:v="urn:schemas-microsoft-com:vml" Requires="v">
                <p:oleObj spid="_x0000_s4107" name="Worksheet" r:id="rId5" imgW="5286587" imgH="3476837" progId="Excel.Sheet.8">
                  <p:embed/>
                </p:oleObj>
              </mc:Choice>
              <mc:Fallback>
                <p:oleObj name="Worksheet" r:id="rId5" imgW="5286587" imgH="3476837" progId="Excel.Sheet.8">
                  <p:embed/>
                  <p:pic>
                    <p:nvPicPr>
                      <p:cNvPr id="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838200"/>
                        <a:ext cx="65532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19012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3073"/>
                                        </p:tgtEl>
                                        <p:attrNameLst>
                                          <p:attrName>style.visibility</p:attrName>
                                        </p:attrNameLst>
                                      </p:cBhvr>
                                      <p:to>
                                        <p:strVal val="visible"/>
                                      </p:to>
                                    </p:set>
                                    <p:anim calcmode="lin" valueType="num">
                                      <p:cBhvr>
                                        <p:cTn id="7" dur="1000" fill="hold"/>
                                        <p:tgtEl>
                                          <p:spTgt spid="3073"/>
                                        </p:tgtEl>
                                        <p:attrNameLst>
                                          <p:attrName>ppt_w</p:attrName>
                                        </p:attrNameLst>
                                      </p:cBhvr>
                                      <p:tavLst>
                                        <p:tav tm="0">
                                          <p:val>
                                            <p:fltVal val="0"/>
                                          </p:val>
                                        </p:tav>
                                        <p:tav tm="100000">
                                          <p:val>
                                            <p:strVal val="#ppt_w"/>
                                          </p:val>
                                        </p:tav>
                                      </p:tavLst>
                                    </p:anim>
                                    <p:anim calcmode="lin" valueType="num">
                                      <p:cBhvr>
                                        <p:cTn id="8" dur="1000" fill="hold"/>
                                        <p:tgtEl>
                                          <p:spTgt spid="3073"/>
                                        </p:tgtEl>
                                        <p:attrNameLst>
                                          <p:attrName>ppt_h</p:attrName>
                                        </p:attrNameLst>
                                      </p:cBhvr>
                                      <p:tavLst>
                                        <p:tav tm="0">
                                          <p:val>
                                            <p:fltVal val="0"/>
                                          </p:val>
                                        </p:tav>
                                        <p:tav tm="100000">
                                          <p:val>
                                            <p:strVal val="#ppt_h"/>
                                          </p:val>
                                        </p:tav>
                                      </p:tavLst>
                                    </p:anim>
                                    <p:animEffect transition="in" filter="fade">
                                      <p:cBhvr>
                                        <p:cTn id="9" dur="1000"/>
                                        <p:tgtEl>
                                          <p:spTgt spid="30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457200" y="60960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dirty="0" smtClean="0">
                <a:ln>
                  <a:noFill/>
                </a:ln>
                <a:effectLst/>
                <a:uLnTx/>
                <a:uFillTx/>
                <a:latin typeface="+mj-lt"/>
                <a:ea typeface="+mj-ea"/>
                <a:cs typeface="+mj-cs"/>
              </a:rPr>
              <a:t>Savings Growth Strategies</a:t>
            </a:r>
          </a:p>
        </p:txBody>
      </p:sp>
      <p:sp>
        <p:nvSpPr>
          <p:cNvPr id="10" name="Rectangle 3"/>
          <p:cNvSpPr txBox="1">
            <a:spLocks noChangeArrowheads="1"/>
          </p:cNvSpPr>
          <p:nvPr/>
        </p:nvSpPr>
        <p:spPr>
          <a:xfrm>
            <a:off x="762000" y="1600200"/>
            <a:ext cx="6781800" cy="4525963"/>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500" b="0" i="0" u="none" strike="noStrike" kern="1200" cap="none" spc="0" normalizeH="0" baseline="0" noProof="0" dirty="0" smtClean="0">
                <a:ln>
                  <a:noFill/>
                </a:ln>
                <a:effectLst/>
                <a:uLnTx/>
                <a:uFillTx/>
                <a:latin typeface="+mn-lt"/>
                <a:ea typeface="+mn-ea"/>
                <a:cs typeface="+mn-cs"/>
              </a:rPr>
              <a:t>Exponential Growth Point</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100" b="0" i="0" u="none" strike="noStrike" kern="1200" cap="none" spc="0" normalizeH="0" baseline="0" noProof="0" dirty="0" smtClean="0">
                <a:ln>
                  <a:noFill/>
                </a:ln>
                <a:effectLst/>
                <a:uLnTx/>
                <a:uFillTx/>
                <a:latin typeface="+mn-lt"/>
                <a:ea typeface="+mn-ea"/>
                <a:cs typeface="+mn-cs"/>
              </a:rPr>
              <a:t>Annual Investment Return = 3 x Annual Contribution</a:t>
            </a: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900" i="0" u="none" strike="noStrike" kern="1200" cap="none" spc="0" normalizeH="0" baseline="0" noProof="0" dirty="0" smtClean="0">
                <a:ln>
                  <a:noFill/>
                </a:ln>
                <a:effectLst/>
                <a:uLnTx/>
                <a:uFillTx/>
                <a:latin typeface="+mn-lt"/>
                <a:ea typeface="+mn-ea"/>
                <a:cs typeface="+mn-cs"/>
              </a:rPr>
              <a:t>i.e., $</a:t>
            </a:r>
            <a:r>
              <a:rPr kumimoji="0" lang="en-US" sz="1900" b="1" i="0" u="none" strike="noStrike" kern="1200" cap="none" spc="0" normalizeH="0" baseline="0" noProof="0" dirty="0" smtClean="0">
                <a:ln>
                  <a:noFill/>
                </a:ln>
                <a:solidFill>
                  <a:srgbClr val="00CC00"/>
                </a:solidFill>
                <a:effectLst/>
                <a:uLnTx/>
                <a:uFillTx/>
                <a:latin typeface="+mn-lt"/>
                <a:ea typeface="+mn-ea"/>
                <a:cs typeface="+mn-cs"/>
              </a:rPr>
              <a:t>15,000</a:t>
            </a:r>
            <a:r>
              <a:rPr kumimoji="0" lang="en-US" sz="1900" i="0" u="none" strike="noStrike" kern="1200" cap="none" spc="0" normalizeH="0" baseline="0" noProof="0" dirty="0" smtClean="0">
                <a:ln>
                  <a:noFill/>
                </a:ln>
                <a:solidFill>
                  <a:schemeClr val="bg1"/>
                </a:solidFill>
                <a:effectLst/>
                <a:uLnTx/>
                <a:uFillTx/>
                <a:latin typeface="+mn-lt"/>
                <a:ea typeface="+mn-ea"/>
                <a:cs typeface="+mn-cs"/>
              </a:rPr>
              <a:t> </a:t>
            </a:r>
            <a:r>
              <a:rPr kumimoji="0" lang="en-US" sz="1900" i="0" u="none" strike="noStrike" kern="1200" cap="none" spc="0" normalizeH="0" baseline="0" noProof="0" dirty="0" smtClean="0">
                <a:ln>
                  <a:noFill/>
                </a:ln>
                <a:effectLst/>
                <a:uLnTx/>
                <a:uFillTx/>
                <a:latin typeface="+mn-lt"/>
                <a:ea typeface="+mn-ea"/>
                <a:cs typeface="+mn-cs"/>
              </a:rPr>
              <a:t>= 3 x $</a:t>
            </a:r>
            <a:r>
              <a:rPr kumimoji="0" lang="en-US" sz="1900" b="1" i="0" u="none" strike="noStrike" kern="1200" cap="none" spc="0" normalizeH="0" baseline="0" noProof="0" dirty="0" smtClean="0">
                <a:ln>
                  <a:noFill/>
                </a:ln>
                <a:solidFill>
                  <a:srgbClr val="FF0000"/>
                </a:solidFill>
                <a:effectLst/>
                <a:uLnTx/>
                <a:uFillTx/>
                <a:latin typeface="+mn-lt"/>
                <a:ea typeface="+mn-ea"/>
                <a:cs typeface="+mn-cs"/>
              </a:rPr>
              <a:t>5,000</a:t>
            </a: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900" b="0" i="0" u="none" strike="noStrike" kern="1200" cap="none" spc="0" normalizeH="0" baseline="0" noProof="0" dirty="0" smtClean="0">
              <a:ln>
                <a:noFill/>
              </a:ln>
              <a:solidFill>
                <a:schemeClr val="bg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500" b="0" i="0" u="none" strike="noStrike" kern="1200" cap="none" spc="0" normalizeH="0" baseline="0" noProof="0" dirty="0" smtClean="0">
                <a:ln>
                  <a:noFill/>
                </a:ln>
                <a:effectLst/>
                <a:uLnTx/>
                <a:uFillTx/>
                <a:latin typeface="+mn-lt"/>
                <a:ea typeface="+mn-ea"/>
                <a:cs typeface="+mn-cs"/>
              </a:rPr>
              <a:t>After you reach the Exponential Growth Point, it is more important to manage your Rate of Return (Interest Rate).</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1000" b="0" i="0" u="none" strike="noStrike" kern="1200" cap="none" spc="0" normalizeH="0" baseline="0" noProof="0" dirty="0" smtClean="0">
              <a:ln>
                <a:noFill/>
              </a:ln>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500" b="0" i="0" u="none" strike="noStrike" kern="1200" cap="none" spc="0" normalizeH="0" baseline="0" noProof="0" dirty="0" smtClean="0">
                <a:ln>
                  <a:noFill/>
                </a:ln>
                <a:effectLst/>
                <a:uLnTx/>
                <a:uFillTx/>
                <a:latin typeface="+mn-lt"/>
                <a:ea typeface="+mn-ea"/>
                <a:cs typeface="+mn-cs"/>
              </a:rPr>
              <a:t>Your Annual Contribution becomes secondary.</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1000" b="0" i="0" u="none" strike="noStrike" kern="1200" cap="none" spc="0" normalizeH="0" baseline="0" noProof="0" dirty="0" smtClean="0">
              <a:ln>
                <a:noFill/>
              </a:ln>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500" b="0" i="0" u="none" strike="noStrike" kern="1200" cap="none" spc="0" normalizeH="0" baseline="0" noProof="0" dirty="0" smtClean="0">
                <a:ln>
                  <a:noFill/>
                </a:ln>
                <a:effectLst/>
                <a:uLnTx/>
                <a:uFillTx/>
                <a:latin typeface="+mn-lt"/>
                <a:ea typeface="+mn-ea"/>
                <a:cs typeface="+mn-cs"/>
              </a:rPr>
              <a:t>It is also at the point of Exponential Growth that you should aggressively pay down</a:t>
            </a:r>
            <a:r>
              <a:rPr kumimoji="0" lang="en-US" sz="2500" b="0" i="0" u="none" strike="noStrike" kern="1200" cap="none" spc="0" normalizeH="0" noProof="0" dirty="0" smtClean="0">
                <a:ln>
                  <a:noFill/>
                </a:ln>
                <a:effectLst/>
                <a:uLnTx/>
                <a:uFillTx/>
                <a:latin typeface="+mn-lt"/>
                <a:ea typeface="+mn-ea"/>
                <a:cs typeface="+mn-cs"/>
              </a:rPr>
              <a:t> debt.</a:t>
            </a:r>
            <a:endParaRPr kumimoji="0" lang="en-US" sz="2500" b="0" i="0" u="none" strike="noStrike" kern="1200" cap="none" spc="0" normalizeH="0" baseline="0" noProof="0" dirty="0" smtClean="0">
              <a:ln>
                <a:noFill/>
              </a:ln>
              <a:effectLst/>
              <a:uLnTx/>
              <a:uFillTx/>
              <a:latin typeface="+mn-lt"/>
              <a:ea typeface="+mn-ea"/>
              <a:cs typeface="+mn-cs"/>
            </a:endParaRPr>
          </a:p>
        </p:txBody>
      </p:sp>
    </p:spTree>
    <p:extLst>
      <p:ext uri="{BB962C8B-B14F-4D97-AF65-F5344CB8AC3E}">
        <p14:creationId xmlns:p14="http://schemas.microsoft.com/office/powerpoint/2010/main" val="1273371549"/>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3" name="Object 3"/>
          <p:cNvGraphicFramePr>
            <a:graphicFrameLocks noChangeAspect="1"/>
          </p:cNvGraphicFramePr>
          <p:nvPr/>
        </p:nvGraphicFramePr>
        <p:xfrm>
          <a:off x="1219200" y="838200"/>
          <a:ext cx="6553200" cy="4724400"/>
        </p:xfrm>
        <a:graphic>
          <a:graphicData uri="http://schemas.openxmlformats.org/presentationml/2006/ole">
            <mc:AlternateContent xmlns:mc="http://schemas.openxmlformats.org/markup-compatibility/2006">
              <mc:Choice xmlns:v="urn:schemas-microsoft-com:vml" Requires="v">
                <p:oleObj spid="_x0000_s5131" name="Worksheet" r:id="rId5" imgW="5248084" imgH="3438525" progId="Excel.Sheet.8">
                  <p:embed/>
                </p:oleObj>
              </mc:Choice>
              <mc:Fallback>
                <p:oleObj name="Worksheet" r:id="rId5" imgW="5248084" imgH="3438525" progId="Excel.Sheet.8">
                  <p:embed/>
                  <p:pic>
                    <p:nvPicPr>
                      <p:cNvPr id="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838200"/>
                        <a:ext cx="65532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485490114"/>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457200" y="60960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dirty="0" smtClean="0">
                <a:ln>
                  <a:noFill/>
                </a:ln>
                <a:effectLst/>
                <a:uLnTx/>
                <a:uFillTx/>
                <a:latin typeface="+mj-lt"/>
                <a:ea typeface="+mj-ea"/>
                <a:cs typeface="+mj-cs"/>
              </a:rPr>
              <a:t>Savings Growth Strategies</a:t>
            </a:r>
          </a:p>
        </p:txBody>
      </p:sp>
      <p:sp>
        <p:nvSpPr>
          <p:cNvPr id="10" name="Rectangle 3"/>
          <p:cNvSpPr txBox="1">
            <a:spLocks noChangeArrowheads="1"/>
          </p:cNvSpPr>
          <p:nvPr/>
        </p:nvSpPr>
        <p:spPr>
          <a:xfrm>
            <a:off x="1066800" y="1798637"/>
            <a:ext cx="7010400" cy="4525963"/>
          </a:xfrm>
          <a:prstGeom prst="rect">
            <a:avLst/>
          </a:prstGeom>
        </p:spPr>
        <p:txBody>
          <a:bodyPr/>
          <a:lstStyle/>
          <a:p>
            <a:pPr marR="0" lvl="0" algn="ctr" defTabSz="914400" rtl="0" eaLnBrk="1" fontAlgn="auto" latinLnBrk="0" hangingPunct="1">
              <a:lnSpc>
                <a:spcPct val="100000"/>
              </a:lnSpc>
              <a:spcBef>
                <a:spcPct val="20000"/>
              </a:spcBef>
              <a:spcAft>
                <a:spcPts val="0"/>
              </a:spcAft>
              <a:buClrTx/>
              <a:buSzTx/>
              <a:buFontTx/>
              <a:buNone/>
              <a:tabLst/>
              <a:defRPr/>
            </a:pPr>
            <a:r>
              <a:rPr kumimoji="0" lang="en-US" sz="3200" b="0" i="0" u="none" strike="noStrike" kern="1200" cap="none" spc="0" normalizeH="0" baseline="0" noProof="0" dirty="0" smtClean="0">
                <a:ln>
                  <a:noFill/>
                </a:ln>
                <a:effectLst/>
                <a:uLnTx/>
                <a:uFillTx/>
                <a:latin typeface="+mn-lt"/>
                <a:ea typeface="+mn-ea"/>
                <a:cs typeface="+mn-cs"/>
              </a:rPr>
              <a:t>THE FIRST PERSON TO REACH THE CROSS-OVER POINT …</a:t>
            </a:r>
          </a:p>
          <a:p>
            <a:pPr marL="342900" marR="0" lvl="0" indent="-342900" algn="ctr" defTabSz="914400" rtl="0" eaLnBrk="1" fontAlgn="auto" latinLnBrk="0" hangingPunct="1">
              <a:lnSpc>
                <a:spcPct val="100000"/>
              </a:lnSpc>
              <a:spcBef>
                <a:spcPct val="20000"/>
              </a:spcBef>
              <a:spcAft>
                <a:spcPts val="0"/>
              </a:spcAft>
              <a:buClrTx/>
              <a:buSzTx/>
              <a:buFontTx/>
              <a:buNone/>
              <a:tabLst/>
              <a:defRPr/>
            </a:pPr>
            <a:endParaRPr lang="en-US" sz="3200" dirty="0" smtClean="0">
              <a:latin typeface="+mn-lt"/>
            </a:endParaRPr>
          </a:p>
          <a:p>
            <a:pPr marL="342900" marR="0" lvl="0" indent="-342900" algn="ctr" defTabSz="914400" rtl="0" eaLnBrk="1" fontAlgn="auto" latinLnBrk="0" hangingPunct="1">
              <a:lnSpc>
                <a:spcPct val="100000"/>
              </a:lnSpc>
              <a:spcBef>
                <a:spcPct val="20000"/>
              </a:spcBef>
              <a:spcAft>
                <a:spcPts val="0"/>
              </a:spcAft>
              <a:buClrTx/>
              <a:buSzTx/>
              <a:buFontTx/>
              <a:buNone/>
              <a:tabLst/>
              <a:defRPr/>
            </a:pPr>
            <a:r>
              <a:rPr kumimoji="0" lang="en-US" sz="8000" b="1" i="0" u="none" strike="noStrike" kern="1200" cap="none" spc="0" normalizeH="0" baseline="0" noProof="0" dirty="0" smtClean="0">
                <a:ln>
                  <a:noFill/>
                </a:ln>
                <a:solidFill>
                  <a:srgbClr val="33CC33"/>
                </a:solidFill>
                <a:effectLst/>
                <a:uLnTx/>
                <a:uFillTx/>
                <a:latin typeface="+mn-lt"/>
                <a:ea typeface="+mn-ea"/>
                <a:cs typeface="+mn-cs"/>
              </a:rPr>
              <a:t>WINS!</a:t>
            </a:r>
          </a:p>
        </p:txBody>
      </p:sp>
    </p:spTree>
    <p:extLst>
      <p:ext uri="{BB962C8B-B14F-4D97-AF65-F5344CB8AC3E}">
        <p14:creationId xmlns:p14="http://schemas.microsoft.com/office/powerpoint/2010/main" val="177061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100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1" presetClass="entr" presetSubtype="0" fill="hold" nodeType="clickEffect">
                                  <p:stCondLst>
                                    <p:cond delay="0"/>
                                  </p:stCondLst>
                                  <p:childTnLst>
                                    <p:set>
                                      <p:cBhvr>
                                        <p:cTn id="13" dur="1" fill="hold">
                                          <p:stCondLst>
                                            <p:cond delay="0"/>
                                          </p:stCondLst>
                                        </p:cTn>
                                        <p:tgtEl>
                                          <p:spTgt spid="10">
                                            <p:txEl>
                                              <p:pRg st="2" end="2"/>
                                            </p:txEl>
                                          </p:spTgt>
                                        </p:tgtEl>
                                        <p:attrNameLst>
                                          <p:attrName>style.visibility</p:attrName>
                                        </p:attrNameLst>
                                      </p:cBhvr>
                                      <p:to>
                                        <p:strVal val="visible"/>
                                      </p:to>
                                    </p:set>
                                    <p:animEffect transition="in" filter="fade">
                                      <p:cBhvr>
                                        <p:cTn id="14" dur="770" decel="100000"/>
                                        <p:tgtEl>
                                          <p:spTgt spid="10">
                                            <p:txEl>
                                              <p:pRg st="2" end="2"/>
                                            </p:txEl>
                                          </p:spTgt>
                                        </p:tgtEl>
                                      </p:cBhvr>
                                    </p:animEffect>
                                    <p:animScale>
                                      <p:cBhvr>
                                        <p:cTn id="15" dur="770" decel="100000"/>
                                        <p:tgtEl>
                                          <p:spTgt spid="10">
                                            <p:txEl>
                                              <p:pRg st="2" end="2"/>
                                            </p:txEl>
                                          </p:spTgt>
                                        </p:tgtEl>
                                      </p:cBhvr>
                                      <p:from x="10000" y="10000"/>
                                      <p:to x="200000" y="450000"/>
                                    </p:animScale>
                                    <p:animScale>
                                      <p:cBhvr>
                                        <p:cTn id="16" dur="1230" accel="100000" fill="hold">
                                          <p:stCondLst>
                                            <p:cond delay="770"/>
                                          </p:stCondLst>
                                        </p:cTn>
                                        <p:tgtEl>
                                          <p:spTgt spid="10">
                                            <p:txEl>
                                              <p:pRg st="2" end="2"/>
                                            </p:txEl>
                                          </p:spTgt>
                                        </p:tgtEl>
                                      </p:cBhvr>
                                      <p:from x="200000" y="450000"/>
                                      <p:to x="100000" y="100000"/>
                                    </p:animScale>
                                    <p:set>
                                      <p:cBhvr>
                                        <p:cTn id="17" dur="770" fill="hold"/>
                                        <p:tgtEl>
                                          <p:spTgt spid="10">
                                            <p:txEl>
                                              <p:pRg st="2" end="2"/>
                                            </p:txEl>
                                          </p:spTgt>
                                        </p:tgtEl>
                                        <p:attrNameLst>
                                          <p:attrName>ppt_x</p:attrName>
                                        </p:attrNameLst>
                                      </p:cBhvr>
                                      <p:to>
                                        <p:strVal val="(0.5)"/>
                                      </p:to>
                                    </p:set>
                                    <p:anim from="(0.5)" to="(#ppt_x)" calcmode="lin" valueType="num">
                                      <p:cBhvr>
                                        <p:cTn id="18" dur="1230" accel="100000" fill="hold">
                                          <p:stCondLst>
                                            <p:cond delay="770"/>
                                          </p:stCondLst>
                                        </p:cTn>
                                        <p:tgtEl>
                                          <p:spTgt spid="10">
                                            <p:txEl>
                                              <p:pRg st="2" end="2"/>
                                            </p:txEl>
                                          </p:spTgt>
                                        </p:tgtEl>
                                        <p:attrNameLst>
                                          <p:attrName>ppt_x</p:attrName>
                                        </p:attrNameLst>
                                      </p:cBhvr>
                                    </p:anim>
                                    <p:set>
                                      <p:cBhvr>
                                        <p:cTn id="19" dur="770" fill="hold"/>
                                        <p:tgtEl>
                                          <p:spTgt spid="10">
                                            <p:txEl>
                                              <p:pRg st="2" end="2"/>
                                            </p:txEl>
                                          </p:spTgt>
                                        </p:tgtEl>
                                        <p:attrNameLst>
                                          <p:attrName>ppt_y</p:attrName>
                                        </p:attrNameLst>
                                      </p:cBhvr>
                                      <p:to>
                                        <p:strVal val="(#ppt_y+0.4)"/>
                                      </p:to>
                                    </p:set>
                                    <p:anim from="(#ppt_y+0.4)" to="(#ppt_y)" calcmode="lin" valueType="num">
                                      <p:cBhvr>
                                        <p:cTn id="20" dur="1230" accel="100000" fill="hold">
                                          <p:stCondLst>
                                            <p:cond delay="770"/>
                                          </p:stCondLst>
                                        </p:cTn>
                                        <p:tgtEl>
                                          <p:spTgt spid="10">
                                            <p:txEl>
                                              <p:pRg st="2" end="2"/>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0100" y="990600"/>
            <a:ext cx="7543800" cy="2246769"/>
          </a:xfrm>
          <a:prstGeom prst="rect">
            <a:avLst/>
          </a:prstGeom>
          <a:noFill/>
        </p:spPr>
        <p:txBody>
          <a:bodyPr wrap="square" rtlCol="0">
            <a:spAutoFit/>
          </a:bodyPr>
          <a:lstStyle/>
          <a:p>
            <a:pPr>
              <a:buFont typeface="Arial" pitchFamily="34" charset="0"/>
              <a:buChar char="•"/>
            </a:pPr>
            <a:r>
              <a:rPr lang="en-US" sz="2800" dirty="0" smtClean="0"/>
              <a:t> </a:t>
            </a:r>
            <a:r>
              <a:rPr lang="en-US" sz="2800" b="1" dirty="0" smtClean="0"/>
              <a:t>How much can you make?</a:t>
            </a:r>
          </a:p>
          <a:p>
            <a:pPr>
              <a:buFont typeface="Arial" pitchFamily="34" charset="0"/>
              <a:buChar char="•"/>
            </a:pPr>
            <a:endParaRPr lang="en-US" sz="2800" b="1" dirty="0" smtClean="0"/>
          </a:p>
          <a:p>
            <a:pPr>
              <a:buFont typeface="Arial" pitchFamily="34" charset="0"/>
              <a:buChar char="•"/>
            </a:pPr>
            <a:r>
              <a:rPr lang="en-US" sz="2800" b="1" dirty="0" smtClean="0"/>
              <a:t> How much will you need in retirement?</a:t>
            </a:r>
          </a:p>
          <a:p>
            <a:pPr>
              <a:buFont typeface="Arial" pitchFamily="34" charset="0"/>
              <a:buChar char="•"/>
            </a:pPr>
            <a:endParaRPr lang="en-US" sz="2800" b="1" dirty="0" smtClean="0"/>
          </a:p>
          <a:p>
            <a:pPr>
              <a:buFont typeface="Arial" pitchFamily="34" charset="0"/>
              <a:buChar char="•"/>
            </a:pPr>
            <a:r>
              <a:rPr lang="en-US" sz="2800" b="1" dirty="0" smtClean="0"/>
              <a:t> How much will you need to put away?</a:t>
            </a:r>
            <a:endParaRPr lang="en-US" sz="2800" b="1" dirty="0"/>
          </a:p>
        </p:txBody>
      </p:sp>
      <p:pic>
        <p:nvPicPr>
          <p:cNvPr id="191490" name="Picture 2" descr="C:\Documents and Settings\James Bone\Local Settings\Temporary Internet Files\Content.IE5\PWET94QJ\MC900078711[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3200400"/>
            <a:ext cx="2133600" cy="3657600"/>
          </a:xfrm>
          <a:prstGeom prst="rect">
            <a:avLst/>
          </a:prstGeom>
          <a:noFill/>
        </p:spPr>
      </p:pic>
    </p:spTree>
    <p:extLst>
      <p:ext uri="{BB962C8B-B14F-4D97-AF65-F5344CB8AC3E}">
        <p14:creationId xmlns:p14="http://schemas.microsoft.com/office/powerpoint/2010/main" val="238893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strips(downLeft)">
                                      <p:cBhvr>
                                        <p:cTn id="7" dur="1000"/>
                                        <p:tgtEl>
                                          <p:spTgt spid="2">
                                            <p:txEl>
                                              <p:pRg st="0" end="0"/>
                                            </p:txEl>
                                          </p:spTgt>
                                        </p:tgtEl>
                                      </p:cBhvr>
                                    </p:animEffect>
                                  </p:childTnLst>
                                </p:cTn>
                              </p:par>
                            </p:childTnLst>
                          </p:cTn>
                        </p:par>
                        <p:par>
                          <p:cTn id="8" fill="hold">
                            <p:stCondLst>
                              <p:cond delay="1000"/>
                            </p:stCondLst>
                            <p:childTnLst>
                              <p:par>
                                <p:cTn id="9" presetID="18" presetClass="entr" presetSubtype="12" fill="hold" nodeType="after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strips(downLeft)">
                                      <p:cBhvr>
                                        <p:cTn id="11" dur="1000"/>
                                        <p:tgtEl>
                                          <p:spTgt spid="2">
                                            <p:txEl>
                                              <p:pRg st="2" end="2"/>
                                            </p:txEl>
                                          </p:spTgt>
                                        </p:tgtEl>
                                      </p:cBhvr>
                                    </p:animEffect>
                                  </p:childTnLst>
                                </p:cTn>
                              </p:par>
                            </p:childTnLst>
                          </p:cTn>
                        </p:par>
                        <p:par>
                          <p:cTn id="12" fill="hold">
                            <p:stCondLst>
                              <p:cond delay="2000"/>
                            </p:stCondLst>
                            <p:childTnLst>
                              <p:par>
                                <p:cTn id="13" presetID="18" presetClass="entr" presetSubtype="12" fill="hold" nodeType="after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strips(downLeft)">
                                      <p:cBhvr>
                                        <p:cTn id="15" dur="1000"/>
                                        <p:tgtEl>
                                          <p:spTgt spid="2">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91490"/>
                                        </p:tgtEl>
                                        <p:attrNameLst>
                                          <p:attrName>style.visibility</p:attrName>
                                        </p:attrNameLst>
                                      </p:cBhvr>
                                      <p:to>
                                        <p:strVal val="visible"/>
                                      </p:to>
                                    </p:set>
                                    <p:animEffect transition="in" filter="fade">
                                      <p:cBhvr>
                                        <p:cTn id="20" dur="3000"/>
                                        <p:tgtEl>
                                          <p:spTgt spid="191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607646"/>
            <a:ext cx="7543800" cy="4724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TextBox 2"/>
          <p:cNvSpPr txBox="1"/>
          <p:nvPr/>
        </p:nvSpPr>
        <p:spPr>
          <a:xfrm rot="21414984">
            <a:off x="6172200" y="5334000"/>
            <a:ext cx="1219200" cy="276999"/>
          </a:xfrm>
          <a:prstGeom prst="rect">
            <a:avLst/>
          </a:prstGeom>
          <a:noFill/>
        </p:spPr>
        <p:txBody>
          <a:bodyPr wrap="square" rtlCol="0">
            <a:spAutoFit/>
          </a:bodyPr>
          <a:lstStyle/>
          <a:p>
            <a:r>
              <a:rPr lang="en-US" sz="1200" dirty="0" smtClean="0"/>
              <a:t>Data from ADA</a:t>
            </a:r>
            <a:endParaRPr lang="en-US" sz="1200" dirty="0"/>
          </a:p>
        </p:txBody>
      </p:sp>
    </p:spTree>
    <p:extLst>
      <p:ext uri="{BB962C8B-B14F-4D97-AF65-F5344CB8AC3E}">
        <p14:creationId xmlns:p14="http://schemas.microsoft.com/office/powerpoint/2010/main" val="1009903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90466"/>
                                        </p:tgtEl>
                                        <p:attrNameLst>
                                          <p:attrName>style.visibility</p:attrName>
                                        </p:attrNameLst>
                                      </p:cBhvr>
                                      <p:to>
                                        <p:strVal val="visible"/>
                                      </p:to>
                                    </p:set>
                                    <p:anim calcmode="lin" valueType="num">
                                      <p:cBhvr>
                                        <p:cTn id="7" dur="1000" fill="hold"/>
                                        <p:tgtEl>
                                          <p:spTgt spid="190466"/>
                                        </p:tgtEl>
                                        <p:attrNameLst>
                                          <p:attrName>ppt_w</p:attrName>
                                        </p:attrNameLst>
                                      </p:cBhvr>
                                      <p:tavLst>
                                        <p:tav tm="0">
                                          <p:val>
                                            <p:fltVal val="0"/>
                                          </p:val>
                                        </p:tav>
                                        <p:tav tm="100000">
                                          <p:val>
                                            <p:strVal val="#ppt_w"/>
                                          </p:val>
                                        </p:tav>
                                      </p:tavLst>
                                    </p:anim>
                                    <p:anim calcmode="lin" valueType="num">
                                      <p:cBhvr>
                                        <p:cTn id="8" dur="1000" fill="hold"/>
                                        <p:tgtEl>
                                          <p:spTgt spid="190466"/>
                                        </p:tgtEl>
                                        <p:attrNameLst>
                                          <p:attrName>ppt_h</p:attrName>
                                        </p:attrNameLst>
                                      </p:cBhvr>
                                      <p:tavLst>
                                        <p:tav tm="0">
                                          <p:val>
                                            <p:fltVal val="0"/>
                                          </p:val>
                                        </p:tav>
                                        <p:tav tm="100000">
                                          <p:val>
                                            <p:strVal val="#ppt_h"/>
                                          </p:val>
                                        </p:tav>
                                      </p:tavLst>
                                    </p:anim>
                                    <p:animEffect transition="in" filter="fade">
                                      <p:cBhvr>
                                        <p:cTn id="9" dur="1000"/>
                                        <p:tgtEl>
                                          <p:spTgt spid="190466"/>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2000" fill="hold"/>
                                        <p:tgtEl>
                                          <p:spTgt spid="3"/>
                                        </p:tgtEl>
                                        <p:attrNameLst>
                                          <p:attrName>ppt_w</p:attrName>
                                        </p:attrNameLst>
                                      </p:cBhvr>
                                      <p:tavLst>
                                        <p:tav tm="0">
                                          <p:val>
                                            <p:fltVal val="0"/>
                                          </p:val>
                                        </p:tav>
                                        <p:tav tm="100000">
                                          <p:val>
                                            <p:strVal val="#ppt_w"/>
                                          </p:val>
                                        </p:tav>
                                      </p:tavLst>
                                    </p:anim>
                                    <p:anim calcmode="lin" valueType="num">
                                      <p:cBhvr>
                                        <p:cTn id="13" dur="2000" fill="hold"/>
                                        <p:tgtEl>
                                          <p:spTgt spid="3"/>
                                        </p:tgtEl>
                                        <p:attrNameLst>
                                          <p:attrName>ppt_h</p:attrName>
                                        </p:attrNameLst>
                                      </p:cBhvr>
                                      <p:tavLst>
                                        <p:tav tm="0">
                                          <p:val>
                                            <p:fltVal val="0"/>
                                          </p:val>
                                        </p:tav>
                                        <p:tav tm="100000">
                                          <p:val>
                                            <p:strVal val="#ppt_h"/>
                                          </p:val>
                                        </p:tav>
                                      </p:tavLst>
                                    </p:anim>
                                    <p:animEffect transition="in" filter="fade">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Assuming $200K in Today’s Dollars</a:t>
            </a:r>
            <a:endParaRPr lang="en-US" dirty="0"/>
          </a:p>
        </p:txBody>
      </p:sp>
      <p:sp>
        <p:nvSpPr>
          <p:cNvPr id="4" name="Content Placeholder 3"/>
          <p:cNvSpPr>
            <a:spLocks noGrp="1"/>
          </p:cNvSpPr>
          <p:nvPr>
            <p:ph sz="half" idx="1"/>
          </p:nvPr>
        </p:nvSpPr>
        <p:spPr>
          <a:xfrm>
            <a:off x="457200" y="1600200"/>
            <a:ext cx="4495800" cy="4525963"/>
          </a:xfrm>
        </p:spPr>
        <p:txBody>
          <a:bodyPr/>
          <a:lstStyle/>
          <a:p>
            <a:r>
              <a:rPr lang="en-US" dirty="0" smtClean="0"/>
              <a:t>Some planners suggest</a:t>
            </a:r>
          </a:p>
          <a:p>
            <a:pPr>
              <a:buNone/>
            </a:pPr>
            <a:r>
              <a:rPr lang="en-US" dirty="0" smtClean="0"/>
              <a:t>	 75-80% of current income.</a:t>
            </a:r>
          </a:p>
          <a:p>
            <a:r>
              <a:rPr lang="en-US" dirty="0" smtClean="0"/>
              <a:t>I suggest 100%+!</a:t>
            </a:r>
          </a:p>
          <a:p>
            <a:pPr lvl="1"/>
            <a:r>
              <a:rPr lang="en-US" dirty="0" smtClean="0"/>
              <a:t>I would like to spend my time in retirement </a:t>
            </a:r>
            <a:r>
              <a:rPr lang="en-US" smtClean="0"/>
              <a:t>doing things.  </a:t>
            </a:r>
            <a:r>
              <a:rPr lang="en-US" dirty="0" smtClean="0"/>
              <a:t>(</a:t>
            </a:r>
            <a:r>
              <a:rPr lang="en-US" dirty="0" err="1" smtClean="0"/>
              <a:t>ie</a:t>
            </a:r>
            <a:r>
              <a:rPr lang="en-US" dirty="0" smtClean="0"/>
              <a:t>. Travel)</a:t>
            </a:r>
          </a:p>
          <a:p>
            <a:r>
              <a:rPr lang="en-US" dirty="0" smtClean="0"/>
              <a:t>Rule of Thumb!</a:t>
            </a:r>
          </a:p>
          <a:p>
            <a:pPr lvl="1"/>
            <a:r>
              <a:rPr lang="en-US" dirty="0" smtClean="0"/>
              <a:t>For every $50K of income needed in retirement, you need $1M saved.</a:t>
            </a:r>
          </a:p>
          <a:p>
            <a:pPr lvl="1">
              <a:buNone/>
            </a:pPr>
            <a:r>
              <a:rPr lang="en-US" dirty="0" smtClean="0"/>
              <a:t>	</a:t>
            </a:r>
            <a:endParaRPr lang="en-US" dirty="0"/>
          </a:p>
        </p:txBody>
      </p:sp>
      <p:pic>
        <p:nvPicPr>
          <p:cNvPr id="192514" name="Picture 2" descr="C:\Documents and Settings\James Bone\Local Settings\Temporary Internet Files\Content.IE5\POHMKX0G\MP900422277[1].jpg"/>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rot="499877">
            <a:off x="5173578" y="1600200"/>
            <a:ext cx="2987843" cy="4525963"/>
          </a:xfrm>
          <a:prstGeom prst="ellipse">
            <a:avLst/>
          </a:prstGeom>
          <a:ln>
            <a:noFill/>
          </a:ln>
          <a:effectLst>
            <a:softEdge rad="112500"/>
          </a:effectLst>
        </p:spPr>
      </p:pic>
    </p:spTree>
    <p:extLst>
      <p:ext uri="{BB962C8B-B14F-4D97-AF65-F5344CB8AC3E}">
        <p14:creationId xmlns:p14="http://schemas.microsoft.com/office/powerpoint/2010/main" val="172153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53" presetClass="entr" presetSubtype="0" fill="hold" nodeType="afterEffect">
                                  <p:stCondLst>
                                    <p:cond delay="0"/>
                                  </p:stCondLst>
                                  <p:childTnLst>
                                    <p:set>
                                      <p:cBhvr>
                                        <p:cTn id="12" dur="1" fill="hold">
                                          <p:stCondLst>
                                            <p:cond delay="0"/>
                                          </p:stCondLst>
                                        </p:cTn>
                                        <p:tgtEl>
                                          <p:spTgt spid="192514"/>
                                        </p:tgtEl>
                                        <p:attrNameLst>
                                          <p:attrName>style.visibility</p:attrName>
                                        </p:attrNameLst>
                                      </p:cBhvr>
                                      <p:to>
                                        <p:strVal val="visible"/>
                                      </p:to>
                                    </p:set>
                                    <p:anim calcmode="lin" valueType="num">
                                      <p:cBhvr>
                                        <p:cTn id="13" dur="2000" fill="hold"/>
                                        <p:tgtEl>
                                          <p:spTgt spid="192514"/>
                                        </p:tgtEl>
                                        <p:attrNameLst>
                                          <p:attrName>ppt_w</p:attrName>
                                        </p:attrNameLst>
                                      </p:cBhvr>
                                      <p:tavLst>
                                        <p:tav tm="0">
                                          <p:val>
                                            <p:fltVal val="0"/>
                                          </p:val>
                                        </p:tav>
                                        <p:tav tm="100000">
                                          <p:val>
                                            <p:strVal val="#ppt_w"/>
                                          </p:val>
                                        </p:tav>
                                      </p:tavLst>
                                    </p:anim>
                                    <p:anim calcmode="lin" valueType="num">
                                      <p:cBhvr>
                                        <p:cTn id="14" dur="2000" fill="hold"/>
                                        <p:tgtEl>
                                          <p:spTgt spid="192514"/>
                                        </p:tgtEl>
                                        <p:attrNameLst>
                                          <p:attrName>ppt_h</p:attrName>
                                        </p:attrNameLst>
                                      </p:cBhvr>
                                      <p:tavLst>
                                        <p:tav tm="0">
                                          <p:val>
                                            <p:fltVal val="0"/>
                                          </p:val>
                                        </p:tav>
                                        <p:tav tm="100000">
                                          <p:val>
                                            <p:strVal val="#ppt_h"/>
                                          </p:val>
                                        </p:tav>
                                      </p:tavLst>
                                    </p:anim>
                                    <p:animEffect transition="in" filter="fade">
                                      <p:cBhvr>
                                        <p:cTn id="15" dur="2000"/>
                                        <p:tgtEl>
                                          <p:spTgt spid="192514"/>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strips(downLeft)">
                                      <p:cBhvr>
                                        <p:cTn id="20" dur="500"/>
                                        <p:tgtEl>
                                          <p:spTgt spid="4">
                                            <p:txEl>
                                              <p:pRg st="0" end="0"/>
                                            </p:txEl>
                                          </p:spTgt>
                                        </p:tgtEl>
                                      </p:cBhvr>
                                    </p:animEffect>
                                  </p:childTnLst>
                                </p:cTn>
                              </p:par>
                              <p:par>
                                <p:cTn id="21" presetID="18" presetClass="entr" presetSubtype="12" fill="hold" nodeType="with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strips(downLeft)">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strips(downLeft)">
                                      <p:cBhvr>
                                        <p:cTn id="28" dur="500"/>
                                        <p:tgtEl>
                                          <p:spTgt spid="4">
                                            <p:txEl>
                                              <p:pRg st="2" end="2"/>
                                            </p:txEl>
                                          </p:spTgt>
                                        </p:tgtEl>
                                      </p:cBhvr>
                                    </p:animEffect>
                                  </p:childTnLst>
                                </p:cTn>
                              </p:par>
                              <p:par>
                                <p:cTn id="29" presetID="18" presetClass="entr" presetSubtype="12" fill="hold" nodeType="with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Effect transition="in" filter="strips(downLeft)">
                                      <p:cBhvr>
                                        <p:cTn id="31" dur="500"/>
                                        <p:tgtEl>
                                          <p:spTgt spid="4">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12" fill="hold" nodeType="click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Effect transition="in" filter="strips(downLeft)">
                                      <p:cBhvr>
                                        <p:cTn id="36" dur="500"/>
                                        <p:tgtEl>
                                          <p:spTgt spid="4">
                                            <p:txEl>
                                              <p:pRg st="4" end="4"/>
                                            </p:txEl>
                                          </p:spTgt>
                                        </p:tgtEl>
                                      </p:cBhvr>
                                    </p:animEffect>
                                  </p:childTnLst>
                                </p:cTn>
                              </p:par>
                              <p:par>
                                <p:cTn id="37" presetID="18" presetClass="entr" presetSubtype="12" fill="hold" nodeType="with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animEffect transition="in" filter="strips(downLeft)">
                                      <p:cBhvr>
                                        <p:cTn id="39" dur="500"/>
                                        <p:tgtEl>
                                          <p:spTgt spid="4">
                                            <p:txEl>
                                              <p:pRg st="5" end="5"/>
                                            </p:txEl>
                                          </p:spTgt>
                                        </p:tgtEl>
                                      </p:cBhvr>
                                    </p:animEffect>
                                  </p:childTnLst>
                                </p:cTn>
                              </p:par>
                              <p:par>
                                <p:cTn id="40" presetID="18" presetClass="entr" presetSubtype="12" fill="hold" nodeType="with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strips(downLeft)">
                                      <p:cBhvr>
                                        <p:cTn id="4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60960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dirty="0" smtClean="0">
                <a:ln>
                  <a:noFill/>
                </a:ln>
                <a:effectLst/>
                <a:uLnTx/>
                <a:uFillTx/>
                <a:latin typeface="+mj-lt"/>
                <a:ea typeface="+mj-ea"/>
                <a:cs typeface="+mj-cs"/>
              </a:rPr>
              <a:t>Savings Growth Strategies</a:t>
            </a:r>
          </a:p>
        </p:txBody>
      </p:sp>
      <p:sp>
        <p:nvSpPr>
          <p:cNvPr id="3" name="Rectangle 3"/>
          <p:cNvSpPr txBox="1">
            <a:spLocks noChangeArrowheads="1"/>
          </p:cNvSpPr>
          <p:nvPr/>
        </p:nvSpPr>
        <p:spPr>
          <a:xfrm>
            <a:off x="762000" y="1600200"/>
            <a:ext cx="6781800" cy="4525963"/>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500" b="0" i="0" u="none" strike="noStrike" kern="1200" cap="none" spc="0" normalizeH="0" baseline="0" noProof="0" dirty="0" smtClean="0">
                <a:ln>
                  <a:noFill/>
                </a:ln>
                <a:effectLst/>
                <a:uLnTx/>
                <a:uFillTx/>
                <a:latin typeface="+mn-lt"/>
                <a:ea typeface="+mn-ea"/>
                <a:cs typeface="+mn-cs"/>
              </a:rPr>
              <a:t>Rule of Thumb</a:t>
            </a:r>
          </a:p>
          <a:p>
            <a:pPr marL="800100" lvl="1" indent="-342900" eaLnBrk="1" fontAlgn="auto" hangingPunct="1">
              <a:spcBef>
                <a:spcPct val="20000"/>
              </a:spcBef>
              <a:spcAft>
                <a:spcPts val="0"/>
              </a:spcAft>
              <a:buFont typeface="Arial" pitchFamily="34" charset="0"/>
              <a:buChar char="•"/>
              <a:defRPr/>
            </a:pPr>
            <a:r>
              <a:rPr lang="en-US" sz="2500" dirty="0" smtClean="0">
                <a:latin typeface="+mn-lt"/>
              </a:rPr>
              <a:t>For every $50,000 dollars of annual income needed, you will need $1,000,000 in retirement account</a:t>
            </a:r>
          </a:p>
          <a:p>
            <a:pPr marL="800100" lvl="1" indent="-342900" eaLnBrk="1" fontAlgn="auto" hangingPunct="1">
              <a:spcBef>
                <a:spcPct val="20000"/>
              </a:spcBef>
              <a:spcAft>
                <a:spcPts val="0"/>
              </a:spcAft>
              <a:buFont typeface="Arial" pitchFamily="34" charset="0"/>
              <a:buChar char="•"/>
              <a:defRPr/>
            </a:pPr>
            <a:r>
              <a:rPr lang="en-US" sz="2500" dirty="0" smtClean="0">
                <a:latin typeface="+mn-lt"/>
              </a:rPr>
              <a:t>So for $200,000 annual income in retirement, you will need $4 M</a:t>
            </a:r>
          </a:p>
          <a:p>
            <a:pPr marL="342900" indent="-342900" eaLnBrk="1" fontAlgn="auto" hangingPunct="1">
              <a:spcBef>
                <a:spcPct val="20000"/>
              </a:spcBef>
              <a:spcAft>
                <a:spcPts val="0"/>
              </a:spcAft>
              <a:buFont typeface="Arial" pitchFamily="34" charset="0"/>
              <a:buChar char="•"/>
              <a:defRPr/>
            </a:pPr>
            <a:r>
              <a:rPr lang="en-US" sz="2500" dirty="0" smtClean="0">
                <a:latin typeface="+mn-lt"/>
              </a:rPr>
              <a:t>What does this look like?</a:t>
            </a:r>
          </a:p>
          <a:p>
            <a:pPr marL="800100" lvl="1" indent="-342900" eaLnBrk="1" fontAlgn="auto" hangingPunct="1">
              <a:spcBef>
                <a:spcPct val="20000"/>
              </a:spcBef>
              <a:spcAft>
                <a:spcPts val="0"/>
              </a:spcAft>
              <a:buFont typeface="Arial" pitchFamily="34" charset="0"/>
              <a:buChar char="•"/>
              <a:defRPr/>
            </a:pPr>
            <a:r>
              <a:rPr lang="en-US" sz="2500" dirty="0" smtClean="0">
                <a:latin typeface="+mn-lt"/>
              </a:rPr>
              <a:t>$5000 per month</a:t>
            </a:r>
          </a:p>
          <a:p>
            <a:pPr marL="800100" lvl="1" indent="-342900" eaLnBrk="1" fontAlgn="auto" hangingPunct="1">
              <a:spcBef>
                <a:spcPct val="20000"/>
              </a:spcBef>
              <a:spcAft>
                <a:spcPts val="0"/>
              </a:spcAft>
              <a:buFont typeface="Arial" pitchFamily="34" charset="0"/>
              <a:buChar char="•"/>
              <a:defRPr/>
            </a:pPr>
            <a:r>
              <a:rPr lang="en-US" sz="2500" dirty="0" smtClean="0">
                <a:latin typeface="+mn-lt"/>
              </a:rPr>
              <a:t>30 years @ 5%</a:t>
            </a:r>
          </a:p>
          <a:p>
            <a:pPr marL="800100" lvl="1" indent="-342900" eaLnBrk="1" fontAlgn="auto" hangingPunct="1">
              <a:spcBef>
                <a:spcPct val="20000"/>
              </a:spcBef>
              <a:spcAft>
                <a:spcPts val="0"/>
              </a:spcAft>
              <a:buFont typeface="Arial" pitchFamily="34" charset="0"/>
              <a:buChar char="•"/>
              <a:defRPr/>
            </a:pPr>
            <a:r>
              <a:rPr lang="en-US" sz="2500" dirty="0" smtClean="0">
                <a:latin typeface="+mn-lt"/>
              </a:rPr>
              <a:t>$4,161,297</a:t>
            </a:r>
          </a:p>
        </p:txBody>
      </p:sp>
    </p:spTree>
    <p:extLst>
      <p:ext uri="{BB962C8B-B14F-4D97-AF65-F5344CB8AC3E}">
        <p14:creationId xmlns:p14="http://schemas.microsoft.com/office/powerpoint/2010/main" val="1484258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childTnLst>
                          </p:cTn>
                        </p:par>
                        <p:par>
                          <p:cTn id="23" fill="hold">
                            <p:stCondLst>
                              <p:cond delay="500"/>
                            </p:stCondLst>
                            <p:childTnLst>
                              <p:par>
                                <p:cTn id="24" presetID="18" presetClass="entr" presetSubtype="12" fill="hold"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strips(downLeft)">
                                      <p:cBhvr>
                                        <p:cTn id="26" dur="1000"/>
                                        <p:tgtEl>
                                          <p:spTgt spid="3">
                                            <p:txEl>
                                              <p:pRg st="4" end="4"/>
                                            </p:txEl>
                                          </p:spTgt>
                                        </p:tgtEl>
                                      </p:cBhvr>
                                    </p:animEffect>
                                  </p:childTnLst>
                                </p:cTn>
                              </p:par>
                            </p:childTnLst>
                          </p:cTn>
                        </p:par>
                        <p:par>
                          <p:cTn id="27" fill="hold">
                            <p:stCondLst>
                              <p:cond delay="1500"/>
                            </p:stCondLst>
                            <p:childTnLst>
                              <p:par>
                                <p:cTn id="28" presetID="18" presetClass="entr" presetSubtype="12" fill="hold" nodeType="after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strips(downLeft)">
                                      <p:cBhvr>
                                        <p:cTn id="30" dur="1000"/>
                                        <p:tgtEl>
                                          <p:spTgt spid="3">
                                            <p:txEl>
                                              <p:pRg st="5" end="5"/>
                                            </p:txEl>
                                          </p:spTgt>
                                        </p:tgtEl>
                                      </p:cBhvr>
                                    </p:animEffect>
                                  </p:childTnLst>
                                </p:cTn>
                              </p:par>
                            </p:childTnLst>
                          </p:cTn>
                        </p:par>
                        <p:par>
                          <p:cTn id="31" fill="hold">
                            <p:stCondLst>
                              <p:cond delay="2500"/>
                            </p:stCondLst>
                            <p:childTnLst>
                              <p:par>
                                <p:cTn id="32" presetID="18" presetClass="entr" presetSubtype="12" fill="hold" nodeType="after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strips(downLeft)">
                                      <p:cBhvr>
                                        <p:cTn id="34"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60960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dirty="0" smtClean="0">
                <a:ln>
                  <a:noFill/>
                </a:ln>
                <a:effectLst/>
                <a:uLnTx/>
                <a:uFillTx/>
                <a:latin typeface="+mj-lt"/>
                <a:ea typeface="+mj-ea"/>
                <a:cs typeface="+mj-cs"/>
              </a:rPr>
              <a:t>Savings Growth Strategies</a:t>
            </a:r>
          </a:p>
        </p:txBody>
      </p:sp>
      <p:sp>
        <p:nvSpPr>
          <p:cNvPr id="3" name="Rectangle 3"/>
          <p:cNvSpPr txBox="1">
            <a:spLocks noChangeArrowheads="1"/>
          </p:cNvSpPr>
          <p:nvPr/>
        </p:nvSpPr>
        <p:spPr>
          <a:xfrm>
            <a:off x="762000" y="1600200"/>
            <a:ext cx="7467600" cy="4525963"/>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500" b="0" i="0" u="none" strike="noStrike" kern="1200" cap="none" spc="0" normalizeH="0" baseline="0" noProof="0" dirty="0" smtClean="0">
                <a:ln>
                  <a:noFill/>
                </a:ln>
                <a:effectLst/>
                <a:uLnTx/>
                <a:uFillTx/>
                <a:latin typeface="+mn-lt"/>
                <a:ea typeface="+mn-ea"/>
                <a:cs typeface="+mn-cs"/>
              </a:rPr>
              <a:t>First 10 years</a:t>
            </a:r>
          </a:p>
          <a:p>
            <a:pPr marL="1257300" lvl="2" indent="-342900" eaLnBrk="1" fontAlgn="auto" hangingPunct="1">
              <a:spcBef>
                <a:spcPct val="20000"/>
              </a:spcBef>
              <a:spcAft>
                <a:spcPts val="0"/>
              </a:spcAft>
              <a:buFont typeface="Arial" pitchFamily="34" charset="0"/>
              <a:buChar char="•"/>
              <a:defRPr/>
            </a:pPr>
            <a:r>
              <a:rPr lang="en-US" sz="2500" dirty="0" smtClean="0">
                <a:latin typeface="+mn-lt"/>
              </a:rPr>
              <a:t>$11,000 annually ($5500 for you and a spouse)</a:t>
            </a:r>
          </a:p>
          <a:p>
            <a:pPr marL="342900" indent="-342900" eaLnBrk="1" fontAlgn="auto" hangingPunct="1">
              <a:spcBef>
                <a:spcPct val="20000"/>
              </a:spcBef>
              <a:spcAft>
                <a:spcPts val="0"/>
              </a:spcAft>
              <a:buFont typeface="Arial" pitchFamily="34" charset="0"/>
              <a:buChar char="•"/>
              <a:defRPr/>
            </a:pPr>
            <a:r>
              <a:rPr lang="en-US" sz="2500" dirty="0" smtClean="0">
                <a:latin typeface="+mn-lt"/>
              </a:rPr>
              <a:t>Second 10 years</a:t>
            </a:r>
          </a:p>
          <a:p>
            <a:pPr marL="800100" lvl="1" indent="-342900" eaLnBrk="1" fontAlgn="auto" hangingPunct="1">
              <a:spcBef>
                <a:spcPct val="20000"/>
              </a:spcBef>
              <a:spcAft>
                <a:spcPts val="0"/>
              </a:spcAft>
              <a:buFont typeface="Arial" pitchFamily="34" charset="0"/>
              <a:buChar char="•"/>
              <a:defRPr/>
            </a:pPr>
            <a:r>
              <a:rPr lang="en-US" sz="2500" dirty="0" smtClean="0">
                <a:latin typeface="+mn-lt"/>
              </a:rPr>
              <a:t>Simple IRA</a:t>
            </a:r>
          </a:p>
          <a:p>
            <a:pPr marL="1257300" lvl="2" indent="-342900" eaLnBrk="1" fontAlgn="auto" hangingPunct="1">
              <a:spcBef>
                <a:spcPct val="20000"/>
              </a:spcBef>
              <a:spcAft>
                <a:spcPts val="0"/>
              </a:spcAft>
              <a:buFont typeface="Arial" pitchFamily="34" charset="0"/>
              <a:buChar char="•"/>
              <a:defRPr/>
            </a:pPr>
            <a:r>
              <a:rPr lang="en-US" sz="2500" dirty="0" smtClean="0">
                <a:latin typeface="+mn-lt"/>
              </a:rPr>
              <a:t>$24,000 annually ($12,000 you/spouse)</a:t>
            </a:r>
          </a:p>
          <a:p>
            <a:pPr marL="342900" indent="-342900" eaLnBrk="1" fontAlgn="auto" hangingPunct="1">
              <a:spcBef>
                <a:spcPct val="20000"/>
              </a:spcBef>
              <a:spcAft>
                <a:spcPts val="0"/>
              </a:spcAft>
              <a:buFont typeface="Arial" pitchFamily="34" charset="0"/>
              <a:buChar char="•"/>
              <a:defRPr/>
            </a:pPr>
            <a:r>
              <a:rPr lang="en-US" sz="2500" dirty="0" smtClean="0">
                <a:latin typeface="+mn-lt"/>
              </a:rPr>
              <a:t>Third 10 years</a:t>
            </a:r>
          </a:p>
          <a:p>
            <a:pPr marL="800100" lvl="1" indent="-342900" eaLnBrk="1" fontAlgn="auto" hangingPunct="1">
              <a:spcBef>
                <a:spcPct val="20000"/>
              </a:spcBef>
              <a:spcAft>
                <a:spcPts val="0"/>
              </a:spcAft>
              <a:buFont typeface="Arial" pitchFamily="34" charset="0"/>
              <a:buChar char="•"/>
              <a:defRPr/>
            </a:pPr>
            <a:r>
              <a:rPr lang="en-US" sz="2500" dirty="0" smtClean="0">
                <a:latin typeface="+mn-lt"/>
              </a:rPr>
              <a:t>SEP IRA</a:t>
            </a:r>
          </a:p>
          <a:p>
            <a:pPr marL="1257300" lvl="2" indent="-342900" eaLnBrk="1" fontAlgn="auto" hangingPunct="1">
              <a:spcBef>
                <a:spcPct val="20000"/>
              </a:spcBef>
              <a:spcAft>
                <a:spcPts val="0"/>
              </a:spcAft>
              <a:buFont typeface="Arial" pitchFamily="34" charset="0"/>
              <a:buChar char="•"/>
              <a:defRPr/>
            </a:pPr>
            <a:r>
              <a:rPr lang="en-US" sz="2500" dirty="0" smtClean="0">
                <a:latin typeface="+mn-lt"/>
              </a:rPr>
              <a:t>$102,000 annually ($51,000 you/spouse)</a:t>
            </a:r>
          </a:p>
          <a:p>
            <a:pPr marL="342900" indent="-342900" eaLnBrk="1" fontAlgn="auto" hangingPunct="1">
              <a:spcBef>
                <a:spcPct val="20000"/>
              </a:spcBef>
              <a:spcAft>
                <a:spcPts val="0"/>
              </a:spcAft>
              <a:buFont typeface="Arial" pitchFamily="34" charset="0"/>
              <a:buChar char="•"/>
              <a:defRPr/>
            </a:pPr>
            <a:r>
              <a:rPr lang="en-US" sz="2500" dirty="0" smtClean="0">
                <a:latin typeface="+mn-lt"/>
              </a:rPr>
              <a:t>This will only get you ½ way at $2.2M</a:t>
            </a:r>
          </a:p>
          <a:p>
            <a:pPr marL="1257300" lvl="2" indent="-342900" eaLnBrk="1" fontAlgn="auto" hangingPunct="1">
              <a:spcBef>
                <a:spcPct val="20000"/>
              </a:spcBef>
              <a:spcAft>
                <a:spcPts val="0"/>
              </a:spcAft>
              <a:buFont typeface="Arial" pitchFamily="34" charset="0"/>
              <a:buChar char="•"/>
              <a:defRPr/>
            </a:pPr>
            <a:endParaRPr lang="en-US" sz="2500" dirty="0" smtClean="0">
              <a:latin typeface="+mn-lt"/>
            </a:endParaRPr>
          </a:p>
        </p:txBody>
      </p:sp>
    </p:spTree>
    <p:extLst>
      <p:ext uri="{BB962C8B-B14F-4D97-AF65-F5344CB8AC3E}">
        <p14:creationId xmlns:p14="http://schemas.microsoft.com/office/powerpoint/2010/main" val="2818306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1000"/>
                                        <p:tgtEl>
                                          <p:spTgt spid="3">
                                            <p:txEl>
                                              <p:pRg st="0" end="0"/>
                                            </p:txEl>
                                          </p:spTgt>
                                        </p:tgtEl>
                                      </p:cBhvr>
                                    </p:animEffect>
                                  </p:childTnLst>
                                </p:cTn>
                              </p:par>
                              <p:par>
                                <p:cTn id="8" presetID="18" presetClass="entr" presetSubtype="12"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strips(downLeft)">
                                      <p:cBhvr>
                                        <p:cTn id="10" dur="1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strips(downLeft)">
                                      <p:cBhvr>
                                        <p:cTn id="15" dur="1000"/>
                                        <p:tgtEl>
                                          <p:spTgt spid="3">
                                            <p:txEl>
                                              <p:pRg st="2" end="2"/>
                                            </p:txEl>
                                          </p:spTgt>
                                        </p:tgtEl>
                                      </p:cBhvr>
                                    </p:animEffect>
                                  </p:childTnLst>
                                </p:cTn>
                              </p:par>
                              <p:par>
                                <p:cTn id="16" presetID="18" presetClass="entr" presetSubtype="12"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strips(downLeft)">
                                      <p:cBhvr>
                                        <p:cTn id="18" dur="1000"/>
                                        <p:tgtEl>
                                          <p:spTgt spid="3">
                                            <p:txEl>
                                              <p:pRg st="3" end="3"/>
                                            </p:txEl>
                                          </p:spTgt>
                                        </p:tgtEl>
                                      </p:cBhvr>
                                    </p:animEffect>
                                  </p:childTnLst>
                                </p:cTn>
                              </p:par>
                              <p:par>
                                <p:cTn id="19" presetID="18" presetClass="entr" presetSubtype="12"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strips(downLeft)">
                                      <p:cBhvr>
                                        <p:cTn id="21" dur="10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strips(downLeft)">
                                      <p:cBhvr>
                                        <p:cTn id="26" dur="1000"/>
                                        <p:tgtEl>
                                          <p:spTgt spid="3">
                                            <p:txEl>
                                              <p:pRg st="5" end="5"/>
                                            </p:txEl>
                                          </p:spTgt>
                                        </p:tgtEl>
                                      </p:cBhvr>
                                    </p:animEffect>
                                  </p:childTnLst>
                                </p:cTn>
                              </p:par>
                              <p:par>
                                <p:cTn id="27" presetID="18" presetClass="entr" presetSubtype="12"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strips(downLeft)">
                                      <p:cBhvr>
                                        <p:cTn id="29" dur="1000"/>
                                        <p:tgtEl>
                                          <p:spTgt spid="3">
                                            <p:txEl>
                                              <p:pRg st="6" end="6"/>
                                            </p:txEl>
                                          </p:spTgt>
                                        </p:tgtEl>
                                      </p:cBhvr>
                                    </p:animEffect>
                                  </p:childTnLst>
                                </p:cTn>
                              </p:par>
                              <p:par>
                                <p:cTn id="30" presetID="18" presetClass="entr" presetSubtype="12"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strips(downLeft)">
                                      <p:cBhvr>
                                        <p:cTn id="32" dur="10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strips(downLeft)">
                                      <p:cBhvr>
                                        <p:cTn id="37"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60960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dirty="0" smtClean="0">
                <a:ln>
                  <a:noFill/>
                </a:ln>
                <a:effectLst/>
                <a:uLnTx/>
                <a:uFillTx/>
                <a:latin typeface="+mj-lt"/>
                <a:ea typeface="+mj-ea"/>
                <a:cs typeface="+mj-cs"/>
              </a:rPr>
              <a:t>Savings Growth Strategies</a:t>
            </a:r>
          </a:p>
        </p:txBody>
      </p:sp>
      <p:sp>
        <p:nvSpPr>
          <p:cNvPr id="3" name="Rectangle 3"/>
          <p:cNvSpPr txBox="1">
            <a:spLocks noChangeArrowheads="1"/>
          </p:cNvSpPr>
          <p:nvPr/>
        </p:nvSpPr>
        <p:spPr>
          <a:xfrm>
            <a:off x="762000" y="1600200"/>
            <a:ext cx="7467600" cy="4525963"/>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500" dirty="0" smtClean="0">
                <a:latin typeface="+mn-lt"/>
              </a:rPr>
              <a:t>The Rest is going to have to come from other investments.</a:t>
            </a:r>
          </a:p>
          <a:p>
            <a:pPr marL="800100" lvl="1" indent="-342900" eaLnBrk="1" fontAlgn="auto" hangingPunct="1">
              <a:spcBef>
                <a:spcPct val="20000"/>
              </a:spcBef>
              <a:spcAft>
                <a:spcPts val="0"/>
              </a:spcAft>
              <a:buFont typeface="Arial" pitchFamily="34" charset="0"/>
              <a:buChar char="•"/>
              <a:defRPr/>
            </a:pPr>
            <a:r>
              <a:rPr lang="en-US" sz="2500" dirty="0" smtClean="0">
                <a:latin typeface="+mn-lt"/>
              </a:rPr>
              <a:t>Dental Practice </a:t>
            </a:r>
          </a:p>
          <a:p>
            <a:pPr marL="1257300" lvl="2" indent="-342900" eaLnBrk="1" fontAlgn="auto" hangingPunct="1">
              <a:spcBef>
                <a:spcPct val="20000"/>
              </a:spcBef>
              <a:spcAft>
                <a:spcPts val="0"/>
              </a:spcAft>
              <a:buFont typeface="Arial" pitchFamily="34" charset="0"/>
              <a:buChar char="•"/>
              <a:defRPr/>
            </a:pPr>
            <a:r>
              <a:rPr lang="en-US" sz="2500" dirty="0" smtClean="0">
                <a:latin typeface="+mn-lt"/>
              </a:rPr>
              <a:t>If you own one, and if you can sell it</a:t>
            </a:r>
          </a:p>
          <a:p>
            <a:pPr marL="800100" lvl="1" indent="-342900" eaLnBrk="1" fontAlgn="auto" hangingPunct="1">
              <a:spcBef>
                <a:spcPct val="20000"/>
              </a:spcBef>
              <a:spcAft>
                <a:spcPts val="0"/>
              </a:spcAft>
              <a:buFont typeface="Arial" pitchFamily="34" charset="0"/>
              <a:buChar char="•"/>
              <a:defRPr/>
            </a:pPr>
            <a:r>
              <a:rPr lang="en-US" sz="2500" dirty="0" smtClean="0">
                <a:latin typeface="+mn-lt"/>
              </a:rPr>
              <a:t>Building</a:t>
            </a:r>
          </a:p>
          <a:p>
            <a:pPr marL="1257300" lvl="2" indent="-342900" eaLnBrk="1" fontAlgn="auto" hangingPunct="1">
              <a:spcBef>
                <a:spcPct val="20000"/>
              </a:spcBef>
              <a:spcAft>
                <a:spcPts val="0"/>
              </a:spcAft>
              <a:buFont typeface="Arial" pitchFamily="34" charset="0"/>
              <a:buChar char="•"/>
              <a:defRPr/>
            </a:pPr>
            <a:r>
              <a:rPr lang="en-US" sz="2500" dirty="0" smtClean="0">
                <a:latin typeface="+mn-lt"/>
              </a:rPr>
              <a:t>If you own one, and if you can sell it</a:t>
            </a:r>
          </a:p>
          <a:p>
            <a:pPr marL="800100" lvl="1" indent="-342900" eaLnBrk="1" fontAlgn="auto" hangingPunct="1">
              <a:spcBef>
                <a:spcPct val="20000"/>
              </a:spcBef>
              <a:spcAft>
                <a:spcPts val="0"/>
              </a:spcAft>
              <a:buFont typeface="Arial" pitchFamily="34" charset="0"/>
              <a:buChar char="•"/>
              <a:defRPr/>
            </a:pPr>
            <a:r>
              <a:rPr lang="en-US" sz="2500" dirty="0" smtClean="0">
                <a:latin typeface="+mn-lt"/>
              </a:rPr>
              <a:t>Other investments</a:t>
            </a:r>
          </a:p>
          <a:p>
            <a:pPr marL="1257300" lvl="2" indent="-342900" eaLnBrk="1" fontAlgn="auto" hangingPunct="1">
              <a:spcBef>
                <a:spcPct val="20000"/>
              </a:spcBef>
              <a:spcAft>
                <a:spcPts val="0"/>
              </a:spcAft>
              <a:buFont typeface="Arial" pitchFamily="34" charset="0"/>
              <a:buChar char="•"/>
              <a:defRPr/>
            </a:pPr>
            <a:r>
              <a:rPr lang="en-US" sz="2500" dirty="0" smtClean="0">
                <a:latin typeface="+mn-lt"/>
              </a:rPr>
              <a:t>Stocks, Bonds, Property</a:t>
            </a:r>
          </a:p>
          <a:p>
            <a:pPr marL="1257300" lvl="2" indent="-342900" eaLnBrk="1" fontAlgn="auto" hangingPunct="1">
              <a:spcBef>
                <a:spcPct val="20000"/>
              </a:spcBef>
              <a:spcAft>
                <a:spcPts val="0"/>
              </a:spcAft>
              <a:defRPr/>
            </a:pPr>
            <a:endParaRPr lang="en-US" sz="2500" dirty="0" smtClean="0">
              <a:latin typeface="+mn-lt"/>
            </a:endParaRPr>
          </a:p>
          <a:p>
            <a:pPr marL="1257300" lvl="2" indent="-342900" eaLnBrk="1" fontAlgn="auto" hangingPunct="1">
              <a:spcBef>
                <a:spcPct val="20000"/>
              </a:spcBef>
              <a:spcAft>
                <a:spcPts val="0"/>
              </a:spcAft>
              <a:buFont typeface="Arial" pitchFamily="34" charset="0"/>
              <a:buChar char="•"/>
              <a:defRPr/>
            </a:pPr>
            <a:endParaRPr lang="en-US" sz="2500" dirty="0" smtClean="0">
              <a:latin typeface="+mn-lt"/>
            </a:endParaRPr>
          </a:p>
        </p:txBody>
      </p:sp>
    </p:spTree>
    <p:extLst>
      <p:ext uri="{BB962C8B-B14F-4D97-AF65-F5344CB8AC3E}">
        <p14:creationId xmlns:p14="http://schemas.microsoft.com/office/powerpoint/2010/main" val="2988532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1000"/>
                                        <p:tgtEl>
                                          <p:spTgt spid="3">
                                            <p:txEl>
                                              <p:pRg st="0" end="0"/>
                                            </p:txEl>
                                          </p:spTgt>
                                        </p:tgtEl>
                                      </p:cBhvr>
                                    </p:animEffect>
                                  </p:childTnLst>
                                </p:cTn>
                              </p:par>
                            </p:childTnLst>
                          </p:cTn>
                        </p:par>
                        <p:par>
                          <p:cTn id="8" fill="hold">
                            <p:stCondLst>
                              <p:cond delay="1000"/>
                            </p:stCondLst>
                            <p:childTnLst>
                              <p:par>
                                <p:cTn id="9" presetID="18" presetClass="entr" presetSubtype="12"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strips(downLeft)">
                                      <p:cBhvr>
                                        <p:cTn id="11" dur="1000"/>
                                        <p:tgtEl>
                                          <p:spTgt spid="3">
                                            <p:txEl>
                                              <p:pRg st="1" end="1"/>
                                            </p:txEl>
                                          </p:spTgt>
                                        </p:tgtEl>
                                      </p:cBhvr>
                                    </p:animEffect>
                                  </p:childTnLst>
                                </p:cTn>
                              </p:par>
                            </p:childTnLst>
                          </p:cTn>
                        </p:par>
                        <p:par>
                          <p:cTn id="12" fill="hold">
                            <p:stCondLst>
                              <p:cond delay="2000"/>
                            </p:stCondLst>
                            <p:childTnLst>
                              <p:par>
                                <p:cTn id="13" presetID="18" presetClass="entr" presetSubtype="12"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strips(downLeft)">
                                      <p:cBhvr>
                                        <p:cTn id="15" dur="1000"/>
                                        <p:tgtEl>
                                          <p:spTgt spid="3">
                                            <p:txEl>
                                              <p:pRg st="2" end="2"/>
                                            </p:txEl>
                                          </p:spTgt>
                                        </p:tgtEl>
                                      </p:cBhvr>
                                    </p:animEffect>
                                  </p:childTnLst>
                                </p:cTn>
                              </p:par>
                            </p:childTnLst>
                          </p:cTn>
                        </p:par>
                        <p:par>
                          <p:cTn id="16" fill="hold">
                            <p:stCondLst>
                              <p:cond delay="3000"/>
                            </p:stCondLst>
                            <p:childTnLst>
                              <p:par>
                                <p:cTn id="17" presetID="18" presetClass="entr" presetSubtype="12"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strips(downLeft)">
                                      <p:cBhvr>
                                        <p:cTn id="19" dur="1000"/>
                                        <p:tgtEl>
                                          <p:spTgt spid="3">
                                            <p:txEl>
                                              <p:pRg st="3" end="3"/>
                                            </p:txEl>
                                          </p:spTgt>
                                        </p:tgtEl>
                                      </p:cBhvr>
                                    </p:animEffect>
                                  </p:childTnLst>
                                </p:cTn>
                              </p:par>
                            </p:childTnLst>
                          </p:cTn>
                        </p:par>
                        <p:par>
                          <p:cTn id="20" fill="hold">
                            <p:stCondLst>
                              <p:cond delay="4000"/>
                            </p:stCondLst>
                            <p:childTnLst>
                              <p:par>
                                <p:cTn id="21" presetID="18" presetClass="entr" presetSubtype="12"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strips(downLeft)">
                                      <p:cBhvr>
                                        <p:cTn id="23" dur="1000"/>
                                        <p:tgtEl>
                                          <p:spTgt spid="3">
                                            <p:txEl>
                                              <p:pRg st="4" end="4"/>
                                            </p:txEl>
                                          </p:spTgt>
                                        </p:tgtEl>
                                      </p:cBhvr>
                                    </p:animEffect>
                                  </p:childTnLst>
                                </p:cTn>
                              </p:par>
                            </p:childTnLst>
                          </p:cTn>
                        </p:par>
                        <p:par>
                          <p:cTn id="24" fill="hold">
                            <p:stCondLst>
                              <p:cond delay="5000"/>
                            </p:stCondLst>
                            <p:childTnLst>
                              <p:par>
                                <p:cTn id="25" presetID="18" presetClass="entr" presetSubtype="12"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strips(downLeft)">
                                      <p:cBhvr>
                                        <p:cTn id="27" dur="1000"/>
                                        <p:tgtEl>
                                          <p:spTgt spid="3">
                                            <p:txEl>
                                              <p:pRg st="5" end="5"/>
                                            </p:txEl>
                                          </p:spTgt>
                                        </p:tgtEl>
                                      </p:cBhvr>
                                    </p:animEffect>
                                  </p:childTnLst>
                                </p:cTn>
                              </p:par>
                            </p:childTnLst>
                          </p:cTn>
                        </p:par>
                        <p:par>
                          <p:cTn id="28" fill="hold">
                            <p:stCondLst>
                              <p:cond delay="6000"/>
                            </p:stCondLst>
                            <p:childTnLst>
                              <p:par>
                                <p:cTn id="29" presetID="18" presetClass="entr" presetSubtype="12"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strips(downLeft)">
                                      <p:cBhvr>
                                        <p:cTn id="31"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800" y="685800"/>
            <a:ext cx="6324600" cy="3293209"/>
          </a:xfrm>
          <a:prstGeom prst="rect">
            <a:avLst/>
          </a:prstGeom>
          <a:noFill/>
        </p:spPr>
        <p:txBody>
          <a:bodyPr wrap="square" rtlCol="0">
            <a:spAutoFit/>
          </a:bodyPr>
          <a:lstStyle/>
          <a:p>
            <a:r>
              <a:rPr lang="en-US" sz="2600" dirty="0">
                <a:latin typeface="+mn-lt"/>
              </a:rPr>
              <a:t>The </a:t>
            </a:r>
            <a:r>
              <a:rPr lang="en-US" sz="2600" b="1" dirty="0">
                <a:latin typeface="+mn-lt"/>
              </a:rPr>
              <a:t>Herman Ostrow School of Dentistry</a:t>
            </a:r>
            <a:r>
              <a:rPr lang="en-US" sz="2600" dirty="0">
                <a:latin typeface="+mn-lt"/>
              </a:rPr>
              <a:t> was </a:t>
            </a:r>
            <a:r>
              <a:rPr lang="en-US" sz="2600" dirty="0" smtClean="0">
                <a:latin typeface="+mn-lt"/>
              </a:rPr>
              <a:t>renamed </a:t>
            </a:r>
            <a:r>
              <a:rPr lang="en-US" sz="2600" dirty="0">
                <a:latin typeface="+mn-lt"/>
              </a:rPr>
              <a:t>after a $35 million dollar donation by </a:t>
            </a:r>
            <a:r>
              <a:rPr lang="en-US" sz="2600" dirty="0" smtClean="0">
                <a:latin typeface="+mn-lt"/>
              </a:rPr>
              <a:t>Herman </a:t>
            </a:r>
            <a:r>
              <a:rPr lang="en-US" sz="2600" dirty="0">
                <a:latin typeface="+mn-lt"/>
              </a:rPr>
              <a:t>Ostrow. </a:t>
            </a:r>
            <a:r>
              <a:rPr lang="en-US" sz="2600" dirty="0" smtClean="0">
                <a:latin typeface="+mn-lt"/>
              </a:rPr>
              <a:t/>
            </a:r>
            <a:br>
              <a:rPr lang="en-US" sz="2600" dirty="0" smtClean="0">
                <a:latin typeface="+mn-lt"/>
              </a:rPr>
            </a:br>
            <a:r>
              <a:rPr lang="en-US" sz="2600" dirty="0" smtClean="0">
                <a:latin typeface="+mn-lt"/>
              </a:rPr>
              <a:t/>
            </a:r>
            <a:br>
              <a:rPr lang="en-US" sz="2600" dirty="0" smtClean="0">
                <a:latin typeface="+mn-lt"/>
              </a:rPr>
            </a:br>
            <a:r>
              <a:rPr lang="en-US" sz="2600" dirty="0" smtClean="0">
                <a:latin typeface="+mn-lt"/>
              </a:rPr>
              <a:t>He </a:t>
            </a:r>
            <a:r>
              <a:rPr lang="en-US" sz="2600" dirty="0">
                <a:latin typeface="+mn-lt"/>
              </a:rPr>
              <a:t>practiced with the profession of dentistry for 17 years before getting into real estate development in the Los Angeles area, where he made most of earnings.</a:t>
            </a:r>
          </a:p>
        </p:txBody>
      </p:sp>
      <p:sp>
        <p:nvSpPr>
          <p:cNvPr id="4" name="TextBox 3"/>
          <p:cNvSpPr txBox="1"/>
          <p:nvPr/>
        </p:nvSpPr>
        <p:spPr>
          <a:xfrm>
            <a:off x="2870200" y="4013200"/>
            <a:ext cx="1397000" cy="482600"/>
          </a:xfrm>
          <a:prstGeom prst="rect">
            <a:avLst/>
          </a:prstGeom>
          <a:noFill/>
        </p:spPr>
        <p:txBody>
          <a:bodyPr wrap="square" rtlCol="0">
            <a:spAutoFit/>
          </a:bodyPr>
          <a:lstStyle/>
          <a:p>
            <a:endParaRPr lang="en-US" dirty="0"/>
          </a:p>
        </p:txBody>
      </p:sp>
      <p:pic>
        <p:nvPicPr>
          <p:cNvPr id="11" name="Picture 10" descr="Ostrow.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000" y="4419600"/>
            <a:ext cx="2425701" cy="1320659"/>
          </a:xfrm>
          <a:prstGeom prst="rect">
            <a:avLst/>
          </a:prstGeom>
        </p:spPr>
      </p:pic>
    </p:spTree>
    <p:extLst>
      <p:ext uri="{BB962C8B-B14F-4D97-AF65-F5344CB8AC3E}">
        <p14:creationId xmlns:p14="http://schemas.microsoft.com/office/powerpoint/2010/main" val="3465406668"/>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81000" y="586770"/>
            <a:ext cx="8382000" cy="784830"/>
          </a:xfrm>
          <a:prstGeom prst="rect">
            <a:avLst/>
          </a:prstGeom>
          <a:noFill/>
        </p:spPr>
        <p:txBody>
          <a:bodyPr wrap="square" rtlCol="0">
            <a:spAutoFit/>
          </a:bodyPr>
          <a:lstStyle/>
          <a:p>
            <a:pPr algn="ctr"/>
            <a:r>
              <a:rPr lang="en-US" sz="4500" b="1" dirty="0" smtClean="0">
                <a:latin typeface="+mn-lt"/>
              </a:rPr>
              <a:t>Don’t Go It Alone</a:t>
            </a:r>
            <a:endParaRPr lang="en-US" sz="4500" b="1" dirty="0">
              <a:latin typeface="+mn-lt"/>
            </a:endParaRPr>
          </a:p>
        </p:txBody>
      </p:sp>
      <p:pic>
        <p:nvPicPr>
          <p:cNvPr id="322567" name="Picture 7" descr="http://comps.fotosearch.com/bigcomps/CSP/CSP620/k6203679.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85735" y="1752600"/>
            <a:ext cx="4247635" cy="25146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3" name="TextBox 12"/>
          <p:cNvSpPr txBox="1"/>
          <p:nvPr/>
        </p:nvSpPr>
        <p:spPr>
          <a:xfrm>
            <a:off x="685800" y="2438400"/>
            <a:ext cx="4419600" cy="2831544"/>
          </a:xfrm>
          <a:prstGeom prst="rect">
            <a:avLst/>
          </a:prstGeom>
          <a:noFill/>
        </p:spPr>
        <p:txBody>
          <a:bodyPr wrap="square" rtlCol="0">
            <a:spAutoFit/>
          </a:bodyPr>
          <a:lstStyle/>
          <a:p>
            <a:pPr>
              <a:buFont typeface="Arial" pitchFamily="34" charset="0"/>
              <a:buChar char="•"/>
            </a:pPr>
            <a:r>
              <a:rPr lang="en-US" sz="2600" dirty="0" smtClean="0">
                <a:latin typeface="+mn-lt"/>
              </a:rPr>
              <a:t>  Get involved locally</a:t>
            </a:r>
          </a:p>
          <a:p>
            <a:endParaRPr lang="en-US" sz="1200" dirty="0" smtClean="0">
              <a:latin typeface="+mn-lt"/>
            </a:endParaRPr>
          </a:p>
          <a:p>
            <a:pPr>
              <a:buFont typeface="Arial" pitchFamily="34" charset="0"/>
              <a:buChar char="•"/>
            </a:pPr>
            <a:r>
              <a:rPr lang="en-US" sz="2600" dirty="0" smtClean="0">
                <a:latin typeface="+mn-lt"/>
              </a:rPr>
              <a:t>  Get some mentors</a:t>
            </a:r>
          </a:p>
          <a:p>
            <a:endParaRPr lang="en-US" sz="1200" dirty="0" smtClean="0">
              <a:latin typeface="+mn-lt"/>
            </a:endParaRPr>
          </a:p>
          <a:p>
            <a:pPr>
              <a:buFont typeface="Arial" pitchFamily="34" charset="0"/>
              <a:buChar char="•"/>
            </a:pPr>
            <a:r>
              <a:rPr lang="en-US" sz="2600" dirty="0" smtClean="0">
                <a:latin typeface="+mn-lt"/>
              </a:rPr>
              <a:t>  Get some mentees</a:t>
            </a:r>
          </a:p>
          <a:p>
            <a:endParaRPr lang="en-US" sz="1200" dirty="0" smtClean="0">
              <a:latin typeface="+mn-lt"/>
            </a:endParaRPr>
          </a:p>
          <a:p>
            <a:pPr>
              <a:buFont typeface="Arial" pitchFamily="34" charset="0"/>
              <a:buChar char="•"/>
            </a:pPr>
            <a:r>
              <a:rPr lang="en-US" sz="2600" dirty="0" smtClean="0">
                <a:latin typeface="+mn-lt"/>
              </a:rPr>
              <a:t>  Get involved with advocacy</a:t>
            </a:r>
          </a:p>
          <a:p>
            <a:endParaRPr lang="en-US" sz="1200" dirty="0" smtClean="0">
              <a:latin typeface="+mn-lt"/>
            </a:endParaRPr>
          </a:p>
          <a:p>
            <a:pPr>
              <a:buFont typeface="Arial" pitchFamily="34" charset="0"/>
              <a:buChar char="•"/>
            </a:pPr>
            <a:r>
              <a:rPr lang="en-US" sz="2600" dirty="0" smtClean="0">
                <a:latin typeface="+mn-lt"/>
              </a:rPr>
              <a:t>  Develop your leadership skills</a:t>
            </a:r>
            <a:endParaRPr lang="en-US" sz="2600" dirty="0">
              <a:latin typeface="+mn-lt"/>
            </a:endParaRPr>
          </a:p>
        </p:txBody>
      </p:sp>
    </p:spTree>
    <p:extLst>
      <p:ext uri="{BB962C8B-B14F-4D97-AF65-F5344CB8AC3E}">
        <p14:creationId xmlns:p14="http://schemas.microsoft.com/office/powerpoint/2010/main" val="183991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322567"/>
                                        </p:tgtEl>
                                        <p:attrNameLst>
                                          <p:attrName>style.visibility</p:attrName>
                                        </p:attrNameLst>
                                      </p:cBhvr>
                                      <p:to>
                                        <p:strVal val="visible"/>
                                      </p:to>
                                    </p:set>
                                    <p:anim calcmode="lin" valueType="num">
                                      <p:cBhvr>
                                        <p:cTn id="13" dur="1000" fill="hold"/>
                                        <p:tgtEl>
                                          <p:spTgt spid="322567"/>
                                        </p:tgtEl>
                                        <p:attrNameLst>
                                          <p:attrName>ppt_w</p:attrName>
                                        </p:attrNameLst>
                                      </p:cBhvr>
                                      <p:tavLst>
                                        <p:tav tm="0">
                                          <p:val>
                                            <p:fltVal val="0"/>
                                          </p:val>
                                        </p:tav>
                                        <p:tav tm="100000">
                                          <p:val>
                                            <p:strVal val="#ppt_w"/>
                                          </p:val>
                                        </p:tav>
                                      </p:tavLst>
                                    </p:anim>
                                    <p:anim calcmode="lin" valueType="num">
                                      <p:cBhvr>
                                        <p:cTn id="14" dur="1000" fill="hold"/>
                                        <p:tgtEl>
                                          <p:spTgt spid="322567"/>
                                        </p:tgtEl>
                                        <p:attrNameLst>
                                          <p:attrName>ppt_h</p:attrName>
                                        </p:attrNameLst>
                                      </p:cBhvr>
                                      <p:tavLst>
                                        <p:tav tm="0">
                                          <p:val>
                                            <p:fltVal val="0"/>
                                          </p:val>
                                        </p:tav>
                                        <p:tav tm="100000">
                                          <p:val>
                                            <p:strVal val="#ppt_h"/>
                                          </p:val>
                                        </p:tav>
                                      </p:tavLst>
                                    </p:anim>
                                    <p:animEffect transition="in" filter="fade">
                                      <p:cBhvr>
                                        <p:cTn id="15" dur="1000"/>
                                        <p:tgtEl>
                                          <p:spTgt spid="322567"/>
                                        </p:tgtEl>
                                      </p:cBhvr>
                                    </p:animEffect>
                                  </p:childTnLst>
                                </p:cTn>
                              </p:par>
                            </p:childTnLst>
                          </p:cTn>
                        </p:par>
                        <p:par>
                          <p:cTn id="16" fill="hold">
                            <p:stCondLst>
                              <p:cond delay="1500"/>
                            </p:stCondLst>
                            <p:childTnLst>
                              <p:par>
                                <p:cTn id="17" presetID="18" presetClass="entr" presetSubtype="12" fill="hold" nodeType="after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strips(downLeft)">
                                      <p:cBhvr>
                                        <p:cTn id="19" dur="500"/>
                                        <p:tgtEl>
                                          <p:spTgt spid="13">
                                            <p:txEl>
                                              <p:pRg st="0" end="0"/>
                                            </p:txEl>
                                          </p:spTgt>
                                        </p:tgtEl>
                                      </p:cBhvr>
                                    </p:animEffect>
                                  </p:childTnLst>
                                </p:cTn>
                              </p:par>
                            </p:childTnLst>
                          </p:cTn>
                        </p:par>
                        <p:par>
                          <p:cTn id="20" fill="hold">
                            <p:stCondLst>
                              <p:cond delay="2000"/>
                            </p:stCondLst>
                            <p:childTnLst>
                              <p:par>
                                <p:cTn id="21" presetID="18" presetClass="entr" presetSubtype="12" fill="hold" nodeType="afterEffect">
                                  <p:stCondLst>
                                    <p:cond delay="0"/>
                                  </p:stCondLst>
                                  <p:childTnLst>
                                    <p:set>
                                      <p:cBhvr>
                                        <p:cTn id="22" dur="1" fill="hold">
                                          <p:stCondLst>
                                            <p:cond delay="0"/>
                                          </p:stCondLst>
                                        </p:cTn>
                                        <p:tgtEl>
                                          <p:spTgt spid="13">
                                            <p:txEl>
                                              <p:pRg st="2" end="2"/>
                                            </p:txEl>
                                          </p:spTgt>
                                        </p:tgtEl>
                                        <p:attrNameLst>
                                          <p:attrName>style.visibility</p:attrName>
                                        </p:attrNameLst>
                                      </p:cBhvr>
                                      <p:to>
                                        <p:strVal val="visible"/>
                                      </p:to>
                                    </p:set>
                                    <p:animEffect transition="in" filter="strips(downLeft)">
                                      <p:cBhvr>
                                        <p:cTn id="23" dur="500"/>
                                        <p:tgtEl>
                                          <p:spTgt spid="13">
                                            <p:txEl>
                                              <p:pRg st="2" end="2"/>
                                            </p:txEl>
                                          </p:spTgt>
                                        </p:tgtEl>
                                      </p:cBhvr>
                                    </p:animEffect>
                                  </p:childTnLst>
                                </p:cTn>
                              </p:par>
                            </p:childTnLst>
                          </p:cTn>
                        </p:par>
                        <p:par>
                          <p:cTn id="24" fill="hold">
                            <p:stCondLst>
                              <p:cond delay="2500"/>
                            </p:stCondLst>
                            <p:childTnLst>
                              <p:par>
                                <p:cTn id="25" presetID="18" presetClass="entr" presetSubtype="12" fill="hold" nodeType="after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strips(downLeft)">
                                      <p:cBhvr>
                                        <p:cTn id="27" dur="500"/>
                                        <p:tgtEl>
                                          <p:spTgt spid="13">
                                            <p:txEl>
                                              <p:pRg st="4" end="4"/>
                                            </p:txEl>
                                          </p:spTgt>
                                        </p:tgtEl>
                                      </p:cBhvr>
                                    </p:animEffect>
                                  </p:childTnLst>
                                </p:cTn>
                              </p:par>
                            </p:childTnLst>
                          </p:cTn>
                        </p:par>
                        <p:par>
                          <p:cTn id="28" fill="hold">
                            <p:stCondLst>
                              <p:cond delay="3000"/>
                            </p:stCondLst>
                            <p:childTnLst>
                              <p:par>
                                <p:cTn id="29" presetID="18" presetClass="entr" presetSubtype="12" fill="hold" nodeType="afterEffect">
                                  <p:stCondLst>
                                    <p:cond delay="0"/>
                                  </p:stCondLst>
                                  <p:childTnLst>
                                    <p:set>
                                      <p:cBhvr>
                                        <p:cTn id="30" dur="1" fill="hold">
                                          <p:stCondLst>
                                            <p:cond delay="0"/>
                                          </p:stCondLst>
                                        </p:cTn>
                                        <p:tgtEl>
                                          <p:spTgt spid="13">
                                            <p:txEl>
                                              <p:pRg st="6" end="6"/>
                                            </p:txEl>
                                          </p:spTgt>
                                        </p:tgtEl>
                                        <p:attrNameLst>
                                          <p:attrName>style.visibility</p:attrName>
                                        </p:attrNameLst>
                                      </p:cBhvr>
                                      <p:to>
                                        <p:strVal val="visible"/>
                                      </p:to>
                                    </p:set>
                                    <p:animEffect transition="in" filter="strips(downLeft)">
                                      <p:cBhvr>
                                        <p:cTn id="31" dur="500"/>
                                        <p:tgtEl>
                                          <p:spTgt spid="13">
                                            <p:txEl>
                                              <p:pRg st="6" end="6"/>
                                            </p:txEl>
                                          </p:spTgt>
                                        </p:tgtEl>
                                      </p:cBhvr>
                                    </p:animEffect>
                                  </p:childTnLst>
                                </p:cTn>
                              </p:par>
                            </p:childTnLst>
                          </p:cTn>
                        </p:par>
                        <p:par>
                          <p:cTn id="32" fill="hold">
                            <p:stCondLst>
                              <p:cond delay="3500"/>
                            </p:stCondLst>
                            <p:childTnLst>
                              <p:par>
                                <p:cTn id="33" presetID="18" presetClass="entr" presetSubtype="12" fill="hold" nodeType="afterEffect">
                                  <p:stCondLst>
                                    <p:cond delay="0"/>
                                  </p:stCondLst>
                                  <p:childTnLst>
                                    <p:set>
                                      <p:cBhvr>
                                        <p:cTn id="34" dur="1" fill="hold">
                                          <p:stCondLst>
                                            <p:cond delay="0"/>
                                          </p:stCondLst>
                                        </p:cTn>
                                        <p:tgtEl>
                                          <p:spTgt spid="13">
                                            <p:txEl>
                                              <p:pRg st="8" end="8"/>
                                            </p:txEl>
                                          </p:spTgt>
                                        </p:tgtEl>
                                        <p:attrNameLst>
                                          <p:attrName>style.visibility</p:attrName>
                                        </p:attrNameLst>
                                      </p:cBhvr>
                                      <p:to>
                                        <p:strVal val="visible"/>
                                      </p:to>
                                    </p:set>
                                    <p:animEffect transition="in" filter="strips(downLeft)">
                                      <p:cBhvr>
                                        <p:cTn id="35" dur="500"/>
                                        <p:tgtEl>
                                          <p:spTgt spid="1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rot="21056543">
            <a:off x="1752600" y="838200"/>
            <a:ext cx="5410200" cy="5049520"/>
            <a:chOff x="1981200" y="990600"/>
            <a:chExt cx="5410200" cy="5049520"/>
          </a:xfrm>
        </p:grpSpPr>
        <p:pic>
          <p:nvPicPr>
            <p:cNvPr id="130049"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81200" y="990600"/>
              <a:ext cx="5410200" cy="50495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Freeform 9"/>
            <p:cNvSpPr/>
            <p:nvPr/>
          </p:nvSpPr>
          <p:spPr>
            <a:xfrm>
              <a:off x="2992191" y="1545465"/>
              <a:ext cx="1614153" cy="880056"/>
            </a:xfrm>
            <a:custGeom>
              <a:avLst/>
              <a:gdLst>
                <a:gd name="connsiteX0" fmla="*/ 1077533 w 1614153"/>
                <a:gd name="connsiteY0" fmla="*/ 128789 h 880056"/>
                <a:gd name="connsiteX1" fmla="*/ 691167 w 1614153"/>
                <a:gd name="connsiteY1" fmla="*/ 128789 h 880056"/>
                <a:gd name="connsiteX2" fmla="*/ 343437 w 1614153"/>
                <a:gd name="connsiteY2" fmla="*/ 193183 h 880056"/>
                <a:gd name="connsiteX3" fmla="*/ 8586 w 1614153"/>
                <a:gd name="connsiteY3" fmla="*/ 502276 h 880056"/>
                <a:gd name="connsiteX4" fmla="*/ 394953 w 1614153"/>
                <a:gd name="connsiteY4" fmla="*/ 798490 h 880056"/>
                <a:gd name="connsiteX5" fmla="*/ 1141927 w 1614153"/>
                <a:gd name="connsiteY5" fmla="*/ 850005 h 880056"/>
                <a:gd name="connsiteX6" fmla="*/ 1566930 w 1614153"/>
                <a:gd name="connsiteY6" fmla="*/ 618186 h 880056"/>
                <a:gd name="connsiteX7" fmla="*/ 1425263 w 1614153"/>
                <a:gd name="connsiteY7" fmla="*/ 115910 h 880056"/>
                <a:gd name="connsiteX8" fmla="*/ 1013139 w 1614153"/>
                <a:gd name="connsiteY8" fmla="*/ 0 h 880056"/>
                <a:gd name="connsiteX9" fmla="*/ 1013139 w 1614153"/>
                <a:gd name="connsiteY9" fmla="*/ 0 h 880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153" h="880056">
                  <a:moveTo>
                    <a:pt x="1077533" y="128789"/>
                  </a:moveTo>
                  <a:cubicBezTo>
                    <a:pt x="945524" y="123423"/>
                    <a:pt x="813516" y="118057"/>
                    <a:pt x="691167" y="128789"/>
                  </a:cubicBezTo>
                  <a:cubicBezTo>
                    <a:pt x="568818" y="139521"/>
                    <a:pt x="457201" y="130935"/>
                    <a:pt x="343437" y="193183"/>
                  </a:cubicBezTo>
                  <a:cubicBezTo>
                    <a:pt x="229673" y="255431"/>
                    <a:pt x="0" y="401392"/>
                    <a:pt x="8586" y="502276"/>
                  </a:cubicBezTo>
                  <a:cubicBezTo>
                    <a:pt x="17172" y="603161"/>
                    <a:pt x="206063" y="740535"/>
                    <a:pt x="394953" y="798490"/>
                  </a:cubicBezTo>
                  <a:cubicBezTo>
                    <a:pt x="583843" y="856445"/>
                    <a:pt x="946598" y="880056"/>
                    <a:pt x="1141927" y="850005"/>
                  </a:cubicBezTo>
                  <a:cubicBezTo>
                    <a:pt x="1337256" y="819954"/>
                    <a:pt x="1519707" y="740535"/>
                    <a:pt x="1566930" y="618186"/>
                  </a:cubicBezTo>
                  <a:cubicBezTo>
                    <a:pt x="1614153" y="495837"/>
                    <a:pt x="1517561" y="218941"/>
                    <a:pt x="1425263" y="115910"/>
                  </a:cubicBezTo>
                  <a:cubicBezTo>
                    <a:pt x="1332965" y="12879"/>
                    <a:pt x="1013139" y="0"/>
                    <a:pt x="1013139" y="0"/>
                  </a:cubicBezTo>
                  <a:lnTo>
                    <a:pt x="1013139" y="0"/>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 name="Freeform 10"/>
            <p:cNvSpPr/>
            <p:nvPr/>
          </p:nvSpPr>
          <p:spPr>
            <a:xfrm>
              <a:off x="2835498" y="3097369"/>
              <a:ext cx="2650901" cy="899375"/>
            </a:xfrm>
            <a:custGeom>
              <a:avLst/>
              <a:gdLst>
                <a:gd name="connsiteX0" fmla="*/ 938012 w 2650901"/>
                <a:gd name="connsiteY0" fmla="*/ 96592 h 899375"/>
                <a:gd name="connsiteX1" fmla="*/ 500130 w 2650901"/>
                <a:gd name="connsiteY1" fmla="*/ 135228 h 899375"/>
                <a:gd name="connsiteX2" fmla="*/ 62248 w 2650901"/>
                <a:gd name="connsiteY2" fmla="*/ 328411 h 899375"/>
                <a:gd name="connsiteX3" fmla="*/ 126643 w 2650901"/>
                <a:gd name="connsiteY3" fmla="*/ 650383 h 899375"/>
                <a:gd name="connsiteX4" fmla="*/ 590282 w 2650901"/>
                <a:gd name="connsiteY4" fmla="*/ 882203 h 899375"/>
                <a:gd name="connsiteX5" fmla="*/ 1646350 w 2650901"/>
                <a:gd name="connsiteY5" fmla="*/ 753414 h 899375"/>
                <a:gd name="connsiteX6" fmla="*/ 2509234 w 2650901"/>
                <a:gd name="connsiteY6" fmla="*/ 753414 h 899375"/>
                <a:gd name="connsiteX7" fmla="*/ 2496356 w 2650901"/>
                <a:gd name="connsiteY7" fmla="*/ 122349 h 899375"/>
                <a:gd name="connsiteX8" fmla="*/ 1813775 w 2650901"/>
                <a:gd name="connsiteY8" fmla="*/ 19318 h 899375"/>
                <a:gd name="connsiteX9" fmla="*/ 1182710 w 2650901"/>
                <a:gd name="connsiteY9" fmla="*/ 173865 h 899375"/>
                <a:gd name="connsiteX10" fmla="*/ 938012 w 2650901"/>
                <a:gd name="connsiteY10" fmla="*/ 96592 h 89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0901" h="899375">
                  <a:moveTo>
                    <a:pt x="938012" y="96592"/>
                  </a:moveTo>
                  <a:cubicBezTo>
                    <a:pt x="824249" y="90153"/>
                    <a:pt x="646091" y="96592"/>
                    <a:pt x="500130" y="135228"/>
                  </a:cubicBezTo>
                  <a:cubicBezTo>
                    <a:pt x="354169" y="173865"/>
                    <a:pt x="124496" y="242552"/>
                    <a:pt x="62248" y="328411"/>
                  </a:cubicBezTo>
                  <a:cubicBezTo>
                    <a:pt x="0" y="414270"/>
                    <a:pt x="38637" y="558084"/>
                    <a:pt x="126643" y="650383"/>
                  </a:cubicBezTo>
                  <a:cubicBezTo>
                    <a:pt x="214649" y="742682"/>
                    <a:pt x="336998" y="865031"/>
                    <a:pt x="590282" y="882203"/>
                  </a:cubicBezTo>
                  <a:cubicBezTo>
                    <a:pt x="843567" y="899375"/>
                    <a:pt x="1326525" y="774879"/>
                    <a:pt x="1646350" y="753414"/>
                  </a:cubicBezTo>
                  <a:cubicBezTo>
                    <a:pt x="1966175" y="731949"/>
                    <a:pt x="2367567" y="858591"/>
                    <a:pt x="2509234" y="753414"/>
                  </a:cubicBezTo>
                  <a:cubicBezTo>
                    <a:pt x="2650901" y="648237"/>
                    <a:pt x="2612266" y="244698"/>
                    <a:pt x="2496356" y="122349"/>
                  </a:cubicBezTo>
                  <a:cubicBezTo>
                    <a:pt x="2380446" y="0"/>
                    <a:pt x="2032716" y="10732"/>
                    <a:pt x="1813775" y="19318"/>
                  </a:cubicBezTo>
                  <a:cubicBezTo>
                    <a:pt x="1594834" y="27904"/>
                    <a:pt x="1330817" y="156693"/>
                    <a:pt x="1182710" y="173865"/>
                  </a:cubicBezTo>
                  <a:cubicBezTo>
                    <a:pt x="1034603" y="191037"/>
                    <a:pt x="1051775" y="103032"/>
                    <a:pt x="938012" y="96592"/>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995001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fltVal val="0"/>
                                          </p:val>
                                        </p:tav>
                                        <p:tav tm="100000">
                                          <p:val>
                                            <p:strVal val="#ppt_w"/>
                                          </p:val>
                                        </p:tav>
                                      </p:tavLst>
                                    </p:anim>
                                    <p:anim calcmode="lin" valueType="num">
                                      <p:cBhvr>
                                        <p:cTn id="8" dur="2000" fill="hold"/>
                                        <p:tgtEl>
                                          <p:spTgt spid="12"/>
                                        </p:tgtEl>
                                        <p:attrNameLst>
                                          <p:attrName>ppt_h</p:attrName>
                                        </p:attrNameLst>
                                      </p:cBhvr>
                                      <p:tavLst>
                                        <p:tav tm="0">
                                          <p:val>
                                            <p:fltVal val="0"/>
                                          </p:val>
                                        </p:tav>
                                        <p:tav tm="100000">
                                          <p:val>
                                            <p:strVal val="#ppt_h"/>
                                          </p:val>
                                        </p:tav>
                                      </p:tavLst>
                                    </p:anim>
                                    <p:animEffect transition="in" filter="fade">
                                      <p:cBhvr>
                                        <p:cTn id="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447958">
            <a:off x="5062954" y="1901918"/>
            <a:ext cx="3256382" cy="309773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itle 1"/>
          <p:cNvSpPr>
            <a:spLocks noGrp="1"/>
          </p:cNvSpPr>
          <p:nvPr>
            <p:ph type="title"/>
          </p:nvPr>
        </p:nvSpPr>
        <p:spPr/>
        <p:txBody>
          <a:bodyPr/>
          <a:lstStyle/>
          <a:p>
            <a:r>
              <a:rPr lang="en-US" dirty="0" smtClean="0"/>
              <a:t>AGD Resources</a:t>
            </a:r>
            <a:endParaRPr lang="en-US" dirty="0"/>
          </a:p>
        </p:txBody>
      </p:sp>
      <p:grpSp>
        <p:nvGrpSpPr>
          <p:cNvPr id="3" name="Group 2"/>
          <p:cNvGrpSpPr/>
          <p:nvPr/>
        </p:nvGrpSpPr>
        <p:grpSpPr>
          <a:xfrm>
            <a:off x="2209800" y="4648200"/>
            <a:ext cx="4419600" cy="1828800"/>
            <a:chOff x="1219200" y="1447800"/>
            <a:chExt cx="6172200" cy="2582862"/>
          </a:xfrm>
        </p:grpSpPr>
        <p:graphicFrame>
          <p:nvGraphicFramePr>
            <p:cNvPr id="4" name="Object 2"/>
            <p:cNvGraphicFramePr>
              <a:graphicFrameLocks noChangeAspect="1"/>
            </p:cNvGraphicFramePr>
            <p:nvPr/>
          </p:nvGraphicFramePr>
          <p:xfrm>
            <a:off x="1219200" y="2286000"/>
            <a:ext cx="6145343" cy="1744662"/>
          </p:xfrm>
          <a:graphic>
            <a:graphicData uri="http://schemas.openxmlformats.org/presentationml/2006/ole">
              <mc:AlternateContent xmlns:mc="http://schemas.openxmlformats.org/markup-compatibility/2006">
                <mc:Choice xmlns:v="urn:schemas-microsoft-com:vml" Requires="v">
                  <p:oleObj spid="_x0000_s6155" name="Acrobat Document" r:id="rId5" imgW="5829300" imgH="7543800" progId="AcroExch.Document.7">
                    <p:embed/>
                  </p:oleObj>
                </mc:Choice>
                <mc:Fallback>
                  <p:oleObj name="Acrobat Document" r:id="rId5" imgW="5829300" imgH="7543800" progId="AcroExch.Document.7">
                    <p:embed/>
                    <p:pic>
                      <p:nvPicPr>
                        <p:cNvPr id="0" name="Picture 8"/>
                        <p:cNvPicPr>
                          <a:picLocks noChangeAspect="1" noChangeArrowheads="1"/>
                        </p:cNvPicPr>
                        <p:nvPr/>
                      </p:nvPicPr>
                      <p:blipFill>
                        <a:blip r:embed="rId6">
                          <a:extLst>
                            <a:ext uri="{28A0092B-C50C-407E-A947-70E740481C1C}">
                              <a14:useLocalDpi xmlns:a14="http://schemas.microsoft.com/office/drawing/2010/main" val="0"/>
                            </a:ext>
                          </a:extLst>
                        </a:blip>
                        <a:srcRect l="7843" t="24243" r="7843" b="55757"/>
                        <a:stretch>
                          <a:fillRect/>
                        </a:stretch>
                      </p:blipFill>
                      <p:spPr bwMode="auto">
                        <a:xfrm>
                          <a:off x="1219200" y="2286000"/>
                          <a:ext cx="6145343" cy="1744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pic>
          <p:nvPicPr>
            <p:cNvPr id="5" name="Picture 4" descr="practiceology_banner_2012_500x69.jpg"/>
            <p:cNvPicPr>
              <a:picLocks noChangeAspect="1"/>
            </p:cNvPicPr>
            <p:nvPr/>
          </p:nvPicPr>
          <p:blipFill>
            <a:blip r:embed="rId7"/>
            <a:stretch>
              <a:fillRect/>
            </a:stretch>
          </p:blipFill>
          <p:spPr>
            <a:xfrm>
              <a:off x="1219200" y="1447800"/>
              <a:ext cx="6172200" cy="851764"/>
            </a:xfrm>
            <a:prstGeom prst="rect">
              <a:avLst/>
            </a:prstGeom>
          </p:spPr>
        </p:pic>
      </p:grpSp>
      <p:pic>
        <p:nvPicPr>
          <p:cNvPr id="8" name="Picture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rot="20839703">
            <a:off x="401805" y="2130857"/>
            <a:ext cx="2703179" cy="187931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2"/>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rot="21150008">
            <a:off x="2938738" y="1139396"/>
            <a:ext cx="2487037" cy="315921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55061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Effect transition="in" filter="fade">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Effect transition="in" filter="fade">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1000" fill="hold"/>
                                        <p:tgtEl>
                                          <p:spTgt spid="3"/>
                                        </p:tgtEl>
                                        <p:attrNameLst>
                                          <p:attrName>ppt_w</p:attrName>
                                        </p:attrNameLst>
                                      </p:cBhvr>
                                      <p:tavLst>
                                        <p:tav tm="0">
                                          <p:val>
                                            <p:fltVal val="0"/>
                                          </p:val>
                                        </p:tav>
                                        <p:tav tm="100000">
                                          <p:val>
                                            <p:strVal val="#ppt_w"/>
                                          </p:val>
                                        </p:tav>
                                      </p:tavLst>
                                    </p:anim>
                                    <p:anim calcmode="lin" valueType="num">
                                      <p:cBhvr>
                                        <p:cTn id="29" dur="1000" fill="hold"/>
                                        <p:tgtEl>
                                          <p:spTgt spid="3"/>
                                        </p:tgtEl>
                                        <p:attrNameLst>
                                          <p:attrName>ppt_h</p:attrName>
                                        </p:attrNameLst>
                                      </p:cBhvr>
                                      <p:tavLst>
                                        <p:tav tm="0">
                                          <p:val>
                                            <p:fltVal val="0"/>
                                          </p:val>
                                        </p:tav>
                                        <p:tav tm="100000">
                                          <p:val>
                                            <p:strVal val="#ppt_h"/>
                                          </p:val>
                                        </p:tav>
                                      </p:tavLst>
                                    </p:anim>
                                    <p:animEffect transition="in" filter="fade">
                                      <p:cBhvr>
                                        <p:cTn id="30" dur="10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fltVal val="0"/>
                                          </p:val>
                                        </p:tav>
                                        <p:tav tm="100000">
                                          <p:val>
                                            <p:strVal val="#ppt_h"/>
                                          </p:val>
                                        </p:tav>
                                      </p:tavLst>
                                    </p:anim>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Letters Are Just Letter</a:t>
            </a:r>
            <a:endParaRPr lang="en-US" dirty="0"/>
          </a:p>
        </p:txBody>
      </p:sp>
      <p:sp>
        <p:nvSpPr>
          <p:cNvPr id="3" name="Rectangle 2"/>
          <p:cNvSpPr txBox="1">
            <a:spLocks noChangeArrowheads="1"/>
          </p:cNvSpPr>
          <p:nvPr/>
        </p:nvSpPr>
        <p:spPr bwMode="auto">
          <a:xfrm>
            <a:off x="762000" y="2895600"/>
            <a:ext cx="76200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rmAutofit fontScale="25000" lnSpcReduction="20000"/>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smtClean="0">
                <a:ln>
                  <a:noFill/>
                </a:ln>
                <a:solidFill>
                  <a:schemeClr val="tx1"/>
                </a:solidFill>
                <a:effectLst/>
                <a:uLnTx/>
                <a:uFillTx/>
                <a:latin typeface="+mn-lt"/>
                <a:ea typeface="ＭＳ Ｐゴシック" charset="0"/>
                <a:cs typeface="+mj-cs"/>
              </a:rPr>
              <a:t>Michael W. Lew, BA, DMD,</a:t>
            </a:r>
            <a:r>
              <a:rPr kumimoji="0" lang="en-US" sz="9600" b="1" i="0" u="none" strike="noStrike" kern="1200" cap="none" spc="0" normalizeH="0" noProof="0" dirty="0" smtClean="0">
                <a:ln>
                  <a:noFill/>
                </a:ln>
                <a:solidFill>
                  <a:schemeClr val="tx1"/>
                </a:solidFill>
                <a:effectLst/>
                <a:uLnTx/>
                <a:uFillTx/>
                <a:latin typeface="+mn-lt"/>
                <a:ea typeface="ＭＳ Ｐゴシック" charset="0"/>
                <a:cs typeface="+mj-cs"/>
              </a:rPr>
              <a:t> FICOI, FPFA, FACD, FICD, MAGD</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600" b="1" i="0" u="none" strike="noStrike" kern="1200" cap="none" spc="0" normalizeH="0" noProof="0" dirty="0" smtClean="0">
              <a:ln>
                <a:noFill/>
              </a:ln>
              <a:solidFill>
                <a:schemeClr val="tx1"/>
              </a:solidFill>
              <a:effectLst/>
              <a:uLnTx/>
              <a:uFillTx/>
              <a:latin typeface="+mn-lt"/>
              <a:ea typeface="ＭＳ Ｐゴシック" charset="0"/>
              <a:cs typeface="+mj-cs"/>
            </a:endParaRPr>
          </a:p>
          <a:p>
            <a:pPr algn="ctr" eaLnBrk="1" hangingPunct="1">
              <a:defRPr/>
            </a:pPr>
            <a:r>
              <a:rPr lang="en-US" sz="9600" b="1" dirty="0" smtClean="0">
                <a:latin typeface="+mj-lt"/>
                <a:ea typeface="ＭＳ Ｐゴシック" charset="0"/>
              </a:rPr>
              <a:t>James S. Bone, MS, DDS, FADI, FACD, FICD, MAGD</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600" b="1" i="0" u="none" strike="noStrike" kern="1200" cap="none" spc="0" normalizeH="0" noProof="0" dirty="0" smtClean="0">
              <a:ln>
                <a:noFill/>
              </a:ln>
              <a:solidFill>
                <a:schemeClr val="tx1"/>
              </a:solidFill>
              <a:effectLst/>
              <a:uLnTx/>
              <a:uFillTx/>
              <a:latin typeface="+mj-lt"/>
              <a:ea typeface="ＭＳ Ｐゴシック" charset="0"/>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chemeClr val="tx1"/>
              </a:solidFill>
              <a:effectLst/>
              <a:uLnTx/>
              <a:uFillTx/>
              <a:latin typeface="+mn-lt"/>
              <a:ea typeface="ＭＳ Ｐゴシック" charset="0"/>
              <a:cs typeface="+mj-cs"/>
            </a:endParaRPr>
          </a:p>
        </p:txBody>
      </p:sp>
      <p:sp>
        <p:nvSpPr>
          <p:cNvPr id="4" name="Rectangle 2"/>
          <p:cNvSpPr txBox="1">
            <a:spLocks noChangeArrowheads="1"/>
          </p:cNvSpPr>
          <p:nvPr/>
        </p:nvSpPr>
        <p:spPr bwMode="auto">
          <a:xfrm>
            <a:off x="762000" y="2819400"/>
            <a:ext cx="76200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rmAutofit fontScale="90000" lnSpcReduction="10000"/>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chemeClr val="tx1"/>
              </a:solidFill>
              <a:effectLst/>
              <a:uLnTx/>
              <a:uFillTx/>
              <a:latin typeface="+mn-lt"/>
              <a:ea typeface="ＭＳ Ｐゴシック" charset="0"/>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wd">
                                    <p:tmAbs val="500"/>
                                  </p:iterate>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iterate type="wd">
                                    <p:tmAbs val="500"/>
                                  </p:iterate>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descr="FMAGD 6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685800" y="5334000"/>
            <a:ext cx="8229600" cy="954107"/>
          </a:xfrm>
          <a:prstGeom prst="rect">
            <a:avLst/>
          </a:prstGeom>
          <a:noFill/>
        </p:spPr>
        <p:txBody>
          <a:bodyPr wrap="square" rtlCol="0">
            <a:spAutoFit/>
          </a:bodyPr>
          <a:lstStyle/>
          <a:p>
            <a:r>
              <a:rPr lang="en-US" sz="2800" b="1" dirty="0" smtClean="0">
                <a:solidFill>
                  <a:schemeClr val="bg1"/>
                </a:solidFill>
              </a:rPr>
              <a:t>What you achieve through the journey of life is not as important as who you become!</a:t>
            </a:r>
            <a:endParaRPr lang="en-US" sz="2800" b="1" dirty="0">
              <a:solidFill>
                <a:schemeClr val="bg1"/>
              </a:solidFill>
            </a:endParaRPr>
          </a:p>
        </p:txBody>
      </p:sp>
      <p:sp>
        <p:nvSpPr>
          <p:cNvPr id="5" name="TextBox 4"/>
          <p:cNvSpPr txBox="1"/>
          <p:nvPr/>
        </p:nvSpPr>
        <p:spPr>
          <a:xfrm>
            <a:off x="2209800" y="381000"/>
            <a:ext cx="3962400" cy="830997"/>
          </a:xfrm>
          <a:prstGeom prst="rect">
            <a:avLst/>
          </a:prstGeom>
          <a:noFill/>
        </p:spPr>
        <p:txBody>
          <a:bodyPr wrap="square" rtlCol="0">
            <a:spAutoFit/>
          </a:bodyPr>
          <a:lstStyle/>
          <a:p>
            <a:pPr algn="ctr"/>
            <a:r>
              <a:rPr lang="en-US" sz="4800" b="1" dirty="0" smtClean="0">
                <a:solidFill>
                  <a:schemeClr val="bg1"/>
                </a:solidFill>
              </a:rPr>
              <a:t>Thank you!</a:t>
            </a:r>
            <a:endParaRPr lang="en-US" sz="4800" b="1" dirty="0">
              <a:solidFill>
                <a:schemeClr val="bg1"/>
              </a:solidFill>
            </a:endParaRPr>
          </a:p>
        </p:txBody>
      </p:sp>
    </p:spTree>
    <p:extLst>
      <p:ext uri="{BB962C8B-B14F-4D97-AF65-F5344CB8AC3E}">
        <p14:creationId xmlns:p14="http://schemas.microsoft.com/office/powerpoint/2010/main" val="1038335530"/>
      </p:ext>
    </p:extLst>
  </p:cSld>
  <p:clrMapOvr>
    <a:masterClrMapping/>
  </p:clrMapOvr>
  <p:transition spd="slow" advClick="0" advTm="14000">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150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Effect transition="in" filter="fade">
                                      <p:cBhvr>
                                        <p:cTn id="9" dur="2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3000"/>
                                        <p:tgtEl>
                                          <p:spTgt spid="21507"/>
                                        </p:tgtEl>
                                      </p:cBhvr>
                                    </p:animEffect>
                                    <p:set>
                                      <p:cBhvr>
                                        <p:cTn id="14" dur="1" fill="hold">
                                          <p:stCondLst>
                                            <p:cond delay="2999"/>
                                          </p:stCondLst>
                                        </p:cTn>
                                        <p:tgtEl>
                                          <p:spTgt spid="21507"/>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3000"/>
                                        <p:tgtEl>
                                          <p:spTgt spid="4"/>
                                        </p:tgtEl>
                                      </p:cBhvr>
                                    </p:animEffect>
                                    <p:set>
                                      <p:cBhvr>
                                        <p:cTn id="17" dur="1" fill="hold">
                                          <p:stCondLst>
                                            <p:cond delay="2999"/>
                                          </p:stCondLst>
                                        </p:cTn>
                                        <p:tgtEl>
                                          <p:spTgt spid="4"/>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2000"/>
                                        <p:tgtEl>
                                          <p:spTgt spid="5"/>
                                        </p:tgtEl>
                                      </p:cBhvr>
                                    </p:animEffect>
                                    <p:set>
                                      <p:cBhvr>
                                        <p:cTn id="20"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07HODVoting.jpg"/>
          <p:cNvPicPr>
            <a:picLocks noChangeAspect="1"/>
          </p:cNvPicPr>
          <p:nvPr/>
        </p:nvPicPr>
        <p:blipFill>
          <a:blip r:embed="rId3"/>
          <a:stretch>
            <a:fillRect/>
          </a:stretch>
        </p:blipFill>
        <p:spPr>
          <a:xfrm>
            <a:off x="4800600" y="1905000"/>
            <a:ext cx="3619027" cy="3124200"/>
          </a:xfrm>
          <a:prstGeom prst="roundRect">
            <a:avLst>
              <a:gd name="adj" fmla="val 8594"/>
            </a:avLst>
          </a:prstGeom>
          <a:solidFill>
            <a:srgbClr val="FFFFFF">
              <a:shade val="85000"/>
            </a:srgbClr>
          </a:solidFill>
          <a:ln>
            <a:noFill/>
          </a:ln>
          <a:effectLst/>
        </p:spPr>
      </p:pic>
      <p:sp>
        <p:nvSpPr>
          <p:cNvPr id="10" name="TextBox 31"/>
          <p:cNvSpPr txBox="1">
            <a:spLocks noChangeArrowheads="1"/>
          </p:cNvSpPr>
          <p:nvPr/>
        </p:nvSpPr>
        <p:spPr bwMode="auto">
          <a:xfrm>
            <a:off x="381000" y="584537"/>
            <a:ext cx="8382000" cy="1015663"/>
          </a:xfrm>
          <a:prstGeom prst="rect">
            <a:avLst/>
          </a:prstGeom>
          <a:noFill/>
          <a:ln w="9525">
            <a:noFill/>
            <a:miter lim="800000"/>
            <a:headEnd/>
            <a:tailEnd/>
          </a:ln>
        </p:spPr>
        <p:txBody>
          <a:bodyPr wrap="square">
            <a:spAutoFit/>
          </a:bodyPr>
          <a:lstStyle/>
          <a:p>
            <a:pPr algn="ctr"/>
            <a:r>
              <a:rPr lang="en-US" sz="6000" b="1" dirty="0">
                <a:latin typeface="+mn-lt"/>
              </a:rPr>
              <a:t>Questions?</a:t>
            </a:r>
          </a:p>
        </p:txBody>
      </p:sp>
      <p:sp>
        <p:nvSpPr>
          <p:cNvPr id="9" name="TextBox 8"/>
          <p:cNvSpPr txBox="1"/>
          <p:nvPr/>
        </p:nvSpPr>
        <p:spPr>
          <a:xfrm>
            <a:off x="457200" y="2029123"/>
            <a:ext cx="4267200" cy="2923877"/>
          </a:xfrm>
          <a:prstGeom prst="rect">
            <a:avLst/>
          </a:prstGeom>
          <a:noFill/>
        </p:spPr>
        <p:txBody>
          <a:bodyPr wrap="square" rtlCol="0">
            <a:spAutoFit/>
          </a:bodyPr>
          <a:lstStyle/>
          <a:p>
            <a:pPr algn="ctr"/>
            <a:r>
              <a:rPr lang="en-US" sz="2400" b="1" dirty="0" smtClean="0">
                <a:latin typeface="+mn-lt"/>
              </a:rPr>
              <a:t>CONTACT US!</a:t>
            </a:r>
          </a:p>
          <a:p>
            <a:pPr algn="ctr"/>
            <a:endParaRPr lang="en-US" sz="2000" dirty="0" smtClean="0">
              <a:latin typeface="+mn-lt"/>
            </a:endParaRPr>
          </a:p>
          <a:p>
            <a:pPr algn="ctr"/>
            <a:r>
              <a:rPr lang="en-US" sz="2400" b="1" dirty="0" smtClean="0">
                <a:latin typeface="+mn-lt"/>
              </a:rPr>
              <a:t>Michael W. Lew, DMD, MAGD</a:t>
            </a:r>
          </a:p>
          <a:p>
            <a:pPr algn="ctr"/>
            <a:r>
              <a:rPr lang="en-US" sz="2400" i="1" dirty="0" smtClean="0">
                <a:latin typeface="+mn-lt"/>
              </a:rPr>
              <a:t>mlewfagd@comcast.net</a:t>
            </a:r>
          </a:p>
          <a:p>
            <a:pPr algn="ctr"/>
            <a:endParaRPr lang="en-US" sz="2000" dirty="0" smtClean="0">
              <a:latin typeface="+mn-lt"/>
            </a:endParaRPr>
          </a:p>
          <a:p>
            <a:pPr algn="ctr"/>
            <a:r>
              <a:rPr lang="en-US" sz="2400" b="1" dirty="0" smtClean="0">
                <a:latin typeface="+mn-lt"/>
              </a:rPr>
              <a:t>James S. Bone, MS, DDS, MAGD</a:t>
            </a:r>
          </a:p>
          <a:p>
            <a:pPr algn="ctr"/>
            <a:r>
              <a:rPr lang="en-US" sz="2400" i="1" dirty="0" smtClean="0">
                <a:latin typeface="+mn-lt"/>
              </a:rPr>
              <a:t>jamie@hcfdental.com</a:t>
            </a:r>
          </a:p>
          <a:p>
            <a:pPr algn="ctr"/>
            <a:r>
              <a:rPr lang="en-US" sz="2400" i="1" dirty="0" smtClean="0">
                <a:latin typeface="+mn-lt"/>
              </a:rPr>
              <a:t>bone@uthscsa.edu</a:t>
            </a:r>
            <a:endParaRPr lang="en-US" sz="2400" i="1" dirty="0">
              <a:latin typeface="+mn-lt"/>
            </a:endParaRPr>
          </a:p>
        </p:txBody>
      </p:sp>
    </p:spTree>
    <p:extLst>
      <p:ext uri="{BB962C8B-B14F-4D97-AF65-F5344CB8AC3E}">
        <p14:creationId xmlns:p14="http://schemas.microsoft.com/office/powerpoint/2010/main" val="335466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bwMode="auto">
          <a:xfrm>
            <a:off x="838200" y="685800"/>
            <a:ext cx="4724400"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3600" b="0" i="0" u="none" strike="noStrike" kern="1200" cap="none" spc="0" normalizeH="0" baseline="0" noProof="0" dirty="0" smtClean="0">
                <a:ln>
                  <a:noFill/>
                </a:ln>
                <a:solidFill>
                  <a:schemeClr val="tx1"/>
                </a:solidFill>
                <a:effectLst/>
                <a:uLnTx/>
                <a:uFillTx/>
                <a:latin typeface="+mn-lt"/>
                <a:ea typeface="ＭＳ Ｐゴシック" charset="0"/>
                <a:cs typeface="+mn-cs"/>
              </a:rPr>
              <a:t>The Large Office</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lang="en-US" sz="2800" dirty="0" smtClean="0">
                <a:latin typeface="+mn-lt"/>
                <a:ea typeface="ＭＳ Ｐゴシック" charset="0"/>
              </a:rPr>
              <a:t>Production-</a:t>
            </a:r>
            <a:r>
              <a:rPr kumimoji="0" lang="en-US" sz="2800" b="0" i="0" u="none" strike="noStrike" kern="1200" cap="none" spc="0" normalizeH="0" baseline="0" noProof="0" dirty="0" smtClean="0">
                <a:ln>
                  <a:noFill/>
                </a:ln>
                <a:solidFill>
                  <a:schemeClr val="tx1"/>
                </a:solidFill>
                <a:effectLst/>
                <a:uLnTx/>
                <a:uFillTx/>
                <a:latin typeface="+mn-lt"/>
                <a:ea typeface="ＭＳ Ｐゴシック" charset="0"/>
                <a:cs typeface="+mn-cs"/>
              </a:rPr>
              <a:t>oriented</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ＭＳ Ｐゴシック" charset="0"/>
                <a:cs typeface="+mn-cs"/>
              </a:rPr>
              <a:t>Bosses/associates</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ＭＳ Ｐゴシック" charset="0"/>
                <a:cs typeface="+mn-cs"/>
              </a:rPr>
              <a:t>High overhead</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ＭＳ Ｐゴシック" charset="0"/>
                <a:cs typeface="+mn-cs"/>
              </a:rPr>
              <a:t>Higher revenue</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lang="en-US" sz="2800" b="1" dirty="0" smtClean="0">
                <a:latin typeface="+mn-lt"/>
                <a:ea typeface="ＭＳ Ｐゴシック" charset="0"/>
              </a:rPr>
              <a:t>Rules</a:t>
            </a:r>
            <a:r>
              <a:rPr kumimoji="0" lang="en-US" sz="2800" b="0" i="0" u="none" strike="noStrike" kern="1200" cap="none" spc="0" normalizeH="0" baseline="0" noProof="0" dirty="0" smtClean="0">
                <a:ln>
                  <a:noFill/>
                </a:ln>
                <a:solidFill>
                  <a:schemeClr val="tx1"/>
                </a:solidFill>
                <a:effectLst/>
                <a:uLnTx/>
                <a:uFillTx/>
                <a:latin typeface="+mn-lt"/>
                <a:ea typeface="ＭＳ Ｐゴシック" charset="0"/>
                <a:cs typeface="+mn-cs"/>
              </a:rPr>
              <a:t/>
            </a:r>
            <a:br>
              <a:rPr kumimoji="0" lang="en-US" sz="2800" b="0" i="0" u="none" strike="noStrike" kern="1200" cap="none" spc="0" normalizeH="0" baseline="0" noProof="0" dirty="0" smtClean="0">
                <a:ln>
                  <a:noFill/>
                </a:ln>
                <a:solidFill>
                  <a:schemeClr val="tx1"/>
                </a:solidFill>
                <a:effectLst/>
                <a:uLnTx/>
                <a:uFillTx/>
                <a:latin typeface="+mn-lt"/>
                <a:ea typeface="ＭＳ Ｐゴシック" charset="0"/>
                <a:cs typeface="+mn-cs"/>
              </a:rPr>
            </a:br>
            <a:r>
              <a:rPr kumimoji="0" lang="en-US" sz="2800" b="0" i="0" u="none" strike="noStrike" kern="1200" cap="none" spc="0" normalizeH="0" baseline="0" noProof="0" dirty="0" smtClean="0">
                <a:ln>
                  <a:noFill/>
                </a:ln>
                <a:solidFill>
                  <a:schemeClr val="tx1"/>
                </a:solidFill>
                <a:effectLst/>
                <a:uLnTx/>
                <a:uFillTx/>
                <a:latin typeface="+mn-lt"/>
                <a:ea typeface="ＭＳ Ｐゴシック" charset="0"/>
                <a:cs typeface="+mn-cs"/>
              </a:rPr>
              <a:t/>
            </a:r>
            <a:br>
              <a:rPr kumimoji="0" lang="en-US" sz="2800" b="0" i="0" u="none" strike="noStrike" kern="1200" cap="none" spc="0" normalizeH="0" baseline="0" noProof="0" dirty="0" smtClean="0">
                <a:ln>
                  <a:noFill/>
                </a:ln>
                <a:solidFill>
                  <a:schemeClr val="tx1"/>
                </a:solidFill>
                <a:effectLst/>
                <a:uLnTx/>
                <a:uFillTx/>
                <a:latin typeface="+mn-lt"/>
                <a:ea typeface="ＭＳ Ｐゴシック" charset="0"/>
                <a:cs typeface="+mn-cs"/>
              </a:rPr>
            </a:br>
            <a:r>
              <a:rPr kumimoji="0" lang="en-US" sz="2800" b="0" i="0" u="none" strike="noStrike" kern="1200" cap="none" spc="0" normalizeH="0" baseline="0" noProof="0" dirty="0" smtClean="0">
                <a:ln>
                  <a:noFill/>
                </a:ln>
                <a:solidFill>
                  <a:schemeClr val="tx1"/>
                </a:solidFill>
                <a:effectLst/>
                <a:uLnTx/>
                <a:uFillTx/>
                <a:latin typeface="+mn-lt"/>
                <a:ea typeface="ＭＳ Ｐゴシック" charset="0"/>
                <a:cs typeface="+mn-cs"/>
              </a:rPr>
              <a:t/>
            </a:r>
            <a:br>
              <a:rPr kumimoji="0" lang="en-US" sz="2800" b="0" i="0" u="none" strike="noStrike" kern="1200" cap="none" spc="0" normalizeH="0" baseline="0" noProof="0" dirty="0" smtClean="0">
                <a:ln>
                  <a:noFill/>
                </a:ln>
                <a:solidFill>
                  <a:schemeClr val="tx1"/>
                </a:solidFill>
                <a:effectLst/>
                <a:uLnTx/>
                <a:uFillTx/>
                <a:latin typeface="+mn-lt"/>
                <a:ea typeface="ＭＳ Ｐゴシック" charset="0"/>
                <a:cs typeface="+mn-cs"/>
              </a:rPr>
            </a:br>
            <a:endParaRPr kumimoji="0" lang="en-US" sz="2800" b="0" i="0" u="none" strike="noStrike" kern="1200" cap="none" spc="0" normalizeH="0" baseline="0" noProof="0" dirty="0" smtClean="0">
              <a:ln>
                <a:noFill/>
              </a:ln>
              <a:solidFill>
                <a:schemeClr val="tx1"/>
              </a:solidFill>
              <a:effectLst/>
              <a:uLnTx/>
              <a:uFillTx/>
              <a:latin typeface="+mn-lt"/>
              <a:ea typeface="ＭＳ Ｐゴシック" charset="0"/>
              <a:cs typeface="+mn-cs"/>
            </a:endParaRPr>
          </a:p>
        </p:txBody>
      </p:sp>
      <p:pic>
        <p:nvPicPr>
          <p:cNvPr id="5" name="Picture 1" descr="C:\Users\User\Pictures\IMG_0289.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8200" y="4114800"/>
            <a:ext cx="6096000" cy="19528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Content Placeholder 2"/>
          <p:cNvSpPr>
            <a:spLocks noGrp="1"/>
          </p:cNvSpPr>
          <p:nvPr>
            <p:ph idx="1"/>
          </p:nvPr>
        </p:nvSpPr>
        <p:spPr>
          <a:xfrm>
            <a:off x="838200" y="762000"/>
            <a:ext cx="5867400" cy="1447800"/>
          </a:xfrm>
        </p:spPr>
        <p:txBody>
          <a:bodyPr/>
          <a:lstStyle/>
          <a:p>
            <a:pPr marL="0" indent="0" eaLnBrk="1" hangingPunct="1">
              <a:buNone/>
            </a:pPr>
            <a:endParaRPr lang="en-US" sz="3600" dirty="0" smtClean="0"/>
          </a:p>
          <a:p>
            <a:pPr marL="0" indent="0" eaLnBrk="1" hangingPunct="1">
              <a:buNone/>
            </a:pPr>
            <a:r>
              <a:rPr lang="en-US" sz="3600" dirty="0" smtClean="0"/>
              <a:t>How about becoming a dental administrator?</a:t>
            </a:r>
          </a:p>
          <a:p>
            <a:pPr marL="0" indent="0" eaLnBrk="1" hangingPunct="1">
              <a:buNone/>
            </a:pPr>
            <a:endParaRPr lang="en-US" sz="3600" dirty="0" smtClean="0"/>
          </a:p>
        </p:txBody>
      </p:sp>
      <p:pic>
        <p:nvPicPr>
          <p:cNvPr id="2" name="Picture 1" descr="Unknown-3.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98760" y="3302488"/>
            <a:ext cx="3302000" cy="24638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ontent Placeholder 2"/>
          <p:cNvSpPr>
            <a:spLocks noGrp="1"/>
          </p:cNvSpPr>
          <p:nvPr>
            <p:ph idx="1"/>
          </p:nvPr>
        </p:nvSpPr>
        <p:spPr>
          <a:xfrm>
            <a:off x="1828800" y="2468562"/>
            <a:ext cx="5410200" cy="808038"/>
          </a:xfrm>
        </p:spPr>
        <p:txBody>
          <a:bodyPr/>
          <a:lstStyle/>
          <a:p>
            <a:pPr eaLnBrk="1" hangingPunct="1"/>
            <a:r>
              <a:rPr lang="en-US" sz="3600" dirty="0" smtClean="0"/>
              <a:t>How about an employee?</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8" descr="C:\Users\User\Pictures\Victoria%20Falls,%20Zimbabw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4038600"/>
            <a:ext cx="2641600" cy="1981200"/>
          </a:xfrm>
          <a:prstGeom prst="rect">
            <a:avLst/>
          </a:prstGeom>
          <a:noFill/>
          <a:ln w="9525">
            <a:noFill/>
            <a:miter lim="800000"/>
            <a:headEnd/>
            <a:tailEnd/>
          </a:ln>
        </p:spPr>
      </p:pic>
      <p:pic>
        <p:nvPicPr>
          <p:cNvPr id="23556" name="Picture 1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14800" y="914400"/>
            <a:ext cx="3962400" cy="1857375"/>
          </a:xfrm>
          <a:prstGeom prst="rect">
            <a:avLst/>
          </a:prstGeom>
          <a:noFill/>
          <a:ln w="9525">
            <a:noFill/>
            <a:miter lim="800000"/>
            <a:headEnd/>
            <a:tailEnd/>
          </a:ln>
        </p:spPr>
      </p:pic>
      <p:pic>
        <p:nvPicPr>
          <p:cNvPr id="23558" name="Picture 8" descr="http://bicyclegermany.com/images/Necker/KellyComingRoundTheMountain.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66800" y="1158097"/>
            <a:ext cx="2667000" cy="1813703"/>
          </a:xfrm>
          <a:prstGeom prst="rect">
            <a:avLst/>
          </a:prstGeom>
          <a:noFill/>
          <a:ln w="9525">
            <a:noFill/>
            <a:miter lim="800000"/>
            <a:headEnd/>
            <a:tailEnd/>
          </a:ln>
        </p:spPr>
      </p:pic>
      <p:pic>
        <p:nvPicPr>
          <p:cNvPr id="5" name="Picture 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724400" y="3505200"/>
            <a:ext cx="2636838" cy="2081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www.family-ymca.org/newsite/files/families.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49752" y="762000"/>
            <a:ext cx="3175048" cy="3886200"/>
          </a:xfrm>
          <a:prstGeom prst="rect">
            <a:avLst/>
          </a:prstGeom>
          <a:noFill/>
          <a:ln w="9525">
            <a:noFill/>
            <a:miter lim="800000"/>
            <a:headEnd/>
            <a:tailEnd/>
          </a:ln>
        </p:spPr>
      </p:pic>
      <p:pic>
        <p:nvPicPr>
          <p:cNvPr id="21507" name="Picture 10" descr="http://z.about.com/d/homevideo/1/0/4/4/family.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22279" y="761999"/>
            <a:ext cx="3044921" cy="3886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3" descr="San Marin Dental Offic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60000">
            <a:off x="2147390" y="4379905"/>
            <a:ext cx="2972722" cy="1938312"/>
          </a:xfrm>
          <a:prstGeom prst="rect">
            <a:avLst/>
          </a:prstGeom>
          <a:noFill/>
          <a:ln w="9525">
            <a:noFill/>
            <a:miter lim="800000"/>
            <a:headEnd/>
            <a:tailEnd/>
          </a:ln>
        </p:spPr>
      </p:pic>
      <p:sp>
        <p:nvSpPr>
          <p:cNvPr id="4" name="Content Placeholder 2"/>
          <p:cNvSpPr txBox="1">
            <a:spLocks/>
          </p:cNvSpPr>
          <p:nvPr/>
        </p:nvSpPr>
        <p:spPr bwMode="auto">
          <a:xfrm>
            <a:off x="838200" y="685800"/>
            <a:ext cx="5715000"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3600" b="0" i="0" u="none" strike="noStrike" kern="1200" cap="none" spc="0" normalizeH="0" baseline="0" noProof="0" dirty="0" smtClean="0">
                <a:ln>
                  <a:noFill/>
                </a:ln>
                <a:solidFill>
                  <a:schemeClr val="tx1"/>
                </a:solidFill>
                <a:effectLst/>
                <a:uLnTx/>
                <a:uFillTx/>
                <a:latin typeface="+mn-lt"/>
                <a:ea typeface="ＭＳ Ｐゴシック" charset="0"/>
                <a:cs typeface="+mn-cs"/>
              </a:rPr>
              <a:t>The “Classic” Hybrid Office</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lang="en-US" sz="2800" dirty="0" smtClean="0">
                <a:latin typeface="+mn-lt"/>
                <a:ea typeface="ＭＳ Ｐゴシック" charset="0"/>
              </a:rPr>
              <a:t>One dentist</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lang="en-US" sz="2800" dirty="0" smtClean="0">
                <a:latin typeface="+mn-lt"/>
                <a:ea typeface="ＭＳ Ｐゴシック" charset="0"/>
              </a:rPr>
              <a:t>Two to three dental assistants</a:t>
            </a:r>
            <a:endParaRPr kumimoji="0" lang="en-US" sz="2800" b="0" i="0" u="none" strike="noStrike" kern="1200" cap="none" spc="0" normalizeH="0" baseline="0" noProof="0" dirty="0" smtClean="0">
              <a:ln>
                <a:noFill/>
              </a:ln>
              <a:solidFill>
                <a:schemeClr val="tx1"/>
              </a:solidFill>
              <a:effectLst/>
              <a:uLnTx/>
              <a:uFillTx/>
              <a:latin typeface="+mn-lt"/>
              <a:ea typeface="ＭＳ Ｐゴシック" charset="0"/>
              <a:cs typeface="+mn-cs"/>
            </a:endParaRP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lang="en-US" sz="2800" dirty="0" smtClean="0">
                <a:latin typeface="+mn-lt"/>
                <a:ea typeface="ＭＳ Ｐゴシック" charset="0"/>
              </a:rPr>
              <a:t>One hygienist</a:t>
            </a:r>
            <a:endParaRPr kumimoji="0" lang="en-US" sz="2800" b="0" i="0" u="none" strike="noStrike" kern="1200" cap="none" spc="0" normalizeH="0" baseline="0" noProof="0" dirty="0" smtClean="0">
              <a:ln>
                <a:noFill/>
              </a:ln>
              <a:solidFill>
                <a:schemeClr val="tx1"/>
              </a:solidFill>
              <a:effectLst/>
              <a:uLnTx/>
              <a:uFillTx/>
              <a:latin typeface="+mn-lt"/>
              <a:ea typeface="ＭＳ Ｐゴシック" charset="0"/>
              <a:cs typeface="+mn-cs"/>
            </a:endParaRP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ＭＳ Ｐゴシック" charset="0"/>
                <a:cs typeface="+mn-cs"/>
              </a:rPr>
              <a:t>One to two front office staff</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ＭＳ Ｐゴシック" charset="0"/>
                <a:cs typeface="+mn-cs"/>
              </a:rPr>
              <a:t>Four</a:t>
            </a:r>
            <a:r>
              <a:rPr kumimoji="0" lang="en-US" sz="2800" b="0" i="0" u="none" strike="noStrike" kern="1200" cap="none" spc="0" normalizeH="0" noProof="0" dirty="0" smtClean="0">
                <a:ln>
                  <a:noFill/>
                </a:ln>
                <a:solidFill>
                  <a:schemeClr val="tx1"/>
                </a:solidFill>
                <a:effectLst/>
                <a:uLnTx/>
                <a:uFillTx/>
                <a:latin typeface="+mn-lt"/>
                <a:ea typeface="ＭＳ Ｐゴシック" charset="0"/>
                <a:cs typeface="+mn-cs"/>
              </a:rPr>
              <a:t> to five chairs</a:t>
            </a:r>
            <a:r>
              <a:rPr kumimoji="0" lang="en-US" sz="2800" b="0" i="0" u="none" strike="noStrike" kern="1200" cap="none" spc="0" normalizeH="0" baseline="0" noProof="0" dirty="0" smtClean="0">
                <a:ln>
                  <a:noFill/>
                </a:ln>
                <a:solidFill>
                  <a:schemeClr val="tx1"/>
                </a:solidFill>
                <a:effectLst/>
                <a:uLnTx/>
                <a:uFillTx/>
                <a:latin typeface="+mn-lt"/>
                <a:ea typeface="ＭＳ Ｐゴシック" charset="0"/>
                <a:cs typeface="+mn-cs"/>
              </a:rPr>
              <a:t/>
            </a:r>
            <a:br>
              <a:rPr kumimoji="0" lang="en-US" sz="2800" b="0" i="0" u="none" strike="noStrike" kern="1200" cap="none" spc="0" normalizeH="0" baseline="0" noProof="0" dirty="0" smtClean="0">
                <a:ln>
                  <a:noFill/>
                </a:ln>
                <a:solidFill>
                  <a:schemeClr val="tx1"/>
                </a:solidFill>
                <a:effectLst/>
                <a:uLnTx/>
                <a:uFillTx/>
                <a:latin typeface="+mn-lt"/>
                <a:ea typeface="ＭＳ Ｐゴシック" charset="0"/>
                <a:cs typeface="+mn-cs"/>
              </a:rPr>
            </a:br>
            <a:r>
              <a:rPr kumimoji="0" lang="en-US" sz="2800" b="0" i="0" u="none" strike="noStrike" kern="1200" cap="none" spc="0" normalizeH="0" baseline="0" noProof="0" dirty="0" smtClean="0">
                <a:ln>
                  <a:noFill/>
                </a:ln>
                <a:solidFill>
                  <a:schemeClr val="tx1"/>
                </a:solidFill>
                <a:effectLst/>
                <a:uLnTx/>
                <a:uFillTx/>
                <a:latin typeface="+mn-lt"/>
                <a:ea typeface="ＭＳ Ｐゴシック" charset="0"/>
                <a:cs typeface="+mn-cs"/>
              </a:rPr>
              <a:t/>
            </a:r>
            <a:br>
              <a:rPr kumimoji="0" lang="en-US" sz="2800" b="0" i="0" u="none" strike="noStrike" kern="1200" cap="none" spc="0" normalizeH="0" baseline="0" noProof="0" dirty="0" smtClean="0">
                <a:ln>
                  <a:noFill/>
                </a:ln>
                <a:solidFill>
                  <a:schemeClr val="tx1"/>
                </a:solidFill>
                <a:effectLst/>
                <a:uLnTx/>
                <a:uFillTx/>
                <a:latin typeface="+mn-lt"/>
                <a:ea typeface="ＭＳ Ｐゴシック" charset="0"/>
                <a:cs typeface="+mn-cs"/>
              </a:rPr>
            </a:br>
            <a:r>
              <a:rPr kumimoji="0" lang="en-US" sz="2800" b="0" i="0" u="none" strike="noStrike" kern="1200" cap="none" spc="0" normalizeH="0" baseline="0" noProof="0" dirty="0" smtClean="0">
                <a:ln>
                  <a:noFill/>
                </a:ln>
                <a:solidFill>
                  <a:schemeClr val="tx1"/>
                </a:solidFill>
                <a:effectLst/>
                <a:uLnTx/>
                <a:uFillTx/>
                <a:latin typeface="+mn-lt"/>
                <a:ea typeface="ＭＳ Ｐゴシック" charset="0"/>
                <a:cs typeface="+mn-cs"/>
              </a:rPr>
              <a:t/>
            </a:r>
            <a:br>
              <a:rPr kumimoji="0" lang="en-US" sz="2800" b="0" i="0" u="none" strike="noStrike" kern="1200" cap="none" spc="0" normalizeH="0" baseline="0" noProof="0" dirty="0" smtClean="0">
                <a:ln>
                  <a:noFill/>
                </a:ln>
                <a:solidFill>
                  <a:schemeClr val="tx1"/>
                </a:solidFill>
                <a:effectLst/>
                <a:uLnTx/>
                <a:uFillTx/>
                <a:latin typeface="+mn-lt"/>
                <a:ea typeface="ＭＳ Ｐゴシック" charset="0"/>
                <a:cs typeface="+mn-cs"/>
              </a:rPr>
            </a:br>
            <a:endParaRPr kumimoji="0" lang="en-US" sz="2800" b="0" i="0" u="none" strike="noStrike" kern="1200" cap="none" spc="0" normalizeH="0" baseline="0" noProof="0" dirty="0" smtClean="0">
              <a:ln>
                <a:noFill/>
              </a:ln>
              <a:solidFill>
                <a:schemeClr val="tx1"/>
              </a:solidFill>
              <a:effectLst/>
              <a:uLnTx/>
              <a:uFillTx/>
              <a:latin typeface="+mn-lt"/>
              <a:ea typeface="ＭＳ Ｐゴシック" charset="0"/>
              <a:cs typeface="+mn-cs"/>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your Vision</a:t>
            </a:r>
            <a:endParaRPr lang="en-US" dirty="0"/>
          </a:p>
        </p:txBody>
      </p:sp>
    </p:spTree>
    <p:extLst>
      <p:ext uri="{BB962C8B-B14F-4D97-AF65-F5344CB8AC3E}">
        <p14:creationId xmlns:p14="http://schemas.microsoft.com/office/powerpoint/2010/main" val="3473401252"/>
      </p:ext>
    </p:extLst>
  </p:cSld>
  <p:clrMapOvr>
    <a:masterClrMapping/>
  </p:clrMapOvr>
  <p:transition spd="slow">
    <p:randomBar dir="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Box 2"/>
          <p:cNvSpPr txBox="1"/>
          <p:nvPr/>
        </p:nvSpPr>
        <p:spPr>
          <a:xfrm>
            <a:off x="1524000" y="1905000"/>
            <a:ext cx="6172200" cy="461665"/>
          </a:xfrm>
          <a:prstGeom prst="rect">
            <a:avLst/>
          </a:prstGeom>
          <a:noFill/>
        </p:spPr>
        <p:txBody>
          <a:bodyPr wrap="square" rtlCol="0">
            <a:spAutoFit/>
          </a:bodyPr>
          <a:lstStyle/>
          <a:p>
            <a:r>
              <a:rPr lang="en-US" sz="2400" dirty="0" smtClean="0"/>
              <a:t>What kind of Dentistry do you want to do?</a:t>
            </a:r>
            <a:endParaRPr lang="en-US" sz="2400" dirty="0"/>
          </a:p>
        </p:txBody>
      </p:sp>
    </p:spTree>
    <p:extLst>
      <p:ext uri="{BB962C8B-B14F-4D97-AF65-F5344CB8AC3E}">
        <p14:creationId xmlns:p14="http://schemas.microsoft.com/office/powerpoint/2010/main" val="614462607"/>
      </p:ext>
    </p:extLst>
  </p:cSld>
  <p:clrMapOvr>
    <a:masterClrMapping/>
  </p:clrMapOvr>
  <p:transition spd="slow">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r-Misch.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200" y="2743200"/>
            <a:ext cx="2395049" cy="3200400"/>
          </a:xfrm>
          <a:prstGeom prst="rect">
            <a:avLst/>
          </a:prstGeom>
        </p:spPr>
      </p:pic>
      <p:pic>
        <p:nvPicPr>
          <p:cNvPr id="4" name="Picture 3" descr="kois_dental_center_excellence05.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19800" y="457200"/>
            <a:ext cx="2410601" cy="3358673"/>
          </a:xfrm>
          <a:prstGeom prst="rect">
            <a:avLst/>
          </a:prstGeom>
        </p:spPr>
      </p:pic>
      <p:pic>
        <p:nvPicPr>
          <p:cNvPr id="5" name="Picture 4" descr="Harry Albers.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200400" y="1676400"/>
            <a:ext cx="2438400" cy="3275554"/>
          </a:xfrm>
          <a:prstGeom prst="rect">
            <a:avLst/>
          </a:prstGeom>
        </p:spPr>
      </p:pic>
      <p:sp>
        <p:nvSpPr>
          <p:cNvPr id="6" name="TextBox 5"/>
          <p:cNvSpPr txBox="1"/>
          <p:nvPr/>
        </p:nvSpPr>
        <p:spPr>
          <a:xfrm>
            <a:off x="990600" y="6019800"/>
            <a:ext cx="1219200" cy="381000"/>
          </a:xfrm>
          <a:prstGeom prst="rect">
            <a:avLst/>
          </a:prstGeom>
          <a:noFill/>
        </p:spPr>
        <p:txBody>
          <a:bodyPr wrap="square" rtlCol="0">
            <a:spAutoFit/>
          </a:bodyPr>
          <a:lstStyle/>
          <a:p>
            <a:r>
              <a:rPr lang="en-US" dirty="0" smtClean="0"/>
              <a:t>Dr. </a:t>
            </a:r>
            <a:r>
              <a:rPr lang="en-US" dirty="0" err="1" smtClean="0"/>
              <a:t>Misch</a:t>
            </a:r>
            <a:endParaRPr lang="en-US" dirty="0"/>
          </a:p>
        </p:txBody>
      </p:sp>
      <p:sp>
        <p:nvSpPr>
          <p:cNvPr id="7" name="TextBox 6"/>
          <p:cNvSpPr txBox="1"/>
          <p:nvPr/>
        </p:nvSpPr>
        <p:spPr>
          <a:xfrm>
            <a:off x="3962400" y="5257800"/>
            <a:ext cx="1161759" cy="369332"/>
          </a:xfrm>
          <a:prstGeom prst="rect">
            <a:avLst/>
          </a:prstGeom>
          <a:noFill/>
        </p:spPr>
        <p:txBody>
          <a:bodyPr wrap="none" rtlCol="0">
            <a:spAutoFit/>
          </a:bodyPr>
          <a:lstStyle/>
          <a:p>
            <a:r>
              <a:rPr lang="en-US" dirty="0" smtClean="0"/>
              <a:t>Dr. Albers</a:t>
            </a:r>
            <a:endParaRPr lang="en-US" dirty="0"/>
          </a:p>
        </p:txBody>
      </p:sp>
      <p:sp>
        <p:nvSpPr>
          <p:cNvPr id="8" name="TextBox 7"/>
          <p:cNvSpPr txBox="1"/>
          <p:nvPr/>
        </p:nvSpPr>
        <p:spPr>
          <a:xfrm>
            <a:off x="6781800" y="4038600"/>
            <a:ext cx="945692" cy="369332"/>
          </a:xfrm>
          <a:prstGeom prst="rect">
            <a:avLst/>
          </a:prstGeom>
          <a:noFill/>
        </p:spPr>
        <p:txBody>
          <a:bodyPr wrap="none" rtlCol="0">
            <a:spAutoFit/>
          </a:bodyPr>
          <a:lstStyle/>
          <a:p>
            <a:r>
              <a:rPr lang="en-US" dirty="0" smtClean="0"/>
              <a:t>Dr. </a:t>
            </a:r>
            <a:r>
              <a:rPr lang="en-US" dirty="0" err="1" smtClean="0"/>
              <a:t>Kois</a:t>
            </a:r>
            <a:endParaRPr lang="en-US" dirty="0"/>
          </a:p>
        </p:txBody>
      </p:sp>
    </p:spTree>
    <p:extLst>
      <p:ext uri="{BB962C8B-B14F-4D97-AF65-F5344CB8AC3E}">
        <p14:creationId xmlns:p14="http://schemas.microsoft.com/office/powerpoint/2010/main" val="28369285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0" y="1447800"/>
            <a:ext cx="4343400" cy="461665"/>
          </a:xfrm>
          <a:prstGeom prst="rect">
            <a:avLst/>
          </a:prstGeom>
          <a:noFill/>
        </p:spPr>
        <p:txBody>
          <a:bodyPr wrap="square" rtlCol="0">
            <a:spAutoFit/>
          </a:bodyPr>
          <a:lstStyle/>
          <a:p>
            <a:r>
              <a:rPr lang="en-US" sz="2400" dirty="0" smtClean="0"/>
              <a:t>Who do you want to be?</a:t>
            </a:r>
          </a:p>
        </p:txBody>
      </p:sp>
      <p:sp>
        <p:nvSpPr>
          <p:cNvPr id="3" name="TextBox 2"/>
          <p:cNvSpPr txBox="1"/>
          <p:nvPr/>
        </p:nvSpPr>
        <p:spPr>
          <a:xfrm>
            <a:off x="2895599" y="2362200"/>
            <a:ext cx="7858687" cy="461665"/>
          </a:xfrm>
          <a:prstGeom prst="rect">
            <a:avLst/>
          </a:prstGeom>
          <a:noFill/>
        </p:spPr>
        <p:txBody>
          <a:bodyPr wrap="square" rtlCol="0">
            <a:spAutoFit/>
          </a:bodyPr>
          <a:lstStyle/>
          <a:p>
            <a:r>
              <a:rPr lang="en-US" sz="2400" dirty="0" smtClean="0"/>
              <a:t>What will you have accomplished?</a:t>
            </a:r>
            <a:endParaRPr lang="en-US" sz="2400" dirty="0"/>
          </a:p>
        </p:txBody>
      </p:sp>
      <p:sp>
        <p:nvSpPr>
          <p:cNvPr id="4" name="TextBox 3"/>
          <p:cNvSpPr txBox="1"/>
          <p:nvPr/>
        </p:nvSpPr>
        <p:spPr>
          <a:xfrm>
            <a:off x="4419600" y="3733800"/>
            <a:ext cx="5708854" cy="461665"/>
          </a:xfrm>
          <a:prstGeom prst="rect">
            <a:avLst/>
          </a:prstGeom>
          <a:noFill/>
        </p:spPr>
        <p:txBody>
          <a:bodyPr wrap="square" rtlCol="0">
            <a:spAutoFit/>
          </a:bodyPr>
          <a:lstStyle/>
          <a:p>
            <a:r>
              <a:rPr lang="en-US" sz="2400" dirty="0" smtClean="0"/>
              <a:t>What is your </a:t>
            </a:r>
            <a:r>
              <a:rPr lang="en-US" sz="2400" smtClean="0"/>
              <a:t>self Vision?</a:t>
            </a:r>
            <a:endParaRPr lang="en-US" sz="2400"/>
          </a:p>
        </p:txBody>
      </p:sp>
      <p:sp>
        <p:nvSpPr>
          <p:cNvPr id="5" name="TextBox 4"/>
          <p:cNvSpPr txBox="1"/>
          <p:nvPr/>
        </p:nvSpPr>
        <p:spPr>
          <a:xfrm>
            <a:off x="1981200" y="5105400"/>
            <a:ext cx="7966864" cy="461665"/>
          </a:xfrm>
          <a:prstGeom prst="rect">
            <a:avLst/>
          </a:prstGeom>
          <a:noFill/>
        </p:spPr>
        <p:txBody>
          <a:bodyPr wrap="square" rtlCol="0">
            <a:spAutoFit/>
          </a:bodyPr>
          <a:lstStyle/>
          <a:p>
            <a:r>
              <a:rPr lang="en-US" sz="2400" dirty="0" smtClean="0"/>
              <a:t>What are your criteria for success?</a:t>
            </a:r>
            <a:endParaRPr lang="en-US" sz="2400" dirty="0"/>
          </a:p>
        </p:txBody>
      </p:sp>
    </p:spTree>
    <p:extLst>
      <p:ext uri="{BB962C8B-B14F-4D97-AF65-F5344CB8AC3E}">
        <p14:creationId xmlns:p14="http://schemas.microsoft.com/office/powerpoint/2010/main" val="1350611803"/>
      </p:ext>
    </p:extLst>
  </p:cSld>
  <p:clrMapOvr>
    <a:masterClrMapping/>
  </p:clrMapOvr>
  <p:transition spd="slow">
    <p:randomBar dir="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utliers.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800" y="914400"/>
            <a:ext cx="1342238" cy="2057400"/>
          </a:xfrm>
          <a:prstGeom prst="rect">
            <a:avLst/>
          </a:prstGeom>
        </p:spPr>
      </p:pic>
      <p:pic>
        <p:nvPicPr>
          <p:cNvPr id="3" name="Picture 2" descr="it-works-famous-little-red-book-that-makes-r-h-jarrett-paperback-cover-art.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57600" y="838200"/>
            <a:ext cx="1295400" cy="2072640"/>
          </a:xfrm>
          <a:prstGeom prst="rect">
            <a:avLst/>
          </a:prstGeom>
        </p:spPr>
      </p:pic>
      <p:pic>
        <p:nvPicPr>
          <p:cNvPr id="4" name="Picture 3" descr="think-and-grow-rich.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68122" y="838200"/>
            <a:ext cx="1928187" cy="2971800"/>
          </a:xfrm>
          <a:prstGeom prst="rect">
            <a:avLst/>
          </a:prstGeom>
        </p:spPr>
      </p:pic>
      <p:pic>
        <p:nvPicPr>
          <p:cNvPr id="5" name="Picture 4" descr="og mandino.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209800" y="3733800"/>
            <a:ext cx="1533839" cy="2141597"/>
          </a:xfrm>
          <a:prstGeom prst="rect">
            <a:avLst/>
          </a:prstGeom>
        </p:spPr>
      </p:pic>
    </p:spTree>
    <p:extLst>
      <p:ext uri="{BB962C8B-B14F-4D97-AF65-F5344CB8AC3E}">
        <p14:creationId xmlns:p14="http://schemas.microsoft.com/office/powerpoint/2010/main" val="270436579"/>
      </p:ext>
    </p:extLst>
  </p:cSld>
  <p:clrMapOvr>
    <a:masterClrMapping/>
  </p:clrMapOvr>
  <p:transition spd="slow">
    <p:randomBar dir="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81000" y="609600"/>
            <a:ext cx="83820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rmAutofit fontScale="82500" lnSpcReduction="20000"/>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smtClean="0">
                <a:ln>
                  <a:noFill/>
                </a:ln>
                <a:solidFill>
                  <a:schemeClr val="tx1"/>
                </a:solidFill>
                <a:effectLst/>
                <a:uLnTx/>
                <a:uFillTx/>
                <a:latin typeface="+mj-lt"/>
                <a:ea typeface="ＭＳ Ｐゴシック" charset="0"/>
                <a:cs typeface="+mj-cs"/>
              </a:rPr>
              <a:t>How to be a Success </a:t>
            </a:r>
            <a:br>
              <a:rPr kumimoji="0" lang="en-US" sz="5400" b="1" i="0" u="none" strike="noStrike" kern="1200" cap="none" spc="0" normalizeH="0" baseline="0" noProof="0" dirty="0" smtClean="0">
                <a:ln>
                  <a:noFill/>
                </a:ln>
                <a:solidFill>
                  <a:schemeClr val="tx1"/>
                </a:solidFill>
                <a:effectLst/>
                <a:uLnTx/>
                <a:uFillTx/>
                <a:latin typeface="+mj-lt"/>
                <a:ea typeface="ＭＳ Ｐゴシック" charset="0"/>
                <a:cs typeface="+mj-cs"/>
              </a:rPr>
            </a:br>
            <a:r>
              <a:rPr kumimoji="0" lang="en-US" sz="5400" b="1" i="0" u="none" strike="noStrike" kern="1200" cap="none" spc="0" normalizeH="0" baseline="0" noProof="0" dirty="0" smtClean="0">
                <a:ln>
                  <a:noFill/>
                </a:ln>
                <a:solidFill>
                  <a:schemeClr val="tx1"/>
                </a:solidFill>
                <a:effectLst/>
                <a:uLnTx/>
                <a:uFillTx/>
                <a:latin typeface="+mj-lt"/>
                <a:ea typeface="ＭＳ Ｐゴシック" charset="0"/>
                <a:cs typeface="+mj-cs"/>
              </a:rPr>
              <a:t>(in Dentistry)</a:t>
            </a:r>
            <a:endParaRPr kumimoji="0" lang="en-US" sz="5400" b="1" i="0" u="none" strike="noStrike" kern="1200" cap="none" spc="0" normalizeH="0" baseline="0" noProof="0" dirty="0">
              <a:ln>
                <a:noFill/>
              </a:ln>
              <a:solidFill>
                <a:schemeClr val="tx1"/>
              </a:solidFill>
              <a:effectLst/>
              <a:uLnTx/>
              <a:uFillTx/>
              <a:latin typeface="+mj-lt"/>
              <a:ea typeface="ＭＳ Ｐゴシック" charset="0"/>
              <a:cs typeface="+mj-cs"/>
            </a:endParaRPr>
          </a:p>
        </p:txBody>
      </p:sp>
      <p:sp>
        <p:nvSpPr>
          <p:cNvPr id="6" name="Rectangle 5"/>
          <p:cNvSpPr/>
          <p:nvPr/>
        </p:nvSpPr>
        <p:spPr>
          <a:xfrm>
            <a:off x="762000" y="2590800"/>
            <a:ext cx="8001000" cy="2708434"/>
          </a:xfrm>
          <a:prstGeom prst="rect">
            <a:avLst/>
          </a:prstGeom>
        </p:spPr>
        <p:txBody>
          <a:bodyPr wrap="square">
            <a:spAutoFit/>
          </a:bodyPr>
          <a:lstStyle/>
          <a:p>
            <a:pPr marL="548640" indent="-411480" fontAlgn="auto">
              <a:spcAft>
                <a:spcPts val="0"/>
              </a:spcAft>
              <a:buClr>
                <a:schemeClr val="tx1">
                  <a:shade val="95000"/>
                </a:schemeClr>
              </a:buClr>
              <a:buSzPct val="75000"/>
              <a:buFont typeface="Wingdings 2"/>
              <a:buChar char=""/>
              <a:defRPr/>
            </a:pPr>
            <a:r>
              <a:rPr lang="en-US" sz="3200" dirty="0" smtClean="0">
                <a:latin typeface="+mn-lt"/>
              </a:rPr>
              <a:t>Begin with the End in Mind</a:t>
            </a:r>
          </a:p>
          <a:p>
            <a:pPr marL="548640" indent="-411480" eaLnBrk="1" fontAlgn="auto" hangingPunct="1">
              <a:spcAft>
                <a:spcPts val="0"/>
              </a:spcAft>
              <a:buClr>
                <a:schemeClr val="tx1">
                  <a:shade val="95000"/>
                </a:schemeClr>
              </a:buClr>
              <a:buSzPct val="100000"/>
              <a:buFont typeface="Wingdings 2"/>
              <a:buChar char=""/>
              <a:defRPr/>
            </a:pPr>
            <a:r>
              <a:rPr lang="en-US" sz="4200" b="1" dirty="0" smtClean="0">
                <a:latin typeface="+mn-lt"/>
              </a:rPr>
              <a:t>Work Diligently</a:t>
            </a:r>
          </a:p>
          <a:p>
            <a:pPr marL="548640" indent="-411480" eaLnBrk="1" fontAlgn="auto" hangingPunct="1">
              <a:spcAft>
                <a:spcPts val="0"/>
              </a:spcAft>
              <a:buClr>
                <a:schemeClr val="tx1">
                  <a:shade val="95000"/>
                </a:schemeClr>
              </a:buClr>
              <a:buSzPct val="75000"/>
              <a:buFont typeface="Wingdings 2"/>
              <a:buChar char=""/>
              <a:defRPr/>
            </a:pPr>
            <a:r>
              <a:rPr lang="en-US" sz="3200" dirty="0" smtClean="0">
                <a:latin typeface="+mn-lt"/>
              </a:rPr>
              <a:t>Keep Your Integrity</a:t>
            </a:r>
          </a:p>
          <a:p>
            <a:pPr marL="548640" indent="-411480" eaLnBrk="1" fontAlgn="auto" hangingPunct="1">
              <a:spcAft>
                <a:spcPts val="0"/>
              </a:spcAft>
              <a:buClr>
                <a:schemeClr val="tx1">
                  <a:shade val="95000"/>
                </a:schemeClr>
              </a:buClr>
              <a:buSzPct val="75000"/>
              <a:buFont typeface="Wingdings 2"/>
              <a:buChar char=""/>
              <a:defRPr/>
            </a:pPr>
            <a:r>
              <a:rPr lang="en-US" sz="3200" dirty="0" smtClean="0">
                <a:latin typeface="+mn-lt"/>
              </a:rPr>
              <a:t>Habits</a:t>
            </a:r>
          </a:p>
          <a:p>
            <a:pPr marL="548640" indent="-411480" eaLnBrk="1" fontAlgn="auto" hangingPunct="1">
              <a:spcAft>
                <a:spcPts val="0"/>
              </a:spcAft>
              <a:buClr>
                <a:schemeClr val="tx1">
                  <a:shade val="95000"/>
                </a:schemeClr>
              </a:buClr>
              <a:buSzPct val="75000"/>
              <a:buFont typeface="Wingdings 2"/>
              <a:buChar char=""/>
              <a:defRPr/>
            </a:pPr>
            <a:r>
              <a:rPr lang="en-US" sz="3200" dirty="0" smtClean="0">
                <a:latin typeface="+mn-lt"/>
              </a:rPr>
              <a:t>Don’t Do it Alone</a:t>
            </a:r>
          </a:p>
        </p:txBody>
      </p:sp>
    </p:spTree>
    <p:extLst>
      <p:ext uri="{BB962C8B-B14F-4D97-AF65-F5344CB8AC3E}">
        <p14:creationId xmlns:p14="http://schemas.microsoft.com/office/powerpoint/2010/main" val="12523946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762000" y="1219200"/>
            <a:ext cx="8229600" cy="685800"/>
          </a:xfrm>
        </p:spPr>
        <p:txBody>
          <a:bodyPr>
            <a:normAutofit fontScale="90000"/>
          </a:bodyPr>
          <a:lstStyle/>
          <a:p>
            <a:pPr eaLnBrk="1" fontAlgn="auto" hangingPunct="1">
              <a:spcAft>
                <a:spcPts val="0"/>
              </a:spcAft>
              <a:defRPr/>
            </a:pPr>
            <a:r>
              <a:rPr lang="en-US" dirty="0" smtClean="0"/>
              <a:t/>
            </a:r>
            <a:br>
              <a:rPr lang="en-US" dirty="0" smtClean="0"/>
            </a:br>
            <a:endParaRPr lang="en-US" dirty="0"/>
          </a:p>
        </p:txBody>
      </p:sp>
      <p:sp>
        <p:nvSpPr>
          <p:cNvPr id="22531" name="Rectangle 3"/>
          <p:cNvSpPr>
            <a:spLocks noGrp="1" noChangeArrowheads="1"/>
          </p:cNvSpPr>
          <p:nvPr>
            <p:ph idx="1"/>
          </p:nvPr>
        </p:nvSpPr>
        <p:spPr>
          <a:xfrm>
            <a:off x="381000" y="685800"/>
            <a:ext cx="8382000" cy="2057400"/>
          </a:xfrm>
        </p:spPr>
        <p:txBody>
          <a:bodyPr>
            <a:normAutofit lnSpcReduction="10000"/>
          </a:bodyPr>
          <a:lstStyle/>
          <a:p>
            <a:pPr marL="0" indent="0" algn="ctr" eaLnBrk="1" fontAlgn="auto" hangingPunct="1">
              <a:spcAft>
                <a:spcPts val="0"/>
              </a:spcAft>
              <a:buClr>
                <a:schemeClr val="accent3"/>
              </a:buClr>
              <a:buNone/>
              <a:defRPr/>
            </a:pPr>
            <a:r>
              <a:rPr lang="en-US" sz="4500" b="1" dirty="0" smtClean="0"/>
              <a:t>Work Diligently</a:t>
            </a:r>
          </a:p>
          <a:p>
            <a:pPr marL="0" indent="0" algn="ctr" eaLnBrk="1" fontAlgn="auto" hangingPunct="1">
              <a:spcAft>
                <a:spcPts val="0"/>
              </a:spcAft>
              <a:buClr>
                <a:schemeClr val="accent3"/>
              </a:buClr>
              <a:buNone/>
              <a:defRPr/>
            </a:pPr>
            <a:r>
              <a:rPr lang="en-US" i="1" dirty="0" smtClean="0"/>
              <a:t>“Work Hard”</a:t>
            </a:r>
            <a:r>
              <a:rPr lang="en-US" sz="2400" i="1" dirty="0" smtClean="0"/>
              <a:t/>
            </a:r>
            <a:br>
              <a:rPr lang="en-US" sz="2400" i="1" dirty="0" smtClean="0"/>
            </a:br>
            <a:r>
              <a:rPr lang="en-US" sz="2400" i="1" dirty="0" smtClean="0"/>
              <a:t/>
            </a:r>
            <a:br>
              <a:rPr lang="en-US" sz="2400" i="1" dirty="0" smtClean="0"/>
            </a:br>
            <a:endParaRPr lang="en-US" sz="2400" dirty="0" smtClean="0"/>
          </a:p>
          <a:p>
            <a:pPr marL="274320" indent="-274320" eaLnBrk="1" fontAlgn="auto" hangingPunct="1">
              <a:spcAft>
                <a:spcPts val="0"/>
              </a:spcAft>
              <a:buClr>
                <a:schemeClr val="accent3"/>
              </a:buClr>
              <a:buFont typeface="Wingdings 2"/>
              <a:buChar char=""/>
              <a:defRPr/>
            </a:pPr>
            <a:endParaRPr lang="en-US" sz="2400" dirty="0" smtClean="0"/>
          </a:p>
          <a:p>
            <a:pPr marL="274320" indent="-274320" eaLnBrk="1" fontAlgn="auto" hangingPunct="1">
              <a:spcAft>
                <a:spcPts val="0"/>
              </a:spcAft>
              <a:buClr>
                <a:schemeClr val="accent3"/>
              </a:buClr>
              <a:buFont typeface="Wingdings 2" pitchFamily="18" charset="2"/>
              <a:buNone/>
              <a:defRPr/>
            </a:pPr>
            <a:endParaRPr lang="en-US" dirty="0"/>
          </a:p>
        </p:txBody>
      </p:sp>
      <p:pic>
        <p:nvPicPr>
          <p:cNvPr id="2" name="Picture 1" descr="drunken-master.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199" y="1981200"/>
            <a:ext cx="3611869" cy="2438400"/>
          </a:xfrm>
          <a:prstGeom prst="rect">
            <a:avLst/>
          </a:prstGeom>
        </p:spPr>
      </p:pic>
      <p:pic>
        <p:nvPicPr>
          <p:cNvPr id="11268" name="Picture 4" descr="http://www.slashfilm.com/wp/wp-content/images/df-27222_rtop.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24200" y="2721842"/>
            <a:ext cx="5639505" cy="3699856"/>
          </a:xfrm>
          <a:prstGeom prst="rect">
            <a:avLst/>
          </a:prstGeom>
          <a:noFill/>
          <a:ln w="9525">
            <a:noFill/>
            <a:miter lim="800000"/>
            <a:headEnd/>
            <a:tailEnd/>
          </a:ln>
        </p:spPr>
      </p:pic>
    </p:spTree>
    <p:extLst>
      <p:ext uri="{BB962C8B-B14F-4D97-AF65-F5344CB8AC3E}">
        <p14:creationId xmlns:p14="http://schemas.microsoft.com/office/powerpoint/2010/main" val="23170048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36 chamber of shaolin.jpg"/>
          <p:cNvPicPr>
            <a:picLocks noGrp="1" noChangeAspect="1"/>
          </p:cNvPicPr>
          <p:nvPr>
            <p:ph idx="1"/>
          </p:nvPr>
        </p:nvPicPr>
        <p:blipFill>
          <a:blip r:embed="rId3" cstate="screen">
            <a:extLst>
              <a:ext uri="{28A0092B-C50C-407E-A947-70E740481C1C}">
                <a14:useLocalDpi xmlns:a14="http://schemas.microsoft.com/office/drawing/2010/main"/>
              </a:ext>
            </a:extLst>
          </a:blip>
          <a:srcRect l="-77964" r="-77964"/>
          <a:stretch>
            <a:fillRect/>
          </a:stretch>
        </p:blipFill>
        <p:spPr>
          <a:xfrm>
            <a:off x="-762000" y="533400"/>
            <a:ext cx="10169372" cy="5592763"/>
          </a:xfrm>
        </p:spPr>
      </p:pic>
    </p:spTree>
    <p:extLst>
      <p:ext uri="{BB962C8B-B14F-4D97-AF65-F5344CB8AC3E}">
        <p14:creationId xmlns:p14="http://schemas.microsoft.com/office/powerpoint/2010/main" val="37863363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762000" y="1219200"/>
            <a:ext cx="8229600" cy="1676400"/>
          </a:xfrm>
        </p:spPr>
        <p:txBody>
          <a:bodyPr>
            <a:normAutofit/>
          </a:bodyPr>
          <a:lstStyle/>
          <a:p>
            <a:pPr eaLnBrk="1" fontAlgn="auto" hangingPunct="1">
              <a:spcAft>
                <a:spcPts val="0"/>
              </a:spcAft>
              <a:defRPr/>
            </a:pPr>
            <a:r>
              <a:rPr lang="en-US" dirty="0" smtClean="0"/>
              <a:t/>
            </a:r>
            <a:br>
              <a:rPr lang="en-US" dirty="0" smtClean="0"/>
            </a:br>
            <a:endParaRPr lang="en-US" dirty="0"/>
          </a:p>
        </p:txBody>
      </p:sp>
      <p:sp>
        <p:nvSpPr>
          <p:cNvPr id="5" name="Rectangle 3"/>
          <p:cNvSpPr txBox="1">
            <a:spLocks noChangeArrowheads="1"/>
          </p:cNvSpPr>
          <p:nvPr/>
        </p:nvSpPr>
        <p:spPr bwMode="auto">
          <a:xfrm>
            <a:off x="381000" y="609600"/>
            <a:ext cx="8382000"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p>
            <a:pPr marL="0" marR="0" lvl="0" indent="0" algn="ctr" defTabSz="914400" rtl="0" eaLnBrk="1" fontAlgn="auto" latinLnBrk="0" hangingPunct="1">
              <a:lnSpc>
                <a:spcPct val="100000"/>
              </a:lnSpc>
              <a:spcBef>
                <a:spcPct val="20000"/>
              </a:spcBef>
              <a:spcAft>
                <a:spcPts val="0"/>
              </a:spcAft>
              <a:buClr>
                <a:schemeClr val="accent3"/>
              </a:buClr>
              <a:buSzTx/>
              <a:buFont typeface="Arial" charset="0"/>
              <a:buNone/>
              <a:tabLst/>
              <a:defRPr/>
            </a:pPr>
            <a:r>
              <a:rPr kumimoji="0" lang="en-US" sz="4500" b="1" i="0" u="none" strike="noStrike" kern="1200" cap="none" spc="0" normalizeH="0" baseline="0" noProof="0" dirty="0" smtClean="0">
                <a:ln>
                  <a:noFill/>
                </a:ln>
                <a:solidFill>
                  <a:schemeClr val="tx1"/>
                </a:solidFill>
                <a:effectLst/>
                <a:uLnTx/>
                <a:uFillTx/>
                <a:latin typeface="+mn-lt"/>
                <a:ea typeface="ＭＳ Ｐゴシック" charset="0"/>
                <a:cs typeface="+mn-cs"/>
              </a:rPr>
              <a:t>Work Diligently</a:t>
            </a:r>
          </a:p>
          <a:p>
            <a:pPr marL="0" marR="0" lvl="0" indent="0" algn="ctr" defTabSz="914400" rtl="0" eaLnBrk="1" fontAlgn="auto" latinLnBrk="0" hangingPunct="1">
              <a:lnSpc>
                <a:spcPct val="100000"/>
              </a:lnSpc>
              <a:spcBef>
                <a:spcPct val="20000"/>
              </a:spcBef>
              <a:spcAft>
                <a:spcPts val="0"/>
              </a:spcAft>
              <a:buClr>
                <a:schemeClr val="accent3"/>
              </a:buClr>
              <a:buSzTx/>
              <a:buFont typeface="Arial" charset="0"/>
              <a:buNone/>
              <a:tabLst/>
              <a:defRPr/>
            </a:pPr>
            <a:endParaRPr kumimoji="0" lang="en-US" sz="2800" b="1" i="0" u="none" strike="noStrike" kern="1200" cap="none" spc="0" normalizeH="0" baseline="0" noProof="0" dirty="0" smtClean="0">
              <a:ln>
                <a:noFill/>
              </a:ln>
              <a:solidFill>
                <a:schemeClr val="tx1"/>
              </a:solidFill>
              <a:effectLst/>
              <a:uLnTx/>
              <a:uFillTx/>
              <a:latin typeface="+mn-lt"/>
              <a:ea typeface="ＭＳ Ｐゴシック" charset="0"/>
              <a:cs typeface="+mn-cs"/>
            </a:endParaRPr>
          </a:p>
          <a:p>
            <a:pPr marR="0" lvl="0" algn="ctr" defTabSz="914400" rtl="0" eaLnBrk="1" fontAlgn="auto" latinLnBrk="0" hangingPunct="1">
              <a:lnSpc>
                <a:spcPct val="100000"/>
              </a:lnSpc>
              <a:spcBef>
                <a:spcPct val="20000"/>
              </a:spcBef>
              <a:spcAft>
                <a:spcPts val="0"/>
              </a:spcAft>
              <a:buClr>
                <a:schemeClr val="accent3"/>
              </a:buClr>
              <a:buSzTx/>
              <a:buFont typeface="Arial" charset="0"/>
              <a:buNone/>
              <a:tabLst/>
              <a:defRPr/>
            </a:pPr>
            <a:r>
              <a:rPr kumimoji="0" lang="en-US" sz="2600" b="0" u="none" strike="noStrike" kern="1200" cap="none" spc="0" normalizeH="0" baseline="0" noProof="0" dirty="0" smtClean="0">
                <a:ln>
                  <a:noFill/>
                </a:ln>
                <a:solidFill>
                  <a:schemeClr val="tx1"/>
                </a:solidFill>
                <a:effectLst/>
                <a:uLnTx/>
                <a:uFillTx/>
                <a:latin typeface="+mn-lt"/>
                <a:ea typeface="ＭＳ Ｐゴシック" charset="0"/>
                <a:cs typeface="+mn-cs"/>
              </a:rPr>
              <a:t>90 percent of success is</a:t>
            </a:r>
            <a:r>
              <a:rPr kumimoji="0" lang="en-US" sz="2600" b="0" u="none" strike="noStrike" kern="1200" cap="none" spc="0" normalizeH="0" noProof="0" dirty="0" smtClean="0">
                <a:ln>
                  <a:noFill/>
                </a:ln>
                <a:solidFill>
                  <a:schemeClr val="tx1"/>
                </a:solidFill>
                <a:effectLst/>
                <a:uLnTx/>
                <a:uFillTx/>
                <a:latin typeface="+mn-lt"/>
                <a:ea typeface="ＭＳ Ｐゴシック" charset="0"/>
                <a:cs typeface="+mn-cs"/>
              </a:rPr>
              <a:t> showing up.</a:t>
            </a:r>
          </a:p>
          <a:p>
            <a:pPr marR="0" lvl="0" algn="ctr" defTabSz="914400" rtl="0" eaLnBrk="1" fontAlgn="auto" latinLnBrk="0" hangingPunct="1">
              <a:lnSpc>
                <a:spcPct val="100000"/>
              </a:lnSpc>
              <a:spcBef>
                <a:spcPct val="20000"/>
              </a:spcBef>
              <a:spcAft>
                <a:spcPts val="0"/>
              </a:spcAft>
              <a:buClr>
                <a:schemeClr val="accent3"/>
              </a:buClr>
              <a:buSzTx/>
              <a:buFont typeface="Arial" charset="0"/>
              <a:buNone/>
              <a:tabLst/>
              <a:defRPr/>
            </a:pPr>
            <a:endParaRPr kumimoji="0" lang="en-US" sz="800" b="0" u="none" strike="noStrike" kern="1200" cap="none" spc="0" normalizeH="0" noProof="0" dirty="0" smtClean="0">
              <a:ln>
                <a:noFill/>
              </a:ln>
              <a:solidFill>
                <a:schemeClr val="tx1"/>
              </a:solidFill>
              <a:effectLst/>
              <a:uLnTx/>
              <a:uFillTx/>
              <a:latin typeface="+mn-lt"/>
              <a:ea typeface="ＭＳ Ｐゴシック" charset="0"/>
              <a:cs typeface="+mn-cs"/>
            </a:endParaRPr>
          </a:p>
          <a:p>
            <a:pPr marR="0" lvl="0" algn="ctr" defTabSz="914400" rtl="0" eaLnBrk="1" fontAlgn="auto" latinLnBrk="0" hangingPunct="1">
              <a:lnSpc>
                <a:spcPct val="100000"/>
              </a:lnSpc>
              <a:spcBef>
                <a:spcPct val="20000"/>
              </a:spcBef>
              <a:spcAft>
                <a:spcPts val="0"/>
              </a:spcAft>
              <a:buClr>
                <a:schemeClr val="accent3"/>
              </a:buClr>
              <a:buSzTx/>
              <a:buFont typeface="Arial" charset="0"/>
              <a:buNone/>
              <a:tabLst/>
              <a:defRPr/>
            </a:pPr>
            <a:r>
              <a:rPr kumimoji="0" lang="en-US" sz="2600" b="0" u="none" strike="noStrike" kern="1200" cap="none" spc="0" normalizeH="0" baseline="0" noProof="0" dirty="0" smtClean="0">
                <a:ln>
                  <a:noFill/>
                </a:ln>
                <a:solidFill>
                  <a:schemeClr val="tx1"/>
                </a:solidFill>
                <a:effectLst/>
                <a:uLnTx/>
                <a:uFillTx/>
                <a:latin typeface="+mn-lt"/>
                <a:ea typeface="ＭＳ Ｐゴシック" charset="0"/>
                <a:cs typeface="+mn-cs"/>
              </a:rPr>
              <a:t>Every day you do dentistry, your</a:t>
            </a:r>
          </a:p>
          <a:p>
            <a:pPr marR="0" lvl="0" algn="ctr" defTabSz="914400" rtl="0" eaLnBrk="1" fontAlgn="auto" latinLnBrk="0" hangingPunct="1">
              <a:lnSpc>
                <a:spcPct val="100000"/>
              </a:lnSpc>
              <a:spcBef>
                <a:spcPts val="0"/>
              </a:spcBef>
              <a:spcAft>
                <a:spcPts val="0"/>
              </a:spcAft>
              <a:buClr>
                <a:schemeClr val="accent3"/>
              </a:buClr>
              <a:buSzTx/>
              <a:buFont typeface="Arial" charset="0"/>
              <a:buNone/>
              <a:tabLst/>
              <a:defRPr/>
            </a:pPr>
            <a:r>
              <a:rPr kumimoji="0" lang="en-US" sz="2600" b="0" u="none" strike="noStrike" kern="1200" cap="none" spc="0" normalizeH="0" baseline="0" noProof="0" dirty="0" smtClean="0">
                <a:ln>
                  <a:noFill/>
                </a:ln>
                <a:solidFill>
                  <a:schemeClr val="tx1"/>
                </a:solidFill>
                <a:effectLst/>
                <a:uLnTx/>
                <a:uFillTx/>
                <a:latin typeface="+mn-lt"/>
                <a:ea typeface="ＭＳ Ｐゴシック" charset="0"/>
                <a:cs typeface="+mn-cs"/>
              </a:rPr>
              <a:t>dentistry muscles get stronger.</a:t>
            </a:r>
          </a:p>
          <a:p>
            <a:pPr marR="0" lvl="0" algn="ctr" defTabSz="914400" rtl="0" eaLnBrk="1" fontAlgn="auto" latinLnBrk="0" hangingPunct="1">
              <a:lnSpc>
                <a:spcPct val="100000"/>
              </a:lnSpc>
              <a:spcBef>
                <a:spcPct val="20000"/>
              </a:spcBef>
              <a:spcAft>
                <a:spcPts val="0"/>
              </a:spcAft>
              <a:buClr>
                <a:schemeClr val="accent3"/>
              </a:buClr>
              <a:buSzTx/>
              <a:buFont typeface="Arial" charset="0"/>
              <a:buNone/>
              <a:tabLst/>
              <a:defRPr/>
            </a:pPr>
            <a:endParaRPr kumimoji="0" lang="en-US" sz="800" b="0" u="none" strike="noStrike" kern="1200" cap="none" spc="0" normalizeH="0" baseline="0" noProof="0" dirty="0" smtClean="0">
              <a:ln>
                <a:noFill/>
              </a:ln>
              <a:solidFill>
                <a:schemeClr val="tx1"/>
              </a:solidFill>
              <a:effectLst/>
              <a:uLnTx/>
              <a:uFillTx/>
              <a:latin typeface="+mn-lt"/>
              <a:ea typeface="ＭＳ Ｐゴシック" charset="0"/>
              <a:cs typeface="+mn-cs"/>
            </a:endParaRPr>
          </a:p>
          <a:p>
            <a:pPr marR="0" lvl="0" algn="ctr" defTabSz="914400" rtl="0" eaLnBrk="1" fontAlgn="auto" latinLnBrk="0" hangingPunct="1">
              <a:lnSpc>
                <a:spcPct val="100000"/>
              </a:lnSpc>
              <a:spcBef>
                <a:spcPct val="20000"/>
              </a:spcBef>
              <a:spcAft>
                <a:spcPts val="0"/>
              </a:spcAft>
              <a:buClr>
                <a:schemeClr val="accent3"/>
              </a:buClr>
              <a:buSzTx/>
              <a:buFont typeface="Arial" charset="0"/>
              <a:buNone/>
              <a:tabLst/>
              <a:defRPr/>
            </a:pPr>
            <a:r>
              <a:rPr lang="en-US" sz="2600" dirty="0" smtClean="0">
                <a:latin typeface="+mn-lt"/>
                <a:ea typeface="ＭＳ Ｐゴシック" charset="0"/>
              </a:rPr>
              <a:t>Don’t be discouraged by small defeats.</a:t>
            </a:r>
          </a:p>
          <a:p>
            <a:pPr marR="0" lvl="0" algn="ctr" defTabSz="914400" rtl="0" eaLnBrk="1" fontAlgn="auto" latinLnBrk="0" hangingPunct="1">
              <a:lnSpc>
                <a:spcPct val="100000"/>
              </a:lnSpc>
              <a:spcBef>
                <a:spcPct val="20000"/>
              </a:spcBef>
              <a:spcAft>
                <a:spcPts val="0"/>
              </a:spcAft>
              <a:buClr>
                <a:schemeClr val="accent3"/>
              </a:buClr>
              <a:buSzTx/>
              <a:buFont typeface="Arial" charset="0"/>
              <a:buNone/>
              <a:tabLst/>
              <a:defRPr/>
            </a:pPr>
            <a:endParaRPr lang="en-US" sz="800" dirty="0" smtClean="0">
              <a:latin typeface="+mn-lt"/>
              <a:ea typeface="ＭＳ Ｐゴシック" charset="0"/>
            </a:endParaRPr>
          </a:p>
          <a:p>
            <a:pPr lvl="0" algn="ctr" eaLnBrk="1" fontAlgn="auto" hangingPunct="1">
              <a:spcBef>
                <a:spcPct val="20000"/>
              </a:spcBef>
              <a:spcAft>
                <a:spcPts val="0"/>
              </a:spcAft>
              <a:buClr>
                <a:schemeClr val="accent3"/>
              </a:buClr>
              <a:defRPr/>
            </a:pPr>
            <a:r>
              <a:rPr kumimoji="0" lang="en-US" sz="2600" b="0" u="none" strike="noStrike" kern="1200" cap="none" spc="0" normalizeH="0" baseline="0" noProof="0" dirty="0" smtClean="0">
                <a:ln>
                  <a:noFill/>
                </a:ln>
                <a:solidFill>
                  <a:schemeClr val="tx1"/>
                </a:solidFill>
                <a:effectLst/>
                <a:uLnTx/>
                <a:uFillTx/>
                <a:latin typeface="+mn-lt"/>
                <a:ea typeface="ＭＳ Ｐゴシック" charset="0"/>
                <a:cs typeface="+mn-cs"/>
              </a:rPr>
              <a:t>“Never,</a:t>
            </a:r>
            <a:r>
              <a:rPr kumimoji="0" lang="en-US" sz="2600" b="0" u="none" strike="noStrike" kern="1200" cap="none" spc="0" normalizeH="0" noProof="0" dirty="0" smtClean="0">
                <a:ln>
                  <a:noFill/>
                </a:ln>
                <a:solidFill>
                  <a:schemeClr val="tx1"/>
                </a:solidFill>
                <a:effectLst/>
                <a:uLnTx/>
                <a:uFillTx/>
                <a:latin typeface="+mn-lt"/>
                <a:ea typeface="ＭＳ Ｐゴシック" charset="0"/>
                <a:cs typeface="+mn-cs"/>
              </a:rPr>
              <a:t> never, never give up.”</a:t>
            </a:r>
          </a:p>
          <a:p>
            <a:pPr lvl="0" algn="ctr" eaLnBrk="1" fontAlgn="auto" hangingPunct="1">
              <a:spcBef>
                <a:spcPts val="0"/>
              </a:spcBef>
              <a:spcAft>
                <a:spcPts val="0"/>
              </a:spcAft>
              <a:buClr>
                <a:schemeClr val="accent3"/>
              </a:buClr>
              <a:defRPr/>
            </a:pPr>
            <a:r>
              <a:rPr lang="en-US" sz="2600" dirty="0" smtClean="0">
                <a:latin typeface="+mn-lt"/>
                <a:ea typeface="ＭＳ Ｐゴシック" charset="0"/>
              </a:rPr>
              <a:t>                  </a:t>
            </a:r>
            <a:r>
              <a:rPr kumimoji="0" lang="en-US" sz="2600" b="0" u="none" strike="noStrike" kern="1200" cap="none" spc="0" normalizeH="0" noProof="0" dirty="0" smtClean="0">
                <a:ln>
                  <a:noFill/>
                </a:ln>
                <a:solidFill>
                  <a:schemeClr val="tx1"/>
                </a:solidFill>
                <a:effectLst/>
                <a:uLnTx/>
                <a:uFillTx/>
                <a:latin typeface="+mn-lt"/>
                <a:ea typeface="ＭＳ Ｐゴシック" charset="0"/>
                <a:cs typeface="+mn-cs"/>
              </a:rPr>
              <a:t>–</a:t>
            </a:r>
            <a:r>
              <a:rPr kumimoji="0" lang="en-US" sz="2600" b="0" i="1" u="none" strike="noStrike" kern="1200" cap="none" spc="0" normalizeH="0" noProof="0" dirty="0" smtClean="0">
                <a:ln>
                  <a:noFill/>
                </a:ln>
                <a:solidFill>
                  <a:schemeClr val="tx1"/>
                </a:solidFill>
                <a:effectLst/>
                <a:uLnTx/>
                <a:uFillTx/>
                <a:latin typeface="+mn-lt"/>
                <a:ea typeface="ＭＳ Ｐゴシック" charset="0"/>
                <a:cs typeface="+mn-cs"/>
              </a:rPr>
              <a:t>Winston Churchill</a:t>
            </a:r>
            <a:endParaRPr kumimoji="0" lang="en-US" sz="3200" b="0" i="1" u="none" strike="noStrike" kern="1200" cap="none" spc="0" normalizeH="0" baseline="0" noProof="0" dirty="0">
              <a:ln>
                <a:noFill/>
              </a:ln>
              <a:solidFill>
                <a:schemeClr val="tx1"/>
              </a:solidFill>
              <a:effectLst/>
              <a:uLnTx/>
              <a:uFillTx/>
              <a:latin typeface="+mn-lt"/>
              <a:ea typeface="ＭＳ Ｐゴシック" charset="0"/>
              <a:cs typeface="+mn-cs"/>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762000" y="1219200"/>
            <a:ext cx="8229600" cy="1676400"/>
          </a:xfrm>
        </p:spPr>
        <p:txBody>
          <a:bodyPr>
            <a:normAutofit/>
          </a:bodyPr>
          <a:lstStyle/>
          <a:p>
            <a:pPr eaLnBrk="1" fontAlgn="auto" hangingPunct="1">
              <a:spcAft>
                <a:spcPts val="0"/>
              </a:spcAft>
              <a:defRPr/>
            </a:pPr>
            <a:r>
              <a:rPr lang="en-US" dirty="0" smtClean="0"/>
              <a:t/>
            </a:r>
            <a:br>
              <a:rPr lang="en-US" dirty="0" smtClean="0"/>
            </a:br>
            <a:endParaRPr lang="en-US" dirty="0"/>
          </a:p>
        </p:txBody>
      </p:sp>
      <p:sp>
        <p:nvSpPr>
          <p:cNvPr id="5" name="Rectangle 3"/>
          <p:cNvSpPr txBox="1">
            <a:spLocks noChangeArrowheads="1"/>
          </p:cNvSpPr>
          <p:nvPr/>
        </p:nvSpPr>
        <p:spPr bwMode="auto">
          <a:xfrm>
            <a:off x="381000" y="609600"/>
            <a:ext cx="8382000"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p>
            <a:pPr marL="0" marR="0" lvl="0" indent="0" algn="ctr" defTabSz="914400" rtl="0" eaLnBrk="1" fontAlgn="auto" latinLnBrk="0" hangingPunct="1">
              <a:lnSpc>
                <a:spcPct val="100000"/>
              </a:lnSpc>
              <a:spcBef>
                <a:spcPct val="20000"/>
              </a:spcBef>
              <a:spcAft>
                <a:spcPts val="0"/>
              </a:spcAft>
              <a:buClr>
                <a:schemeClr val="accent3"/>
              </a:buClr>
              <a:buSzTx/>
              <a:buFont typeface="Arial" charset="0"/>
              <a:buNone/>
              <a:tabLst/>
              <a:defRPr/>
            </a:pPr>
            <a:r>
              <a:rPr kumimoji="0" lang="en-US" sz="4500" b="1" i="0" u="none" strike="noStrike" kern="1200" cap="none" spc="0" normalizeH="0" baseline="0" noProof="0" dirty="0" smtClean="0">
                <a:ln>
                  <a:noFill/>
                </a:ln>
                <a:solidFill>
                  <a:schemeClr val="tx1"/>
                </a:solidFill>
                <a:effectLst/>
                <a:uLnTx/>
                <a:uFillTx/>
                <a:latin typeface="+mn-lt"/>
                <a:ea typeface="ＭＳ Ｐゴシック" charset="0"/>
                <a:cs typeface="+mn-cs"/>
              </a:rPr>
              <a:t>Work Diligently</a:t>
            </a:r>
          </a:p>
          <a:p>
            <a:pPr marL="0" marR="0" lvl="0" indent="0" algn="ctr" defTabSz="914400" rtl="0" eaLnBrk="1" fontAlgn="auto" latinLnBrk="0" hangingPunct="1">
              <a:lnSpc>
                <a:spcPct val="100000"/>
              </a:lnSpc>
              <a:spcBef>
                <a:spcPct val="20000"/>
              </a:spcBef>
              <a:spcAft>
                <a:spcPts val="0"/>
              </a:spcAft>
              <a:buClr>
                <a:schemeClr val="accent3"/>
              </a:buClr>
              <a:buSzTx/>
              <a:buFont typeface="Arial" charset="0"/>
              <a:buNone/>
              <a:tabLst/>
              <a:defRPr/>
            </a:pPr>
            <a:endParaRPr kumimoji="0" lang="en-US" sz="2800" b="1" i="0" u="none" strike="noStrike" kern="1200" cap="none" spc="0" normalizeH="0" baseline="0" noProof="0" dirty="0" smtClean="0">
              <a:ln>
                <a:noFill/>
              </a:ln>
              <a:solidFill>
                <a:schemeClr val="tx1"/>
              </a:solidFill>
              <a:effectLst/>
              <a:uLnTx/>
              <a:uFillTx/>
              <a:latin typeface="+mn-lt"/>
              <a:ea typeface="ＭＳ Ｐゴシック" charset="0"/>
              <a:cs typeface="+mn-cs"/>
            </a:endParaRPr>
          </a:p>
          <a:p>
            <a:pPr marR="0" lvl="0" algn="ctr" defTabSz="914400" rtl="0" eaLnBrk="1" fontAlgn="auto" latinLnBrk="0" hangingPunct="1">
              <a:lnSpc>
                <a:spcPct val="100000"/>
              </a:lnSpc>
              <a:spcBef>
                <a:spcPct val="20000"/>
              </a:spcBef>
              <a:spcAft>
                <a:spcPts val="0"/>
              </a:spcAft>
              <a:buClr>
                <a:schemeClr val="accent3"/>
              </a:buClr>
              <a:buSzTx/>
              <a:buFont typeface="Arial" charset="0"/>
              <a:buNone/>
              <a:tabLst/>
              <a:defRPr/>
            </a:pPr>
            <a:r>
              <a:rPr kumimoji="0" lang="en-US" sz="2600" b="0" i="1" u="none" strike="noStrike" kern="1200" cap="none" spc="0" normalizeH="0" baseline="0" noProof="0" dirty="0" smtClean="0">
                <a:ln>
                  <a:noFill/>
                </a:ln>
                <a:solidFill>
                  <a:schemeClr val="tx1"/>
                </a:solidFill>
                <a:effectLst/>
                <a:uLnTx/>
                <a:uFillTx/>
                <a:latin typeface="+mn-lt"/>
                <a:ea typeface="ＭＳ Ｐゴシック" charset="0"/>
              </a:rPr>
              <a:t>Once</a:t>
            </a:r>
            <a:r>
              <a:rPr kumimoji="0" lang="en-US" sz="2600" b="0" i="1" u="none" strike="noStrike" kern="1200" cap="none" spc="0" normalizeH="0" noProof="0" dirty="0" smtClean="0">
                <a:ln>
                  <a:noFill/>
                </a:ln>
                <a:solidFill>
                  <a:schemeClr val="tx1"/>
                </a:solidFill>
                <a:effectLst/>
                <a:uLnTx/>
                <a:uFillTx/>
                <a:latin typeface="+mn-lt"/>
                <a:ea typeface="ＭＳ Ｐゴシック" charset="0"/>
              </a:rPr>
              <a:t> you decide on your vision</a:t>
            </a:r>
          </a:p>
          <a:p>
            <a:pPr marR="0" lvl="0" algn="ctr" defTabSz="914400" rtl="0" eaLnBrk="1" fontAlgn="auto" latinLnBrk="0" hangingPunct="1">
              <a:lnSpc>
                <a:spcPct val="100000"/>
              </a:lnSpc>
              <a:spcBef>
                <a:spcPct val="20000"/>
              </a:spcBef>
              <a:spcAft>
                <a:spcPts val="0"/>
              </a:spcAft>
              <a:buClr>
                <a:schemeClr val="accent3"/>
              </a:buClr>
              <a:buSzTx/>
              <a:buFont typeface="Arial" charset="0"/>
              <a:buNone/>
              <a:tabLst/>
              <a:defRPr/>
            </a:pPr>
            <a:r>
              <a:rPr lang="en-US" sz="2600" i="1" dirty="0" smtClean="0">
                <a:latin typeface="+mn-lt"/>
                <a:ea typeface="ＭＳ Ｐゴシック" charset="0"/>
              </a:rPr>
              <a:t>Write down </a:t>
            </a:r>
            <a:r>
              <a:rPr kumimoji="0" lang="en-US" sz="2600" b="0" i="1" u="none" strike="noStrike" kern="1200" cap="none" spc="0" normalizeH="0" noProof="0" dirty="0" smtClean="0">
                <a:ln>
                  <a:noFill/>
                </a:ln>
                <a:solidFill>
                  <a:schemeClr val="tx1"/>
                </a:solidFill>
                <a:effectLst/>
                <a:uLnTx/>
                <a:uFillTx/>
                <a:latin typeface="+mn-lt"/>
                <a:ea typeface="ＭＳ Ｐゴシック" charset="0"/>
              </a:rPr>
              <a:t>strategies and tactics to what / how your expect your vision to come alive;</a:t>
            </a:r>
          </a:p>
          <a:p>
            <a:pPr marR="0" lvl="0" algn="ctr" defTabSz="914400" rtl="0" eaLnBrk="1" fontAlgn="auto" latinLnBrk="0" hangingPunct="1">
              <a:lnSpc>
                <a:spcPct val="100000"/>
              </a:lnSpc>
              <a:spcBef>
                <a:spcPct val="20000"/>
              </a:spcBef>
              <a:spcAft>
                <a:spcPts val="0"/>
              </a:spcAft>
              <a:buClr>
                <a:schemeClr val="accent3"/>
              </a:buClr>
              <a:buSzTx/>
              <a:buFont typeface="Arial" charset="0"/>
              <a:buNone/>
              <a:tabLst/>
              <a:defRPr/>
            </a:pPr>
            <a:r>
              <a:rPr lang="en-US" sz="2600" i="1" baseline="0" dirty="0" smtClean="0">
                <a:latin typeface="+mn-lt"/>
                <a:ea typeface="ＭＳ Ｐゴシック" charset="0"/>
              </a:rPr>
              <a:t>Work at it.</a:t>
            </a:r>
          </a:p>
          <a:p>
            <a:pPr marR="0" lvl="0" algn="ctr" defTabSz="914400" rtl="0" eaLnBrk="1" fontAlgn="auto" latinLnBrk="0" hangingPunct="1">
              <a:lnSpc>
                <a:spcPct val="100000"/>
              </a:lnSpc>
              <a:spcBef>
                <a:spcPct val="20000"/>
              </a:spcBef>
              <a:spcAft>
                <a:spcPts val="0"/>
              </a:spcAft>
              <a:buClr>
                <a:schemeClr val="accent3"/>
              </a:buClr>
              <a:buSzTx/>
              <a:buFont typeface="Arial" charset="0"/>
              <a:buNone/>
              <a:tabLst/>
              <a:defRPr/>
            </a:pPr>
            <a:r>
              <a:rPr kumimoji="0" lang="en-US" sz="2600" b="0" i="1" u="none" strike="noStrike" kern="1200" cap="none" spc="0" normalizeH="0" noProof="0" dirty="0" smtClean="0">
                <a:ln>
                  <a:noFill/>
                </a:ln>
                <a:solidFill>
                  <a:schemeClr val="tx1"/>
                </a:solidFill>
                <a:effectLst/>
                <a:uLnTx/>
                <a:uFillTx/>
                <a:latin typeface="+mn-lt"/>
                <a:ea typeface="ＭＳ Ｐゴシック" charset="0"/>
              </a:rPr>
              <a:t>Get books, go to seminars, study, practice and practice</a:t>
            </a:r>
          </a:p>
          <a:p>
            <a:pPr marR="0" lvl="0" algn="ctr" defTabSz="914400" rtl="0" eaLnBrk="1" fontAlgn="auto" latinLnBrk="0" hangingPunct="1">
              <a:lnSpc>
                <a:spcPct val="100000"/>
              </a:lnSpc>
              <a:spcBef>
                <a:spcPct val="20000"/>
              </a:spcBef>
              <a:spcAft>
                <a:spcPts val="0"/>
              </a:spcAft>
              <a:buClr>
                <a:schemeClr val="accent3"/>
              </a:buClr>
              <a:buSzTx/>
              <a:buFont typeface="Arial" charset="0"/>
              <a:buNone/>
              <a:tabLst/>
              <a:defRPr/>
            </a:pPr>
            <a:r>
              <a:rPr lang="en-US" sz="2600" i="1" baseline="0" dirty="0" smtClean="0">
                <a:latin typeface="+mn-lt"/>
                <a:ea typeface="ＭＳ Ｐゴシック" charset="0"/>
              </a:rPr>
              <a:t>Did</a:t>
            </a:r>
            <a:r>
              <a:rPr lang="en-US" sz="2600" i="1" dirty="0" smtClean="0">
                <a:latin typeface="+mn-lt"/>
                <a:ea typeface="ＭＳ Ｐゴシック" charset="0"/>
              </a:rPr>
              <a:t> I tell you to practice?</a:t>
            </a:r>
            <a:endParaRPr kumimoji="0" lang="en-US" sz="3200" b="0" i="1" u="none" strike="noStrike" kern="1200" cap="none" spc="0" normalizeH="0" baseline="0" noProof="0" dirty="0">
              <a:ln>
                <a:noFill/>
              </a:ln>
              <a:solidFill>
                <a:schemeClr val="tx1"/>
              </a:solidFill>
              <a:effectLst/>
              <a:uLnTx/>
              <a:uFillTx/>
              <a:latin typeface="+mn-lt"/>
              <a:ea typeface="ＭＳ Ｐゴシック" charset="0"/>
            </a:endParaRPr>
          </a:p>
        </p:txBody>
      </p:sp>
    </p:spTree>
    <p:extLst>
      <p:ext uri="{BB962C8B-B14F-4D97-AF65-F5344CB8AC3E}">
        <p14:creationId xmlns:p14="http://schemas.microsoft.com/office/powerpoint/2010/main" val="15159654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81000" y="609600"/>
            <a:ext cx="83820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rmAutofit fontScale="82500" lnSpcReduction="20000"/>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smtClean="0">
                <a:ln>
                  <a:noFill/>
                </a:ln>
                <a:solidFill>
                  <a:schemeClr val="tx1"/>
                </a:solidFill>
                <a:effectLst/>
                <a:uLnTx/>
                <a:uFillTx/>
                <a:latin typeface="+mj-lt"/>
                <a:ea typeface="ＭＳ Ｐゴシック" charset="0"/>
                <a:cs typeface="+mj-cs"/>
              </a:rPr>
              <a:t>How to be a Success </a:t>
            </a:r>
            <a:br>
              <a:rPr kumimoji="0" lang="en-US" sz="5400" b="1" i="0" u="none" strike="noStrike" kern="1200" cap="none" spc="0" normalizeH="0" baseline="0" noProof="0" dirty="0" smtClean="0">
                <a:ln>
                  <a:noFill/>
                </a:ln>
                <a:solidFill>
                  <a:schemeClr val="tx1"/>
                </a:solidFill>
                <a:effectLst/>
                <a:uLnTx/>
                <a:uFillTx/>
                <a:latin typeface="+mj-lt"/>
                <a:ea typeface="ＭＳ Ｐゴシック" charset="0"/>
                <a:cs typeface="+mj-cs"/>
              </a:rPr>
            </a:br>
            <a:r>
              <a:rPr kumimoji="0" lang="en-US" sz="5400" b="1" i="0" u="none" strike="noStrike" kern="1200" cap="none" spc="0" normalizeH="0" baseline="0" noProof="0" dirty="0" smtClean="0">
                <a:ln>
                  <a:noFill/>
                </a:ln>
                <a:solidFill>
                  <a:schemeClr val="tx1"/>
                </a:solidFill>
                <a:effectLst/>
                <a:uLnTx/>
                <a:uFillTx/>
                <a:latin typeface="+mj-lt"/>
                <a:ea typeface="ＭＳ Ｐゴシック" charset="0"/>
                <a:cs typeface="+mj-cs"/>
              </a:rPr>
              <a:t>(in Dentistry)</a:t>
            </a:r>
            <a:endParaRPr kumimoji="0" lang="en-US" sz="5400" b="1" i="0" u="none" strike="noStrike" kern="1200" cap="none" spc="0" normalizeH="0" baseline="0" noProof="0" dirty="0">
              <a:ln>
                <a:noFill/>
              </a:ln>
              <a:solidFill>
                <a:schemeClr val="tx1"/>
              </a:solidFill>
              <a:effectLst/>
              <a:uLnTx/>
              <a:uFillTx/>
              <a:latin typeface="+mj-lt"/>
              <a:ea typeface="ＭＳ Ｐゴシック" charset="0"/>
              <a:cs typeface="+mj-cs"/>
            </a:endParaRPr>
          </a:p>
        </p:txBody>
      </p:sp>
      <p:sp>
        <p:nvSpPr>
          <p:cNvPr id="7" name="Rectangle 6"/>
          <p:cNvSpPr/>
          <p:nvPr/>
        </p:nvSpPr>
        <p:spPr>
          <a:xfrm>
            <a:off x="762000" y="2590800"/>
            <a:ext cx="8001000" cy="2708434"/>
          </a:xfrm>
          <a:prstGeom prst="rect">
            <a:avLst/>
          </a:prstGeom>
        </p:spPr>
        <p:txBody>
          <a:bodyPr wrap="square">
            <a:spAutoFit/>
          </a:bodyPr>
          <a:lstStyle/>
          <a:p>
            <a:pPr marL="548640" indent="-411480" fontAlgn="auto">
              <a:spcAft>
                <a:spcPts val="0"/>
              </a:spcAft>
              <a:buClr>
                <a:schemeClr val="tx1">
                  <a:shade val="95000"/>
                </a:schemeClr>
              </a:buClr>
              <a:buSzPct val="75000"/>
              <a:buFont typeface="Wingdings 2"/>
              <a:buChar char=""/>
              <a:defRPr/>
            </a:pPr>
            <a:r>
              <a:rPr lang="en-US" sz="3200" dirty="0" smtClean="0">
                <a:latin typeface="+mn-lt"/>
              </a:rPr>
              <a:t>Begin with the End in Mind</a:t>
            </a:r>
          </a:p>
          <a:p>
            <a:pPr marL="548640" indent="-411480" eaLnBrk="1" fontAlgn="auto" hangingPunct="1">
              <a:spcAft>
                <a:spcPts val="0"/>
              </a:spcAft>
              <a:buClr>
                <a:schemeClr val="tx1">
                  <a:shade val="95000"/>
                </a:schemeClr>
              </a:buClr>
              <a:buSzPct val="75000"/>
              <a:buFont typeface="Wingdings 2"/>
              <a:buChar char=""/>
              <a:defRPr/>
            </a:pPr>
            <a:r>
              <a:rPr lang="en-US" sz="3200" dirty="0" smtClean="0">
                <a:latin typeface="+mn-lt"/>
              </a:rPr>
              <a:t>Work Diligently</a:t>
            </a:r>
          </a:p>
          <a:p>
            <a:pPr marL="548640" indent="-411480" eaLnBrk="1" fontAlgn="auto" hangingPunct="1">
              <a:spcAft>
                <a:spcPts val="0"/>
              </a:spcAft>
              <a:buClr>
                <a:schemeClr val="tx1">
                  <a:shade val="95000"/>
                </a:schemeClr>
              </a:buClr>
              <a:buSzPct val="100000"/>
              <a:buFont typeface="Wingdings 2"/>
              <a:buChar char=""/>
              <a:defRPr/>
            </a:pPr>
            <a:r>
              <a:rPr lang="en-US" sz="4200" b="1" dirty="0" smtClean="0">
                <a:latin typeface="+mn-lt"/>
              </a:rPr>
              <a:t>Keep Your Integrity</a:t>
            </a:r>
          </a:p>
          <a:p>
            <a:pPr marL="548640" indent="-411480" eaLnBrk="1" fontAlgn="auto" hangingPunct="1">
              <a:spcAft>
                <a:spcPts val="0"/>
              </a:spcAft>
              <a:buClr>
                <a:schemeClr val="tx1">
                  <a:shade val="95000"/>
                </a:schemeClr>
              </a:buClr>
              <a:buSzPct val="75000"/>
              <a:buFont typeface="Wingdings 2"/>
              <a:buChar char=""/>
              <a:defRPr/>
            </a:pPr>
            <a:r>
              <a:rPr lang="en-US" sz="3200" dirty="0" smtClean="0">
                <a:latin typeface="+mn-lt"/>
              </a:rPr>
              <a:t>Habits</a:t>
            </a:r>
          </a:p>
          <a:p>
            <a:pPr marL="548640" indent="-411480" eaLnBrk="1" fontAlgn="auto" hangingPunct="1">
              <a:spcAft>
                <a:spcPts val="0"/>
              </a:spcAft>
              <a:buClr>
                <a:schemeClr val="tx1">
                  <a:shade val="95000"/>
                </a:schemeClr>
              </a:buClr>
              <a:buSzPct val="75000"/>
              <a:buFont typeface="Wingdings 2"/>
              <a:buChar char=""/>
              <a:defRPr/>
            </a:pPr>
            <a:r>
              <a:rPr lang="en-US" sz="3200" dirty="0" smtClean="0">
                <a:latin typeface="+mn-lt"/>
              </a:rPr>
              <a:t>Don’t Do it Alone</a:t>
            </a:r>
          </a:p>
        </p:txBody>
      </p:sp>
    </p:spTree>
    <p:extLst>
      <p:ext uri="{BB962C8B-B14F-4D97-AF65-F5344CB8AC3E}">
        <p14:creationId xmlns:p14="http://schemas.microsoft.com/office/powerpoint/2010/main" val="19751178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4"/>
          <p:cNvSpPr>
            <a:spLocks noChangeArrowheads="1"/>
          </p:cNvSpPr>
          <p:nvPr/>
        </p:nvSpPr>
        <p:spPr bwMode="auto">
          <a:xfrm>
            <a:off x="609600" y="5334000"/>
            <a:ext cx="5410200" cy="646331"/>
          </a:xfrm>
          <a:prstGeom prst="rect">
            <a:avLst/>
          </a:prstGeom>
          <a:noFill/>
          <a:ln w="9525">
            <a:noFill/>
            <a:miter lim="800000"/>
            <a:headEnd/>
            <a:tailEnd/>
          </a:ln>
        </p:spPr>
        <p:txBody>
          <a:bodyPr wrap="square">
            <a:spAutoFit/>
          </a:bodyPr>
          <a:lstStyle/>
          <a:p>
            <a:pPr algn="ctr"/>
            <a:r>
              <a:rPr lang="en-US" sz="3600" dirty="0" smtClean="0">
                <a:latin typeface="+mn-lt"/>
              </a:rPr>
              <a:t>Was he a </a:t>
            </a:r>
            <a:r>
              <a:rPr lang="en-US" sz="3600" dirty="0">
                <a:latin typeface="+mn-lt"/>
              </a:rPr>
              <a:t>success?</a:t>
            </a:r>
          </a:p>
        </p:txBody>
      </p:sp>
      <p:pic>
        <p:nvPicPr>
          <p:cNvPr id="2" name="Picture 1" descr="lincoln_daniel_day_lewi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57800" y="612798"/>
            <a:ext cx="3048000" cy="4069822"/>
          </a:xfrm>
          <a:prstGeom prst="rect">
            <a:avLst/>
          </a:prstGeom>
        </p:spPr>
      </p:pic>
    </p:spTree>
    <p:extLst>
      <p:ext uri="{BB962C8B-B14F-4D97-AF65-F5344CB8AC3E}">
        <p14:creationId xmlns:p14="http://schemas.microsoft.com/office/powerpoint/2010/main" val="10963232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381000" y="609600"/>
            <a:ext cx="8382000"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p>
            <a:pPr marL="0" marR="0" lvl="0" indent="0" algn="ctr" defTabSz="914400" rtl="0" eaLnBrk="1" fontAlgn="auto" latinLnBrk="0" hangingPunct="1">
              <a:lnSpc>
                <a:spcPct val="100000"/>
              </a:lnSpc>
              <a:spcBef>
                <a:spcPct val="20000"/>
              </a:spcBef>
              <a:spcAft>
                <a:spcPts val="0"/>
              </a:spcAft>
              <a:buClr>
                <a:schemeClr val="accent3"/>
              </a:buClr>
              <a:buSzTx/>
              <a:buFont typeface="Arial" charset="0"/>
              <a:buNone/>
              <a:tabLst/>
              <a:defRPr/>
            </a:pPr>
            <a:r>
              <a:rPr kumimoji="0" lang="en-US" sz="4500" b="1" i="0" u="none" strike="noStrike" kern="1200" cap="none" spc="0" normalizeH="0" baseline="0" noProof="0" dirty="0" smtClean="0">
                <a:ln>
                  <a:noFill/>
                </a:ln>
                <a:solidFill>
                  <a:schemeClr val="tx1"/>
                </a:solidFill>
                <a:effectLst/>
                <a:uLnTx/>
                <a:uFillTx/>
                <a:latin typeface="+mn-lt"/>
                <a:ea typeface="ＭＳ Ｐゴシック" charset="0"/>
                <a:cs typeface="+mn-cs"/>
              </a:rPr>
              <a:t>Integrity</a:t>
            </a:r>
          </a:p>
          <a:p>
            <a:pPr marL="0" marR="0" lvl="0" indent="0" algn="ctr" defTabSz="914400" rtl="0" eaLnBrk="1" fontAlgn="auto" latinLnBrk="0" hangingPunct="1">
              <a:lnSpc>
                <a:spcPct val="100000"/>
              </a:lnSpc>
              <a:spcBef>
                <a:spcPct val="20000"/>
              </a:spcBef>
              <a:spcAft>
                <a:spcPts val="0"/>
              </a:spcAft>
              <a:buClr>
                <a:schemeClr val="accent3"/>
              </a:buClr>
              <a:buSzTx/>
              <a:buFont typeface="Arial" charset="0"/>
              <a:buNone/>
              <a:tabLst/>
              <a:defRPr/>
            </a:pPr>
            <a:endParaRPr kumimoji="0" lang="en-US" sz="2800" b="1" i="0" u="none" strike="noStrike" kern="1200" cap="none" spc="0" normalizeH="0" baseline="0" noProof="0" dirty="0" smtClean="0">
              <a:ln>
                <a:noFill/>
              </a:ln>
              <a:solidFill>
                <a:schemeClr val="tx1"/>
              </a:solidFill>
              <a:effectLst/>
              <a:uLnTx/>
              <a:uFillTx/>
              <a:latin typeface="+mn-lt"/>
              <a:ea typeface="ＭＳ Ｐゴシック" charset="0"/>
              <a:cs typeface="+mn-cs"/>
            </a:endParaRPr>
          </a:p>
          <a:p>
            <a:pPr lvl="0" algn="ctr" eaLnBrk="1" fontAlgn="auto" hangingPunct="1">
              <a:spcBef>
                <a:spcPct val="20000"/>
              </a:spcBef>
              <a:spcAft>
                <a:spcPts val="0"/>
              </a:spcAft>
              <a:buClr>
                <a:schemeClr val="accent3"/>
              </a:buClr>
              <a:defRPr/>
            </a:pPr>
            <a:r>
              <a:rPr kumimoji="0" lang="en-US" sz="2600" b="0" u="none" strike="noStrike" kern="1200" cap="none" spc="0" normalizeH="0" baseline="0" noProof="0" dirty="0" smtClean="0">
                <a:ln>
                  <a:noFill/>
                </a:ln>
                <a:solidFill>
                  <a:schemeClr val="tx1"/>
                </a:solidFill>
                <a:effectLst/>
                <a:uLnTx/>
                <a:uFillTx/>
                <a:latin typeface="+mn-lt"/>
                <a:ea typeface="ＭＳ Ｐゴシック" charset="0"/>
                <a:cs typeface="+mn-cs"/>
              </a:rPr>
              <a:t>“Know Thyself.”</a:t>
            </a:r>
          </a:p>
          <a:p>
            <a:pPr lvl="0" algn="ctr" eaLnBrk="1" fontAlgn="auto" hangingPunct="1">
              <a:spcBef>
                <a:spcPts val="0"/>
              </a:spcBef>
              <a:spcAft>
                <a:spcPts val="0"/>
              </a:spcAft>
              <a:buClr>
                <a:schemeClr val="accent3"/>
              </a:buClr>
              <a:defRPr/>
            </a:pPr>
            <a:r>
              <a:rPr lang="en-US" sz="2600" dirty="0" smtClean="0">
                <a:latin typeface="+mn-lt"/>
                <a:ea typeface="ＭＳ Ｐゴシック" charset="0"/>
              </a:rPr>
              <a:t>           –</a:t>
            </a:r>
            <a:r>
              <a:rPr lang="en-US" sz="2600" i="1" dirty="0" smtClean="0">
                <a:latin typeface="+mn-lt"/>
                <a:ea typeface="ＭＳ Ｐゴシック" charset="0"/>
              </a:rPr>
              <a:t>Socrates</a:t>
            </a:r>
            <a:endParaRPr kumimoji="0" lang="en-US" sz="2600" b="0" i="1" u="none" strike="noStrike" kern="1200" cap="none" spc="0" normalizeH="0" noProof="0" dirty="0" smtClean="0">
              <a:ln>
                <a:noFill/>
              </a:ln>
              <a:solidFill>
                <a:schemeClr val="tx1"/>
              </a:solidFill>
              <a:effectLst/>
              <a:uLnTx/>
              <a:uFillTx/>
              <a:latin typeface="+mn-lt"/>
              <a:ea typeface="ＭＳ Ｐゴシック" charset="0"/>
              <a:cs typeface="+mn-cs"/>
            </a:endParaRPr>
          </a:p>
          <a:p>
            <a:pPr marR="0" lvl="0" algn="ctr" defTabSz="914400" rtl="0" eaLnBrk="1" fontAlgn="auto" latinLnBrk="0" hangingPunct="1">
              <a:lnSpc>
                <a:spcPct val="100000"/>
              </a:lnSpc>
              <a:spcBef>
                <a:spcPct val="20000"/>
              </a:spcBef>
              <a:spcAft>
                <a:spcPts val="0"/>
              </a:spcAft>
              <a:buClr>
                <a:schemeClr val="accent3"/>
              </a:buClr>
              <a:buSzTx/>
              <a:buFont typeface="Arial" charset="0"/>
              <a:buNone/>
              <a:tabLst/>
              <a:defRPr/>
            </a:pPr>
            <a:endParaRPr kumimoji="0" lang="en-US" sz="800" b="0" u="none" strike="noStrike" kern="1200" cap="none" spc="0" normalizeH="0" noProof="0" dirty="0" smtClean="0">
              <a:ln>
                <a:noFill/>
              </a:ln>
              <a:solidFill>
                <a:schemeClr val="tx1"/>
              </a:solidFill>
              <a:effectLst/>
              <a:uLnTx/>
              <a:uFillTx/>
              <a:latin typeface="+mn-lt"/>
              <a:ea typeface="ＭＳ Ｐゴシック" charset="0"/>
              <a:cs typeface="+mn-cs"/>
            </a:endParaRPr>
          </a:p>
          <a:p>
            <a:pPr marR="0" lvl="0" algn="ctr" defTabSz="914400" rtl="0" eaLnBrk="1" fontAlgn="auto" latinLnBrk="0" hangingPunct="1">
              <a:lnSpc>
                <a:spcPct val="100000"/>
              </a:lnSpc>
              <a:spcBef>
                <a:spcPct val="20000"/>
              </a:spcBef>
              <a:spcAft>
                <a:spcPts val="0"/>
              </a:spcAft>
              <a:buClr>
                <a:schemeClr val="accent3"/>
              </a:buClr>
              <a:buSzTx/>
              <a:buFont typeface="Arial" charset="0"/>
              <a:buNone/>
              <a:tabLst/>
              <a:defRPr/>
            </a:pPr>
            <a:endParaRPr kumimoji="0" lang="en-US" sz="800" b="0" u="none" strike="noStrike" kern="1200" cap="none" spc="0" normalizeH="0" noProof="0" dirty="0" smtClean="0">
              <a:ln>
                <a:noFill/>
              </a:ln>
              <a:solidFill>
                <a:schemeClr val="tx1"/>
              </a:solidFill>
              <a:effectLst/>
              <a:uLnTx/>
              <a:uFillTx/>
              <a:latin typeface="+mn-lt"/>
              <a:ea typeface="ＭＳ Ｐゴシック" charset="0"/>
              <a:cs typeface="+mn-cs"/>
            </a:endParaRPr>
          </a:p>
          <a:p>
            <a:pPr marR="0" lvl="0" algn="ctr" defTabSz="914400" rtl="0" eaLnBrk="1" fontAlgn="auto" latinLnBrk="0" hangingPunct="1">
              <a:lnSpc>
                <a:spcPct val="100000"/>
              </a:lnSpc>
              <a:spcBef>
                <a:spcPct val="20000"/>
              </a:spcBef>
              <a:spcAft>
                <a:spcPts val="0"/>
              </a:spcAft>
              <a:buClr>
                <a:schemeClr val="accent3"/>
              </a:buClr>
              <a:buSzTx/>
              <a:buFont typeface="Arial" charset="0"/>
              <a:buNone/>
              <a:tabLst/>
              <a:defRPr/>
            </a:pPr>
            <a:r>
              <a:rPr kumimoji="0" lang="en-US" sz="2600" b="0" u="none" strike="noStrike" kern="1200" cap="none" spc="0" normalizeH="0" baseline="0" noProof="0" dirty="0" smtClean="0">
                <a:ln>
                  <a:noFill/>
                </a:ln>
                <a:solidFill>
                  <a:schemeClr val="tx1"/>
                </a:solidFill>
                <a:effectLst/>
                <a:uLnTx/>
                <a:uFillTx/>
                <a:latin typeface="+mn-lt"/>
                <a:ea typeface="ＭＳ Ｐゴシック" charset="0"/>
                <a:cs typeface="+mn-cs"/>
              </a:rPr>
              <a:t>You are your brand</a:t>
            </a:r>
          </a:p>
        </p:txBody>
      </p:sp>
    </p:spTree>
    <p:extLst>
      <p:ext uri="{BB962C8B-B14F-4D97-AF65-F5344CB8AC3E}">
        <p14:creationId xmlns:p14="http://schemas.microsoft.com/office/powerpoint/2010/main" val="7491502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609600"/>
            <a:ext cx="4572000" cy="5632312"/>
          </a:xfrm>
          <a:prstGeom prst="rect">
            <a:avLst/>
          </a:prstGeom>
        </p:spPr>
        <p:txBody>
          <a:bodyPr>
            <a:spAutoFit/>
          </a:bodyPr>
          <a:lstStyle/>
          <a:p>
            <a:r>
              <a:rPr lang="en-US" dirty="0" smtClean="0"/>
              <a:t>Howard </a:t>
            </a:r>
            <a:r>
              <a:rPr lang="en-US" dirty="0" err="1"/>
              <a:t>Farran</a:t>
            </a:r>
            <a:r>
              <a:rPr lang="en-US" dirty="0"/>
              <a:t>, DDS MBA is a noted international lecturer on faster, easier, more efficient dentistry. </a:t>
            </a:r>
          </a:p>
          <a:p>
            <a:endParaRPr lang="en-US" dirty="0" smtClean="0"/>
          </a:p>
          <a:p>
            <a:endParaRPr lang="en-US" dirty="0"/>
          </a:p>
          <a:p>
            <a:endParaRPr lang="en-US" dirty="0" smtClean="0"/>
          </a:p>
          <a:p>
            <a:endParaRPr lang="en-US" dirty="0"/>
          </a:p>
          <a:p>
            <a:r>
              <a:rPr lang="en-US" dirty="0" smtClean="0"/>
              <a:t>In </a:t>
            </a:r>
            <a:r>
              <a:rPr lang="en-US" dirty="0"/>
              <a:t>his seminar entitled, “The Virtues of Profitable Dentistry” he gets down to the </a:t>
            </a:r>
            <a:r>
              <a:rPr lang="en-US" dirty="0" err="1"/>
              <a:t>nitty</a:t>
            </a:r>
            <a:r>
              <a:rPr lang="en-US" dirty="0"/>
              <a:t> gritty details of running a thriving family practice. He can show any dental team how they too can achieve their dreams and goals.</a:t>
            </a:r>
          </a:p>
          <a:p>
            <a:r>
              <a:rPr lang="en-US" dirty="0"/>
              <a:t>Dr. </a:t>
            </a:r>
            <a:r>
              <a:rPr lang="en-US" dirty="0" err="1"/>
              <a:t>Farran</a:t>
            </a:r>
            <a:r>
              <a:rPr lang="en-US" dirty="0"/>
              <a:t> graduated from UMKC dental school in 1987</a:t>
            </a:r>
            <a:r>
              <a:rPr lang="en-US" dirty="0" smtClean="0"/>
              <a:t>.</a:t>
            </a:r>
            <a:endParaRPr lang="en-US" dirty="0"/>
          </a:p>
          <a:p>
            <a:r>
              <a:rPr lang="en-US" dirty="0"/>
              <a:t>Dr. </a:t>
            </a:r>
            <a:r>
              <a:rPr lang="en-US" dirty="0" err="1"/>
              <a:t>Farran</a:t>
            </a:r>
            <a:r>
              <a:rPr lang="en-US" dirty="0"/>
              <a:t> is the founder and publisher of </a:t>
            </a:r>
            <a:r>
              <a:rPr lang="en-US" dirty="0" err="1"/>
              <a:t>Dentaltown</a:t>
            </a:r>
            <a:r>
              <a:rPr lang="en-US" dirty="0"/>
              <a:t> Magazine, which is mailed to more than 120,000 dentists in 43 countries each month. Dr. </a:t>
            </a:r>
            <a:r>
              <a:rPr lang="en-US" dirty="0" err="1"/>
              <a:t>Farran</a:t>
            </a:r>
            <a:r>
              <a:rPr lang="en-US" dirty="0"/>
              <a:t> is also the </a:t>
            </a:r>
            <a:r>
              <a:rPr lang="en-US" dirty="0" smtClean="0"/>
              <a:t>founder </a:t>
            </a:r>
            <a:r>
              <a:rPr lang="en-US" dirty="0" err="1" smtClean="0"/>
              <a:t>Dentaltown.com</a:t>
            </a:r>
            <a:r>
              <a:rPr lang="en-US" dirty="0"/>
              <a:t>.</a:t>
            </a:r>
          </a:p>
        </p:txBody>
      </p:sp>
      <p:pic>
        <p:nvPicPr>
          <p:cNvPr id="4" name="Picture 3" descr="meet-dr-howard-farra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67400" y="990600"/>
            <a:ext cx="2476500" cy="3009900"/>
          </a:xfrm>
          <a:prstGeom prst="rect">
            <a:avLst/>
          </a:prstGeom>
        </p:spPr>
      </p:pic>
    </p:spTree>
    <p:extLst>
      <p:ext uri="{BB962C8B-B14F-4D97-AF65-F5344CB8AC3E}">
        <p14:creationId xmlns:p14="http://schemas.microsoft.com/office/powerpoint/2010/main" val="28855458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381000" y="609600"/>
            <a:ext cx="8382000"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p>
            <a:pPr marL="0" marR="0" lvl="0" indent="0" algn="ctr" defTabSz="914400" rtl="0" eaLnBrk="1" fontAlgn="auto" latinLnBrk="0" hangingPunct="1">
              <a:lnSpc>
                <a:spcPct val="100000"/>
              </a:lnSpc>
              <a:spcBef>
                <a:spcPct val="20000"/>
              </a:spcBef>
              <a:spcAft>
                <a:spcPts val="0"/>
              </a:spcAft>
              <a:buClr>
                <a:schemeClr val="accent3"/>
              </a:buClr>
              <a:buSzTx/>
              <a:buFont typeface="Arial" charset="0"/>
              <a:buNone/>
              <a:tabLst/>
              <a:defRPr/>
            </a:pPr>
            <a:endParaRPr kumimoji="0" lang="en-US" sz="2800" b="1" i="0" u="none" strike="noStrike" kern="1200" cap="none" spc="0" normalizeH="0" baseline="0" noProof="0" dirty="0" smtClean="0">
              <a:ln>
                <a:noFill/>
              </a:ln>
              <a:solidFill>
                <a:schemeClr val="tx1"/>
              </a:solidFill>
              <a:effectLst/>
              <a:uLnTx/>
              <a:uFillTx/>
              <a:latin typeface="+mn-lt"/>
              <a:ea typeface="ＭＳ Ｐゴシック" charset="0"/>
              <a:cs typeface="+mn-cs"/>
            </a:endParaRPr>
          </a:p>
          <a:p>
            <a:pPr lvl="0" algn="ctr" eaLnBrk="1" fontAlgn="auto" hangingPunct="1">
              <a:spcBef>
                <a:spcPct val="20000"/>
              </a:spcBef>
              <a:spcAft>
                <a:spcPts val="0"/>
              </a:spcAft>
              <a:buClr>
                <a:schemeClr val="accent3"/>
              </a:buClr>
              <a:defRPr/>
            </a:pPr>
            <a:r>
              <a:rPr kumimoji="0" lang="en-US" sz="2600" b="0" u="none" strike="noStrike" kern="1200" cap="none" spc="0" normalizeH="0" baseline="0" noProof="0" dirty="0" smtClean="0">
                <a:ln>
                  <a:noFill/>
                </a:ln>
                <a:solidFill>
                  <a:schemeClr val="tx1"/>
                </a:solidFill>
                <a:effectLst/>
                <a:uLnTx/>
                <a:uFillTx/>
                <a:latin typeface="+mn-lt"/>
                <a:ea typeface="ＭＳ Ｐゴシック" charset="0"/>
                <a:cs typeface="+mn-cs"/>
              </a:rPr>
              <a:t>“Know Thyself.”</a:t>
            </a:r>
          </a:p>
          <a:p>
            <a:pPr lvl="0" algn="ctr" eaLnBrk="1" fontAlgn="auto" hangingPunct="1">
              <a:spcBef>
                <a:spcPts val="0"/>
              </a:spcBef>
              <a:spcAft>
                <a:spcPts val="0"/>
              </a:spcAft>
              <a:buClr>
                <a:schemeClr val="accent3"/>
              </a:buClr>
              <a:defRPr/>
            </a:pPr>
            <a:r>
              <a:rPr lang="en-US" sz="2600" dirty="0" smtClean="0">
                <a:latin typeface="+mn-lt"/>
                <a:ea typeface="ＭＳ Ｐゴシック" charset="0"/>
              </a:rPr>
              <a:t>           –</a:t>
            </a:r>
            <a:r>
              <a:rPr lang="en-US" sz="2600" i="1" dirty="0" smtClean="0">
                <a:latin typeface="+mn-lt"/>
                <a:ea typeface="ＭＳ Ｐゴシック" charset="0"/>
              </a:rPr>
              <a:t>Socrates</a:t>
            </a:r>
            <a:endParaRPr kumimoji="0" lang="en-US" sz="2600" b="0" i="1" u="none" strike="noStrike" kern="1200" cap="none" spc="0" normalizeH="0" noProof="0" dirty="0" smtClean="0">
              <a:ln>
                <a:noFill/>
              </a:ln>
              <a:solidFill>
                <a:schemeClr val="tx1"/>
              </a:solidFill>
              <a:effectLst/>
              <a:uLnTx/>
              <a:uFillTx/>
              <a:latin typeface="+mn-lt"/>
              <a:ea typeface="ＭＳ Ｐゴシック" charset="0"/>
              <a:cs typeface="+mn-cs"/>
            </a:endParaRPr>
          </a:p>
          <a:p>
            <a:pPr marR="0" lvl="0" algn="ctr" defTabSz="914400" rtl="0" eaLnBrk="1" fontAlgn="auto" latinLnBrk="0" hangingPunct="1">
              <a:lnSpc>
                <a:spcPct val="100000"/>
              </a:lnSpc>
              <a:spcBef>
                <a:spcPct val="20000"/>
              </a:spcBef>
              <a:spcAft>
                <a:spcPts val="0"/>
              </a:spcAft>
              <a:buClr>
                <a:schemeClr val="accent3"/>
              </a:buClr>
              <a:buSzTx/>
              <a:buFont typeface="Arial" charset="0"/>
              <a:buNone/>
              <a:tabLst/>
              <a:defRPr/>
            </a:pPr>
            <a:endParaRPr kumimoji="0" lang="en-US" sz="800" b="0" u="none" strike="noStrike" kern="1200" cap="none" spc="0" normalizeH="0" noProof="0" dirty="0" smtClean="0">
              <a:ln>
                <a:noFill/>
              </a:ln>
              <a:solidFill>
                <a:schemeClr val="tx1"/>
              </a:solidFill>
              <a:effectLst/>
              <a:uLnTx/>
              <a:uFillTx/>
              <a:latin typeface="+mn-lt"/>
              <a:ea typeface="ＭＳ Ｐゴシック" charset="0"/>
              <a:cs typeface="+mn-cs"/>
            </a:endParaRPr>
          </a:p>
          <a:p>
            <a:pPr marR="0" lvl="0" algn="ctr" defTabSz="914400" rtl="0" eaLnBrk="1" fontAlgn="auto" latinLnBrk="0" hangingPunct="1">
              <a:lnSpc>
                <a:spcPct val="100000"/>
              </a:lnSpc>
              <a:spcBef>
                <a:spcPct val="20000"/>
              </a:spcBef>
              <a:spcAft>
                <a:spcPts val="0"/>
              </a:spcAft>
              <a:buClr>
                <a:schemeClr val="accent3"/>
              </a:buClr>
              <a:buSzTx/>
              <a:buFont typeface="Arial" charset="0"/>
              <a:buNone/>
              <a:tabLst/>
              <a:defRPr/>
            </a:pPr>
            <a:endParaRPr kumimoji="0" lang="en-US" sz="800" b="0" u="none" strike="noStrike" kern="1200" cap="none" spc="0" normalizeH="0" noProof="0" dirty="0" smtClean="0">
              <a:ln>
                <a:noFill/>
              </a:ln>
              <a:solidFill>
                <a:schemeClr val="tx1"/>
              </a:solidFill>
              <a:effectLst/>
              <a:uLnTx/>
              <a:uFillTx/>
              <a:latin typeface="+mn-lt"/>
              <a:ea typeface="ＭＳ Ｐゴシック" charset="0"/>
              <a:cs typeface="+mn-cs"/>
            </a:endParaRPr>
          </a:p>
        </p:txBody>
      </p:sp>
      <p:pic>
        <p:nvPicPr>
          <p:cNvPr id="2" name="Picture 1" descr="strength finder cove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88769" y="2286000"/>
            <a:ext cx="6653724" cy="2721978"/>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381000" y="609600"/>
            <a:ext cx="8382000"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p>
            <a:pPr marL="0" marR="0" lvl="0" indent="0" algn="ctr" defTabSz="914400" rtl="0" eaLnBrk="1" fontAlgn="auto" latinLnBrk="0" hangingPunct="1">
              <a:lnSpc>
                <a:spcPct val="100000"/>
              </a:lnSpc>
              <a:spcBef>
                <a:spcPct val="20000"/>
              </a:spcBef>
              <a:spcAft>
                <a:spcPts val="0"/>
              </a:spcAft>
              <a:buClr>
                <a:schemeClr val="accent3"/>
              </a:buClr>
              <a:buSzTx/>
              <a:buFont typeface="Arial" charset="0"/>
              <a:buNone/>
              <a:tabLst/>
              <a:defRPr/>
            </a:pPr>
            <a:r>
              <a:rPr kumimoji="0" lang="en-US" sz="4500" b="1" i="0" u="none" strike="noStrike" kern="1200" cap="none" spc="0" normalizeH="0" baseline="0" noProof="0" dirty="0" smtClean="0">
                <a:ln>
                  <a:noFill/>
                </a:ln>
                <a:solidFill>
                  <a:schemeClr val="tx1"/>
                </a:solidFill>
                <a:effectLst/>
                <a:uLnTx/>
                <a:uFillTx/>
                <a:latin typeface="+mn-lt"/>
                <a:ea typeface="ＭＳ Ｐゴシック" charset="0"/>
                <a:cs typeface="+mn-cs"/>
              </a:rPr>
              <a:t>Importance of Self-Esteem</a:t>
            </a:r>
            <a:endParaRPr kumimoji="0" lang="en-US" sz="2600" b="0" u="none" strike="noStrike" kern="1200" cap="none" spc="0" normalizeH="0" baseline="0" noProof="0" dirty="0" smtClean="0">
              <a:ln>
                <a:noFill/>
              </a:ln>
              <a:solidFill>
                <a:schemeClr val="tx1"/>
              </a:solidFill>
              <a:effectLst/>
              <a:uLnTx/>
              <a:uFillTx/>
              <a:latin typeface="+mn-lt"/>
              <a:ea typeface="ＭＳ Ｐゴシック" charset="0"/>
              <a:cs typeface="+mn-cs"/>
            </a:endParaRPr>
          </a:p>
        </p:txBody>
      </p:sp>
    </p:spTree>
    <p:extLst>
      <p:ext uri="{BB962C8B-B14F-4D97-AF65-F5344CB8AC3E}">
        <p14:creationId xmlns:p14="http://schemas.microsoft.com/office/powerpoint/2010/main" val="1691888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1981200" y="2362200"/>
            <a:ext cx="5486400"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p>
            <a:pPr marL="0" marR="0" lvl="0" indent="0" algn="ctr" defTabSz="914400" rtl="0" eaLnBrk="1" fontAlgn="auto" latinLnBrk="0" hangingPunct="1">
              <a:lnSpc>
                <a:spcPct val="100000"/>
              </a:lnSpc>
              <a:spcBef>
                <a:spcPct val="20000"/>
              </a:spcBef>
              <a:spcAft>
                <a:spcPts val="0"/>
              </a:spcAft>
              <a:buClr>
                <a:schemeClr val="accent3"/>
              </a:buClr>
              <a:buSzTx/>
              <a:buFont typeface="Arial" charset="0"/>
              <a:buNone/>
              <a:tabLst/>
              <a:defRPr/>
            </a:pPr>
            <a:r>
              <a:rPr lang="en-US" sz="2400" b="1" dirty="0" smtClean="0">
                <a:latin typeface="Tahoma"/>
                <a:ea typeface="ＭＳ Ｐゴシック" charset="0"/>
                <a:cs typeface="Tahoma"/>
              </a:rPr>
              <a:t>Acknowledge Yourself</a:t>
            </a:r>
          </a:p>
          <a:p>
            <a:pPr marL="0" marR="0" lvl="0" indent="0" algn="ctr" defTabSz="914400" rtl="0" eaLnBrk="1" fontAlgn="auto" latinLnBrk="0" hangingPunct="1">
              <a:lnSpc>
                <a:spcPct val="100000"/>
              </a:lnSpc>
              <a:spcBef>
                <a:spcPct val="20000"/>
              </a:spcBef>
              <a:spcAft>
                <a:spcPts val="0"/>
              </a:spcAft>
              <a:buClr>
                <a:schemeClr val="accent3"/>
              </a:buClr>
              <a:buSzTx/>
              <a:buFont typeface="Arial" charset="0"/>
              <a:buNone/>
              <a:tabLst/>
              <a:defRPr/>
            </a:pPr>
            <a:r>
              <a:rPr lang="en-US" sz="2400" b="1" dirty="0" smtClean="0">
                <a:latin typeface="Tahoma"/>
                <a:ea typeface="ＭＳ Ｐゴシック" charset="0"/>
                <a:cs typeface="Tahoma"/>
              </a:rPr>
              <a:t>Treat Yourself Well</a:t>
            </a:r>
          </a:p>
          <a:p>
            <a:pPr marL="0" marR="0" lvl="0" indent="0" algn="ctr" defTabSz="914400" rtl="0" eaLnBrk="1" fontAlgn="auto" latinLnBrk="0" hangingPunct="1">
              <a:lnSpc>
                <a:spcPct val="100000"/>
              </a:lnSpc>
              <a:spcBef>
                <a:spcPct val="20000"/>
              </a:spcBef>
              <a:spcAft>
                <a:spcPts val="0"/>
              </a:spcAft>
              <a:buClr>
                <a:schemeClr val="accent3"/>
              </a:buClr>
              <a:buSzTx/>
              <a:buFont typeface="Arial" charset="0"/>
              <a:buNone/>
              <a:tabLst/>
              <a:defRPr/>
            </a:pPr>
            <a:r>
              <a:rPr kumimoji="0" lang="en-US" sz="2400" b="1" u="none" strike="noStrike" kern="1200" cap="none" spc="0" normalizeH="0" baseline="0" noProof="0" dirty="0" smtClean="0">
                <a:ln>
                  <a:noFill/>
                </a:ln>
                <a:solidFill>
                  <a:schemeClr val="tx1"/>
                </a:solidFill>
                <a:effectLst/>
                <a:uLnTx/>
                <a:uFillTx/>
                <a:latin typeface="Tahoma"/>
                <a:ea typeface="ＭＳ Ｐゴシック" charset="0"/>
                <a:cs typeface="Tahoma"/>
              </a:rPr>
              <a:t>Take</a:t>
            </a:r>
            <a:r>
              <a:rPr kumimoji="0" lang="en-US" sz="2400" b="1" u="none" strike="noStrike" kern="1200" cap="none" spc="0" normalizeH="0" noProof="0" dirty="0" smtClean="0">
                <a:ln>
                  <a:noFill/>
                </a:ln>
                <a:solidFill>
                  <a:schemeClr val="tx1"/>
                </a:solidFill>
                <a:effectLst/>
                <a:uLnTx/>
                <a:uFillTx/>
                <a:latin typeface="Tahoma"/>
                <a:ea typeface="ＭＳ Ｐゴシック" charset="0"/>
                <a:cs typeface="Tahoma"/>
              </a:rPr>
              <a:t> Care of Your Body</a:t>
            </a:r>
          </a:p>
          <a:p>
            <a:pPr marL="0" marR="0" lvl="0" indent="0" algn="ctr" defTabSz="914400" rtl="0" eaLnBrk="1" fontAlgn="auto" latinLnBrk="0" hangingPunct="1">
              <a:lnSpc>
                <a:spcPct val="100000"/>
              </a:lnSpc>
              <a:spcBef>
                <a:spcPct val="20000"/>
              </a:spcBef>
              <a:spcAft>
                <a:spcPts val="0"/>
              </a:spcAft>
              <a:buClr>
                <a:schemeClr val="accent3"/>
              </a:buClr>
              <a:buSzTx/>
              <a:buFont typeface="Arial" charset="0"/>
              <a:buNone/>
              <a:tabLst/>
              <a:defRPr/>
            </a:pPr>
            <a:r>
              <a:rPr lang="en-US" sz="2400" b="1" noProof="0" dirty="0" smtClean="0">
                <a:latin typeface="Tahoma"/>
                <a:ea typeface="ＭＳ Ｐゴシック" charset="0"/>
                <a:cs typeface="Tahoma"/>
              </a:rPr>
              <a:t>Transform Yourself</a:t>
            </a:r>
            <a:endParaRPr kumimoji="0" lang="en-US" sz="2400" b="1" u="none" strike="noStrike" kern="1200" cap="none" spc="0" normalizeH="0" baseline="0" noProof="0" dirty="0" smtClean="0">
              <a:ln>
                <a:noFill/>
              </a:ln>
              <a:solidFill>
                <a:schemeClr val="tx1"/>
              </a:solidFill>
              <a:effectLst/>
              <a:uLnTx/>
              <a:uFillTx/>
              <a:latin typeface="Tahoma"/>
              <a:ea typeface="ＭＳ Ｐゴシック" charset="0"/>
              <a:cs typeface="Tahoma"/>
            </a:endParaRPr>
          </a:p>
        </p:txBody>
      </p:sp>
    </p:spTree>
    <p:extLst>
      <p:ext uri="{BB962C8B-B14F-4D97-AF65-F5344CB8AC3E}">
        <p14:creationId xmlns:p14="http://schemas.microsoft.com/office/powerpoint/2010/main" val="38665170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381000" y="609600"/>
            <a:ext cx="83820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p>
            <a:pPr marL="0" marR="0" lvl="0" indent="0" algn="ctr" defTabSz="914400" rtl="0" eaLnBrk="1" fontAlgn="auto" latinLnBrk="0" hangingPunct="1">
              <a:lnSpc>
                <a:spcPct val="100000"/>
              </a:lnSpc>
              <a:spcBef>
                <a:spcPct val="20000"/>
              </a:spcBef>
              <a:spcAft>
                <a:spcPts val="0"/>
              </a:spcAft>
              <a:buClr>
                <a:schemeClr val="accent3"/>
              </a:buClr>
              <a:buSzTx/>
              <a:buFont typeface="Arial" charset="0"/>
              <a:buNone/>
              <a:tabLst/>
              <a:defRPr/>
            </a:pPr>
            <a:r>
              <a:rPr kumimoji="0" lang="en-US" sz="4500" i="1" u="none" strike="noStrike" kern="1200" cap="none" spc="0" normalizeH="0" baseline="0" noProof="0" dirty="0" smtClean="0">
                <a:ln>
                  <a:noFill/>
                </a:ln>
                <a:solidFill>
                  <a:schemeClr val="tx1"/>
                </a:solidFill>
                <a:effectLst/>
                <a:uLnTx/>
                <a:uFillTx/>
                <a:latin typeface="+mn-lt"/>
                <a:ea typeface="ＭＳ Ｐゴシック" charset="0"/>
                <a:cs typeface="+mn-cs"/>
              </a:rPr>
              <a:t>Importance of Self-Esteem</a:t>
            </a:r>
            <a:endParaRPr kumimoji="0" lang="en-US" sz="2600" i="1" u="none" strike="noStrike" kern="1200" cap="none" spc="0" normalizeH="0" baseline="0" noProof="0" dirty="0" smtClean="0">
              <a:ln>
                <a:noFill/>
              </a:ln>
              <a:solidFill>
                <a:schemeClr val="tx1"/>
              </a:solidFill>
              <a:effectLst/>
              <a:uLnTx/>
              <a:uFillTx/>
              <a:latin typeface="+mn-lt"/>
              <a:ea typeface="ＭＳ Ｐゴシック" charset="0"/>
              <a:cs typeface="+mn-cs"/>
            </a:endParaRPr>
          </a:p>
        </p:txBody>
      </p:sp>
      <p:sp>
        <p:nvSpPr>
          <p:cNvPr id="2" name="TextBox 1"/>
          <p:cNvSpPr txBox="1"/>
          <p:nvPr/>
        </p:nvSpPr>
        <p:spPr>
          <a:xfrm>
            <a:off x="2895600" y="4572000"/>
            <a:ext cx="3352800" cy="1477328"/>
          </a:xfrm>
          <a:prstGeom prst="rect">
            <a:avLst/>
          </a:prstGeom>
          <a:noFill/>
        </p:spPr>
        <p:txBody>
          <a:bodyPr wrap="square" rtlCol="0">
            <a:spAutoFit/>
          </a:bodyPr>
          <a:lstStyle/>
          <a:p>
            <a:r>
              <a:rPr lang="en-US" i="1" dirty="0" smtClean="0"/>
              <a:t>And in the end</a:t>
            </a:r>
          </a:p>
          <a:p>
            <a:r>
              <a:rPr lang="en-US" i="1" dirty="0" smtClean="0"/>
              <a:t>The love your take</a:t>
            </a:r>
          </a:p>
          <a:p>
            <a:r>
              <a:rPr lang="en-US" i="1" dirty="0" smtClean="0"/>
              <a:t>Is equal to the love</a:t>
            </a:r>
          </a:p>
          <a:p>
            <a:r>
              <a:rPr lang="en-US" i="1" dirty="0" smtClean="0"/>
              <a:t>You make</a:t>
            </a:r>
          </a:p>
          <a:p>
            <a:r>
              <a:rPr lang="en-US" dirty="0" smtClean="0"/>
              <a:t>  -  Lennon and McCartney</a:t>
            </a:r>
            <a:endParaRPr lang="en-US" dirty="0"/>
          </a:p>
        </p:txBody>
      </p:sp>
      <p:pic>
        <p:nvPicPr>
          <p:cNvPr id="5" name="Picture 4" descr="TheBeatles-colo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81200" y="1600200"/>
            <a:ext cx="5331307" cy="2743200"/>
          </a:xfrm>
          <a:prstGeom prst="rect">
            <a:avLst/>
          </a:prstGeom>
        </p:spPr>
      </p:pic>
    </p:spTree>
    <p:extLst>
      <p:ext uri="{BB962C8B-B14F-4D97-AF65-F5344CB8AC3E}">
        <p14:creationId xmlns:p14="http://schemas.microsoft.com/office/powerpoint/2010/main" val="42067907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1219200"/>
            <a:ext cx="8229600" cy="685800"/>
          </a:xfrm>
        </p:spPr>
        <p:txBody>
          <a:bodyPr>
            <a:normAutofit fontScale="90000"/>
          </a:bodyPr>
          <a:lstStyle/>
          <a:p>
            <a:pPr eaLnBrk="1" fontAlgn="auto" hangingPunct="1">
              <a:spcAft>
                <a:spcPts val="0"/>
              </a:spcAft>
              <a:defRPr/>
            </a:pPr>
            <a:r>
              <a:rPr lang="en-US" dirty="0" smtClean="0"/>
              <a:t/>
            </a:r>
            <a:br>
              <a:rPr lang="en-US" dirty="0" smtClean="0"/>
            </a:br>
            <a:endParaRPr lang="en-US" dirty="0"/>
          </a:p>
        </p:txBody>
      </p:sp>
      <p:sp>
        <p:nvSpPr>
          <p:cNvPr id="4" name="Rectangle 3"/>
          <p:cNvSpPr txBox="1">
            <a:spLocks noChangeArrowheads="1"/>
          </p:cNvSpPr>
          <p:nvPr/>
        </p:nvSpPr>
        <p:spPr bwMode="auto">
          <a:xfrm>
            <a:off x="381000" y="609600"/>
            <a:ext cx="8382000"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p>
            <a:pPr marL="0" marR="0" lvl="0" indent="0" algn="ctr" defTabSz="914400" rtl="0" eaLnBrk="1" fontAlgn="auto" latinLnBrk="0" hangingPunct="1">
              <a:lnSpc>
                <a:spcPct val="100000"/>
              </a:lnSpc>
              <a:spcBef>
                <a:spcPct val="20000"/>
              </a:spcBef>
              <a:spcAft>
                <a:spcPts val="0"/>
              </a:spcAft>
              <a:buClr>
                <a:schemeClr val="accent3"/>
              </a:buClr>
              <a:buSzTx/>
              <a:buFont typeface="Arial" charset="0"/>
              <a:buNone/>
              <a:tabLst/>
              <a:defRPr/>
            </a:pPr>
            <a:r>
              <a:rPr kumimoji="0" lang="en-US" sz="4500" b="1" i="0" u="none" strike="noStrike" kern="1200" cap="none" spc="0" normalizeH="0" baseline="0" noProof="0" dirty="0" smtClean="0">
                <a:ln>
                  <a:noFill/>
                </a:ln>
                <a:solidFill>
                  <a:schemeClr val="tx1"/>
                </a:solidFill>
                <a:effectLst/>
                <a:uLnTx/>
                <a:uFillTx/>
                <a:latin typeface="+mn-lt"/>
                <a:ea typeface="ＭＳ Ｐゴシック" charset="0"/>
                <a:cs typeface="+mn-cs"/>
              </a:rPr>
              <a:t>Esteem Yourself</a:t>
            </a:r>
          </a:p>
          <a:p>
            <a:pPr marL="0" marR="0" lvl="0" indent="0" algn="ctr" defTabSz="914400" rtl="0" eaLnBrk="1" fontAlgn="auto" latinLnBrk="0" hangingPunct="1">
              <a:lnSpc>
                <a:spcPct val="100000"/>
              </a:lnSpc>
              <a:spcBef>
                <a:spcPct val="20000"/>
              </a:spcBef>
              <a:spcAft>
                <a:spcPts val="0"/>
              </a:spcAft>
              <a:buClr>
                <a:schemeClr val="accent3"/>
              </a:buClr>
              <a:buSzTx/>
              <a:buFont typeface="Arial" charset="0"/>
              <a:buNone/>
              <a:tabLst/>
              <a:defRPr/>
            </a:pPr>
            <a:endParaRPr kumimoji="0" lang="en-US" sz="2800" b="1" i="0" u="none" strike="noStrike" kern="1200" cap="none" spc="0" normalizeH="0" baseline="0" noProof="0" dirty="0" smtClean="0">
              <a:ln>
                <a:noFill/>
              </a:ln>
              <a:solidFill>
                <a:schemeClr val="tx1"/>
              </a:solidFill>
              <a:effectLst/>
              <a:uLnTx/>
              <a:uFillTx/>
              <a:latin typeface="+mn-lt"/>
              <a:ea typeface="ＭＳ Ｐゴシック" charset="0"/>
              <a:cs typeface="+mn-cs"/>
            </a:endParaRPr>
          </a:p>
          <a:p>
            <a:pPr lvl="0" algn="ctr" eaLnBrk="1" fontAlgn="auto" hangingPunct="1">
              <a:spcBef>
                <a:spcPct val="20000"/>
              </a:spcBef>
              <a:spcAft>
                <a:spcPts val="0"/>
              </a:spcAft>
              <a:buClr>
                <a:schemeClr val="accent3"/>
              </a:buClr>
              <a:defRPr/>
            </a:pPr>
            <a:r>
              <a:rPr kumimoji="0" lang="en-US" sz="2600" b="0" u="none" strike="noStrike" kern="1200" cap="none" spc="0" normalizeH="0" baseline="0" noProof="0" dirty="0" smtClean="0">
                <a:ln>
                  <a:noFill/>
                </a:ln>
                <a:solidFill>
                  <a:schemeClr val="tx1"/>
                </a:solidFill>
                <a:effectLst/>
                <a:uLnTx/>
                <a:uFillTx/>
                <a:latin typeface="+mn-lt"/>
                <a:ea typeface="ＭＳ Ｐゴシック" charset="0"/>
                <a:cs typeface="+mn-cs"/>
              </a:rPr>
              <a:t>“As a Man </a:t>
            </a:r>
            <a:r>
              <a:rPr kumimoji="0" lang="en-US" sz="2600" b="0" u="none" strike="noStrike" kern="1200" cap="none" spc="0" normalizeH="0" baseline="0" noProof="0" dirty="0" err="1" smtClean="0">
                <a:ln>
                  <a:noFill/>
                </a:ln>
                <a:solidFill>
                  <a:schemeClr val="tx1"/>
                </a:solidFill>
                <a:effectLst/>
                <a:uLnTx/>
                <a:uFillTx/>
                <a:latin typeface="+mn-lt"/>
                <a:ea typeface="ＭＳ Ｐゴシック" charset="0"/>
                <a:cs typeface="+mn-cs"/>
              </a:rPr>
              <a:t>Thinketh</a:t>
            </a:r>
            <a:r>
              <a:rPr kumimoji="0" lang="en-US" sz="2600" b="0" u="none" strike="noStrike" kern="1200" cap="none" spc="0" normalizeH="0" baseline="0" noProof="0" dirty="0" smtClean="0">
                <a:ln>
                  <a:noFill/>
                </a:ln>
                <a:solidFill>
                  <a:schemeClr val="tx1"/>
                </a:solidFill>
                <a:effectLst/>
                <a:uLnTx/>
                <a:uFillTx/>
                <a:latin typeface="+mn-lt"/>
                <a:ea typeface="ＭＳ Ｐゴシック" charset="0"/>
                <a:cs typeface="+mn-cs"/>
              </a:rPr>
              <a:t> in his heart, so He is … ”</a:t>
            </a:r>
          </a:p>
          <a:p>
            <a:pPr lvl="0" algn="ctr" eaLnBrk="1" fontAlgn="auto" hangingPunct="1">
              <a:spcBef>
                <a:spcPts val="0"/>
              </a:spcBef>
              <a:spcAft>
                <a:spcPts val="0"/>
              </a:spcAft>
              <a:buClr>
                <a:schemeClr val="accent3"/>
              </a:buClr>
              <a:defRPr/>
            </a:pPr>
            <a:r>
              <a:rPr lang="en-US" sz="2600" dirty="0" smtClean="0">
                <a:latin typeface="+mn-lt"/>
                <a:ea typeface="ＭＳ Ｐゴシック" charset="0"/>
              </a:rPr>
              <a:t>                                                        –</a:t>
            </a:r>
            <a:r>
              <a:rPr lang="en-US" sz="2600" i="1" dirty="0" smtClean="0">
                <a:latin typeface="+mn-lt"/>
                <a:ea typeface="ＭＳ Ｐゴシック" charset="0"/>
              </a:rPr>
              <a:t>Proverbs</a:t>
            </a:r>
            <a:endParaRPr kumimoji="0" lang="en-US" sz="2600" b="0" i="1" u="none" strike="noStrike" kern="1200" cap="none" spc="0" normalizeH="0" baseline="0" noProof="0" dirty="0" smtClean="0">
              <a:ln>
                <a:noFill/>
              </a:ln>
              <a:solidFill>
                <a:schemeClr val="tx1"/>
              </a:solidFill>
              <a:effectLst/>
              <a:uLnTx/>
              <a:uFillTx/>
              <a:latin typeface="+mn-lt"/>
              <a:ea typeface="ＭＳ Ｐゴシック" charset="0"/>
              <a:cs typeface="+mn-cs"/>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381000" y="609600"/>
            <a:ext cx="8382000"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p>
            <a:pPr marR="0" lvl="0" algn="ctr" defTabSz="914400" rtl="0" eaLnBrk="1" fontAlgn="auto" latinLnBrk="0" hangingPunct="1">
              <a:lnSpc>
                <a:spcPct val="100000"/>
              </a:lnSpc>
              <a:spcBef>
                <a:spcPct val="20000"/>
              </a:spcBef>
              <a:spcAft>
                <a:spcPts val="0"/>
              </a:spcAft>
              <a:buClr>
                <a:schemeClr val="accent3"/>
              </a:buClr>
              <a:buSzTx/>
              <a:buFont typeface="Arial" charset="0"/>
              <a:buNone/>
              <a:tabLst/>
              <a:defRPr/>
            </a:pPr>
            <a:endParaRPr kumimoji="0" lang="en-US" sz="2400" b="0" u="none" strike="noStrike" kern="1200" cap="none" spc="0" normalizeH="0" noProof="0" dirty="0" smtClean="0">
              <a:ln>
                <a:noFill/>
              </a:ln>
              <a:solidFill>
                <a:schemeClr val="tx1"/>
              </a:solidFill>
              <a:effectLst/>
              <a:uLnTx/>
              <a:uFillTx/>
              <a:latin typeface="Tahoma"/>
              <a:ea typeface="ＭＳ Ｐゴシック" charset="0"/>
              <a:cs typeface="Tahoma"/>
            </a:endParaRPr>
          </a:p>
          <a:p>
            <a:pPr marR="0" lvl="0" algn="ctr" defTabSz="914400" rtl="0" eaLnBrk="1" fontAlgn="auto" latinLnBrk="0" hangingPunct="1">
              <a:lnSpc>
                <a:spcPct val="100000"/>
              </a:lnSpc>
              <a:spcBef>
                <a:spcPct val="20000"/>
              </a:spcBef>
              <a:spcAft>
                <a:spcPts val="0"/>
              </a:spcAft>
              <a:buClr>
                <a:schemeClr val="accent3"/>
              </a:buClr>
              <a:buSzTx/>
              <a:buFont typeface="Arial" charset="0"/>
              <a:buNone/>
              <a:tabLst/>
              <a:defRPr/>
            </a:pPr>
            <a:endParaRPr kumimoji="0" lang="en-US" sz="2400" b="0" u="none" strike="noStrike" kern="1200" cap="none" spc="0" normalizeH="0" noProof="0" dirty="0" smtClean="0">
              <a:ln>
                <a:noFill/>
              </a:ln>
              <a:solidFill>
                <a:schemeClr val="tx1"/>
              </a:solidFill>
              <a:effectLst/>
              <a:uLnTx/>
              <a:uFillTx/>
              <a:latin typeface="Tahoma"/>
              <a:ea typeface="ＭＳ Ｐゴシック" charset="0"/>
              <a:cs typeface="Tahoma"/>
            </a:endParaRPr>
          </a:p>
          <a:p>
            <a:pPr marR="0" lvl="0" algn="ctr" defTabSz="914400" rtl="0" eaLnBrk="1" fontAlgn="auto" latinLnBrk="0" hangingPunct="1">
              <a:lnSpc>
                <a:spcPct val="100000"/>
              </a:lnSpc>
              <a:spcBef>
                <a:spcPct val="20000"/>
              </a:spcBef>
              <a:spcAft>
                <a:spcPts val="0"/>
              </a:spcAft>
              <a:buClr>
                <a:schemeClr val="accent3"/>
              </a:buClr>
              <a:buSzTx/>
              <a:buFont typeface="Arial" charset="0"/>
              <a:buNone/>
              <a:tabLst/>
              <a:defRPr/>
            </a:pPr>
            <a:r>
              <a:rPr kumimoji="0" lang="en-US" sz="2400" b="0" u="none" strike="noStrike" kern="1200" cap="none" spc="0" normalizeH="0" baseline="0" noProof="0" dirty="0" smtClean="0">
                <a:ln>
                  <a:noFill/>
                </a:ln>
                <a:solidFill>
                  <a:schemeClr val="tx1"/>
                </a:solidFill>
                <a:effectLst/>
                <a:uLnTx/>
                <a:uFillTx/>
                <a:latin typeface="Tahoma"/>
                <a:ea typeface="ＭＳ Ｐゴシック" charset="0"/>
                <a:cs typeface="Tahoma"/>
              </a:rPr>
              <a:t>You are your brand</a:t>
            </a:r>
          </a:p>
        </p:txBody>
      </p:sp>
    </p:spTree>
    <p:extLst>
      <p:ext uri="{BB962C8B-B14F-4D97-AF65-F5344CB8AC3E}">
        <p14:creationId xmlns:p14="http://schemas.microsoft.com/office/powerpoint/2010/main" val="20360584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1219200"/>
            <a:ext cx="8229600" cy="685800"/>
          </a:xfrm>
        </p:spPr>
        <p:txBody>
          <a:bodyPr>
            <a:normAutofit fontScale="90000"/>
          </a:bodyPr>
          <a:lstStyle/>
          <a:p>
            <a:pPr eaLnBrk="1" fontAlgn="auto" hangingPunct="1">
              <a:spcAft>
                <a:spcPts val="0"/>
              </a:spcAft>
              <a:defRPr/>
            </a:pPr>
            <a:r>
              <a:rPr lang="en-US" dirty="0" smtClean="0"/>
              <a:t/>
            </a:r>
            <a:br>
              <a:rPr lang="en-US" dirty="0" smtClean="0"/>
            </a:br>
            <a:endParaRPr lang="en-US" dirty="0"/>
          </a:p>
        </p:txBody>
      </p:sp>
      <p:sp>
        <p:nvSpPr>
          <p:cNvPr id="22531" name="Rectangle 3"/>
          <p:cNvSpPr>
            <a:spLocks noGrp="1" noChangeArrowheads="1"/>
          </p:cNvSpPr>
          <p:nvPr>
            <p:ph idx="1"/>
          </p:nvPr>
        </p:nvSpPr>
        <p:spPr>
          <a:xfrm>
            <a:off x="381000" y="990600"/>
            <a:ext cx="8382000" cy="2819400"/>
          </a:xfrm>
        </p:spPr>
        <p:txBody>
          <a:bodyPr>
            <a:normAutofit fontScale="92500" lnSpcReduction="20000"/>
          </a:bodyPr>
          <a:lstStyle/>
          <a:p>
            <a:pPr marL="274320" indent="-274320" eaLnBrk="1" fontAlgn="auto" hangingPunct="1">
              <a:spcAft>
                <a:spcPts val="0"/>
              </a:spcAft>
              <a:buClr>
                <a:schemeClr val="accent3"/>
              </a:buClr>
              <a:buFont typeface="Wingdings 2" pitchFamily="18" charset="2"/>
              <a:buNone/>
              <a:defRPr/>
            </a:pPr>
            <a:endParaRPr lang="en-US" sz="2400" b="1" dirty="0" smtClean="0"/>
          </a:p>
          <a:p>
            <a:pPr marL="274320" indent="-274320" eaLnBrk="1" fontAlgn="auto" hangingPunct="1">
              <a:spcAft>
                <a:spcPts val="0"/>
              </a:spcAft>
              <a:buClr>
                <a:schemeClr val="accent3"/>
              </a:buClr>
              <a:buFont typeface="Wingdings 2" pitchFamily="18" charset="2"/>
              <a:buNone/>
              <a:defRPr/>
            </a:pPr>
            <a:endParaRPr lang="en-US" sz="2400" b="1" dirty="0" smtClean="0"/>
          </a:p>
          <a:p>
            <a:pPr marL="274320" indent="-274320" eaLnBrk="1" fontAlgn="auto" hangingPunct="1">
              <a:spcAft>
                <a:spcPts val="0"/>
              </a:spcAft>
              <a:buClr>
                <a:schemeClr val="accent3"/>
              </a:buClr>
              <a:buFont typeface="Wingdings 2" pitchFamily="18" charset="2"/>
              <a:buNone/>
              <a:defRPr/>
            </a:pPr>
            <a:r>
              <a:rPr lang="en-US" sz="1400" i="1" dirty="0" smtClean="0"/>
              <a:t>	</a:t>
            </a:r>
            <a:r>
              <a:rPr lang="en-US" sz="2400" i="1" dirty="0" smtClean="0"/>
              <a:t>		</a:t>
            </a:r>
            <a:endParaRPr lang="en-US" sz="2600" i="1" dirty="0" smtClean="0"/>
          </a:p>
          <a:p>
            <a:pPr marL="0" indent="0" algn="ctr" eaLnBrk="1" fontAlgn="auto" hangingPunct="1">
              <a:spcAft>
                <a:spcPts val="0"/>
              </a:spcAft>
              <a:buClr>
                <a:schemeClr val="accent3"/>
              </a:buClr>
              <a:buFont typeface="Wingdings 2" pitchFamily="18" charset="2"/>
              <a:buNone/>
              <a:defRPr/>
            </a:pPr>
            <a:r>
              <a:rPr lang="en-US" sz="4400" b="1" dirty="0" smtClean="0"/>
              <a:t>You are Your Word</a:t>
            </a:r>
          </a:p>
          <a:p>
            <a:pPr marL="274320" indent="-274320" eaLnBrk="1" fontAlgn="auto" hangingPunct="1">
              <a:spcAft>
                <a:spcPts val="0"/>
              </a:spcAft>
              <a:buClr>
                <a:schemeClr val="accent3"/>
              </a:buClr>
              <a:buFont typeface="Wingdings 2" pitchFamily="18" charset="2"/>
              <a:buNone/>
              <a:defRPr/>
            </a:pPr>
            <a:endParaRPr lang="en-US" dirty="0" smtClean="0"/>
          </a:p>
          <a:p>
            <a:pPr marL="274320" indent="-274320" eaLnBrk="1" fontAlgn="auto" hangingPunct="1">
              <a:spcAft>
                <a:spcPts val="0"/>
              </a:spcAft>
              <a:buClr>
                <a:schemeClr val="accent3"/>
              </a:buClr>
              <a:buFont typeface="Wingdings 2" pitchFamily="18" charset="2"/>
              <a:buNone/>
              <a:defRPr/>
            </a:pPr>
            <a:r>
              <a:rPr lang="en-US" sz="1400" i="1" dirty="0" smtClean="0"/>
              <a:t/>
            </a:r>
            <a:br>
              <a:rPr lang="en-US" sz="1400" i="1" dirty="0" smtClean="0"/>
            </a:br>
            <a:endParaRPr lang="en-US" sz="2400" dirty="0"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1219200"/>
            <a:ext cx="8229600" cy="685800"/>
          </a:xfrm>
        </p:spPr>
        <p:txBody>
          <a:bodyPr>
            <a:normAutofit fontScale="90000"/>
          </a:bodyPr>
          <a:lstStyle/>
          <a:p>
            <a:pPr eaLnBrk="1" fontAlgn="auto" hangingPunct="1">
              <a:spcAft>
                <a:spcPts val="0"/>
              </a:spcAft>
              <a:defRPr/>
            </a:pPr>
            <a:r>
              <a:rPr lang="en-US" dirty="0" smtClean="0"/>
              <a:t/>
            </a:r>
            <a:br>
              <a:rPr lang="en-US" dirty="0" smtClean="0"/>
            </a:br>
            <a:endParaRPr lang="en-US" dirty="0"/>
          </a:p>
        </p:txBody>
      </p:sp>
      <p:sp>
        <p:nvSpPr>
          <p:cNvPr id="22531" name="Rectangle 3"/>
          <p:cNvSpPr>
            <a:spLocks noGrp="1" noChangeArrowheads="1"/>
          </p:cNvSpPr>
          <p:nvPr>
            <p:ph idx="1"/>
          </p:nvPr>
        </p:nvSpPr>
        <p:spPr>
          <a:xfrm>
            <a:off x="838200" y="1371600"/>
            <a:ext cx="6477000" cy="4572000"/>
          </a:xfrm>
        </p:spPr>
        <p:txBody>
          <a:bodyPr>
            <a:normAutofit/>
          </a:bodyPr>
          <a:lstStyle/>
          <a:p>
            <a:pPr marL="274320" indent="-274320" eaLnBrk="1" fontAlgn="auto" hangingPunct="1">
              <a:spcAft>
                <a:spcPts val="0"/>
              </a:spcAft>
              <a:buClr>
                <a:schemeClr val="accent3"/>
              </a:buClr>
              <a:buFont typeface="Wingdings 2" pitchFamily="18" charset="2"/>
              <a:buNone/>
              <a:defRPr/>
            </a:pPr>
            <a:r>
              <a:rPr lang="en-US" sz="2400" dirty="0" smtClean="0">
                <a:latin typeface="Tahoma"/>
                <a:cs typeface="Tahoma"/>
              </a:rPr>
              <a:t>	</a:t>
            </a:r>
            <a:r>
              <a:rPr lang="en-US" sz="2400" i="1" dirty="0" smtClean="0">
                <a:latin typeface="Tahoma"/>
                <a:cs typeface="Tahoma"/>
              </a:rPr>
              <a:t>If you know the patient and know yourself, you need not fear the result of a hundred encounters. </a:t>
            </a:r>
            <a:br>
              <a:rPr lang="en-US" sz="2400" i="1" dirty="0" smtClean="0">
                <a:latin typeface="Tahoma"/>
                <a:cs typeface="Tahoma"/>
              </a:rPr>
            </a:br>
            <a:r>
              <a:rPr lang="en-US" sz="2400" i="1" dirty="0" smtClean="0">
                <a:latin typeface="Tahoma"/>
                <a:cs typeface="Tahoma"/>
              </a:rPr>
              <a:t/>
            </a:r>
            <a:br>
              <a:rPr lang="en-US" sz="2400" i="1" dirty="0" smtClean="0">
                <a:latin typeface="Tahoma"/>
                <a:cs typeface="Tahoma"/>
              </a:rPr>
            </a:br>
            <a:r>
              <a:rPr lang="en-US" sz="2400" i="1" dirty="0" smtClean="0">
                <a:latin typeface="Tahoma"/>
                <a:cs typeface="Tahoma"/>
              </a:rPr>
              <a:t>If you know yourself but not the patient, for every success you will also suffer setbacks. </a:t>
            </a:r>
            <a:br>
              <a:rPr lang="en-US" sz="2400" i="1" dirty="0" smtClean="0">
                <a:latin typeface="Tahoma"/>
                <a:cs typeface="Tahoma"/>
              </a:rPr>
            </a:br>
            <a:r>
              <a:rPr lang="en-US" sz="2400" i="1" dirty="0" smtClean="0">
                <a:latin typeface="Tahoma"/>
                <a:cs typeface="Tahoma"/>
              </a:rPr>
              <a:t/>
            </a:r>
            <a:br>
              <a:rPr lang="en-US" sz="2400" i="1" dirty="0" smtClean="0">
                <a:latin typeface="Tahoma"/>
                <a:cs typeface="Tahoma"/>
              </a:rPr>
            </a:br>
            <a:r>
              <a:rPr lang="en-US" sz="2400" i="1" dirty="0" smtClean="0">
                <a:latin typeface="Tahoma"/>
                <a:cs typeface="Tahoma"/>
              </a:rPr>
              <a:t>If you know neither the patient nor yourself, you will fail.</a:t>
            </a:r>
            <a:r>
              <a:rPr lang="en-US" sz="2400" i="1" dirty="0" smtClean="0"/>
              <a:t/>
            </a:r>
            <a:br>
              <a:rPr lang="en-US" sz="2400" i="1" dirty="0" smtClean="0"/>
            </a:br>
            <a:r>
              <a:rPr lang="en-US" sz="2400" dirty="0" smtClean="0"/>
              <a:t/>
            </a:r>
            <a:br>
              <a:rPr lang="en-US" sz="2400" dirty="0" smtClean="0"/>
            </a:br>
            <a:endParaRPr lang="en-US" sz="2400" dirty="0" smtClean="0"/>
          </a:p>
          <a:p>
            <a:pPr marL="274320" indent="-274320" eaLnBrk="1" fontAlgn="auto" hangingPunct="1">
              <a:spcAft>
                <a:spcPts val="0"/>
              </a:spcAft>
              <a:buClr>
                <a:schemeClr val="accent3"/>
              </a:buClr>
              <a:buFont typeface="Wingdings 2" pitchFamily="18" charset="2"/>
              <a:buNone/>
              <a:defRPr/>
            </a:pPr>
            <a:r>
              <a:rPr lang="en-US" sz="2400" b="1" dirty="0" smtClean="0"/>
              <a:t>- Sun Tzu</a:t>
            </a:r>
            <a:r>
              <a:rPr lang="en-US" sz="2400" dirty="0" smtClean="0"/>
              <a:t> (Paraphrased)</a:t>
            </a:r>
          </a:p>
        </p:txBody>
      </p:sp>
    </p:spTree>
    <p:extLst>
      <p:ext uri="{BB962C8B-B14F-4D97-AF65-F5344CB8AC3E}">
        <p14:creationId xmlns:p14="http://schemas.microsoft.com/office/powerpoint/2010/main" val="233270926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5800" y="1219200"/>
            <a:ext cx="8229600" cy="685800"/>
          </a:xfrm>
        </p:spPr>
        <p:txBody>
          <a:bodyPr>
            <a:normAutofit fontScale="90000"/>
          </a:bodyPr>
          <a:lstStyle/>
          <a:p>
            <a:pPr eaLnBrk="1" fontAlgn="auto" hangingPunct="1">
              <a:spcAft>
                <a:spcPts val="0"/>
              </a:spcAft>
              <a:defRPr/>
            </a:pPr>
            <a:r>
              <a:rPr lang="en-US" dirty="0" smtClean="0"/>
              <a:t/>
            </a:r>
            <a:br>
              <a:rPr lang="en-US" dirty="0" smtClean="0"/>
            </a:br>
            <a:endParaRPr lang="en-US" dirty="0"/>
          </a:p>
        </p:txBody>
      </p:sp>
      <p:sp>
        <p:nvSpPr>
          <p:cNvPr id="17411" name="Rectangle 3"/>
          <p:cNvSpPr>
            <a:spLocks noGrp="1" noChangeArrowheads="1"/>
          </p:cNvSpPr>
          <p:nvPr>
            <p:ph idx="1"/>
          </p:nvPr>
        </p:nvSpPr>
        <p:spPr>
          <a:xfrm>
            <a:off x="838200" y="4800600"/>
            <a:ext cx="7543800" cy="2133600"/>
          </a:xfrm>
        </p:spPr>
        <p:txBody>
          <a:bodyPr>
            <a:normAutofit fontScale="32500" lnSpcReduction="20000"/>
          </a:bodyPr>
          <a:lstStyle/>
          <a:p>
            <a:pPr marL="548640" indent="-411480" eaLnBrk="1" fontAlgn="auto" hangingPunct="1">
              <a:spcAft>
                <a:spcPts val="0"/>
              </a:spcAft>
              <a:buClr>
                <a:schemeClr val="tx1">
                  <a:shade val="95000"/>
                </a:schemeClr>
              </a:buClr>
              <a:buFont typeface="Wingdings 2" pitchFamily="18" charset="2"/>
              <a:buNone/>
              <a:defRPr/>
            </a:pPr>
            <a:r>
              <a:rPr lang="en-US" sz="4400" dirty="0" smtClean="0"/>
              <a:t>		Who are </a:t>
            </a:r>
            <a:r>
              <a:rPr lang="en-US" sz="4400" b="1" dirty="0" smtClean="0"/>
              <a:t>you?</a:t>
            </a:r>
          </a:p>
          <a:p>
            <a:pPr marL="548640" indent="-411480" eaLnBrk="1" fontAlgn="auto" hangingPunct="1">
              <a:spcAft>
                <a:spcPts val="0"/>
              </a:spcAft>
              <a:buClr>
                <a:schemeClr val="tx1">
                  <a:shade val="95000"/>
                </a:schemeClr>
              </a:buClr>
              <a:buFont typeface="Wingdings 2" pitchFamily="18" charset="2"/>
              <a:buNone/>
              <a:defRPr/>
            </a:pPr>
            <a:r>
              <a:rPr lang="en-US" sz="4400" b="1" dirty="0" smtClean="0"/>
              <a:t>		</a:t>
            </a:r>
            <a:r>
              <a:rPr lang="en-US" sz="4400" dirty="0" smtClean="0"/>
              <a:t>What are your skills?</a:t>
            </a:r>
          </a:p>
          <a:p>
            <a:pPr marL="548640" indent="-411480" eaLnBrk="1" fontAlgn="auto" hangingPunct="1">
              <a:spcAft>
                <a:spcPts val="0"/>
              </a:spcAft>
              <a:buClr>
                <a:schemeClr val="tx1">
                  <a:shade val="95000"/>
                </a:schemeClr>
              </a:buClr>
              <a:buFont typeface="Wingdings 2" pitchFamily="18" charset="2"/>
              <a:buNone/>
              <a:defRPr/>
            </a:pPr>
            <a:r>
              <a:rPr lang="en-US" sz="4400" b="1" i="1" dirty="0" smtClean="0"/>
              <a:t>		</a:t>
            </a:r>
            <a:r>
              <a:rPr lang="en-US" sz="4400" dirty="0" smtClean="0"/>
              <a:t>What can you accomplish?</a:t>
            </a:r>
          </a:p>
          <a:p>
            <a:pPr marL="548640" indent="-411480" eaLnBrk="1" fontAlgn="auto" hangingPunct="1">
              <a:spcAft>
                <a:spcPts val="0"/>
              </a:spcAft>
              <a:buClr>
                <a:schemeClr val="tx1">
                  <a:shade val="95000"/>
                </a:schemeClr>
              </a:buClr>
              <a:buFont typeface="Wingdings 2" pitchFamily="18" charset="2"/>
              <a:buNone/>
              <a:defRPr/>
            </a:pPr>
            <a:endParaRPr lang="en-US" sz="4400" dirty="0" smtClean="0"/>
          </a:p>
          <a:p>
            <a:pPr marL="548640" indent="-411480" eaLnBrk="1" fontAlgn="auto" hangingPunct="1">
              <a:spcAft>
                <a:spcPts val="0"/>
              </a:spcAft>
              <a:buClr>
                <a:schemeClr val="tx1">
                  <a:shade val="95000"/>
                </a:schemeClr>
              </a:buClr>
              <a:buFont typeface="Wingdings 2" pitchFamily="18" charset="2"/>
              <a:buNone/>
              <a:defRPr/>
            </a:pPr>
            <a:r>
              <a:rPr lang="en-US" sz="4400" dirty="0" smtClean="0"/>
              <a:t>		Who is your patient?</a:t>
            </a:r>
          </a:p>
          <a:p>
            <a:pPr marL="548640" indent="-411480" eaLnBrk="1" fontAlgn="auto" hangingPunct="1">
              <a:spcAft>
                <a:spcPts val="0"/>
              </a:spcAft>
              <a:buClr>
                <a:schemeClr val="tx1">
                  <a:shade val="95000"/>
                </a:schemeClr>
              </a:buClr>
              <a:buFont typeface="Wingdings 2" pitchFamily="18" charset="2"/>
              <a:buNone/>
              <a:defRPr/>
            </a:pPr>
            <a:r>
              <a:rPr lang="en-US" sz="4400" dirty="0" smtClean="0"/>
              <a:t>		</a:t>
            </a:r>
            <a:r>
              <a:rPr lang="en-US" sz="2600" dirty="0" smtClean="0"/>
              <a:t/>
            </a:r>
            <a:br>
              <a:rPr lang="en-US" sz="2600" dirty="0" smtClean="0"/>
            </a:br>
            <a:r>
              <a:rPr lang="en-US" sz="2600" dirty="0" smtClean="0"/>
              <a:t>	</a:t>
            </a:r>
            <a:endParaRPr lang="en-US" sz="2600" b="1" i="1" dirty="0" smtClean="0"/>
          </a:p>
          <a:p>
            <a:pPr marL="548640" indent="-411480" eaLnBrk="1" fontAlgn="auto" hangingPunct="1">
              <a:spcAft>
                <a:spcPts val="0"/>
              </a:spcAft>
              <a:buClr>
                <a:schemeClr val="tx1">
                  <a:shade val="95000"/>
                </a:schemeClr>
              </a:buClr>
              <a:buFont typeface="Wingdings 2" pitchFamily="18" charset="2"/>
              <a:buNone/>
              <a:defRPr/>
            </a:pPr>
            <a:r>
              <a:rPr lang="en-US" sz="2200" dirty="0" smtClean="0"/>
              <a:t>		</a:t>
            </a:r>
            <a:br>
              <a:rPr lang="en-US" sz="2200" dirty="0" smtClean="0"/>
            </a:br>
            <a:r>
              <a:rPr lang="en-US" sz="2200" dirty="0" smtClean="0"/>
              <a:t>          </a:t>
            </a:r>
            <a:r>
              <a:rPr lang="en-US" sz="1400" b="1" i="1" dirty="0" smtClean="0"/>
              <a:t/>
            </a:r>
            <a:br>
              <a:rPr lang="en-US" sz="1400" b="1" i="1" dirty="0" smtClean="0"/>
            </a:br>
            <a:r>
              <a:rPr lang="en-US" sz="1400" b="1" i="1" dirty="0" smtClean="0"/>
              <a:t/>
            </a:r>
            <a:br>
              <a:rPr lang="en-US" sz="1400" b="1" i="1" dirty="0" smtClean="0"/>
            </a:br>
            <a:r>
              <a:rPr lang="en-US" sz="1400" b="1" i="1" dirty="0" smtClean="0"/>
              <a:t/>
            </a:r>
            <a:br>
              <a:rPr lang="en-US" sz="1400" b="1" i="1" dirty="0" smtClean="0"/>
            </a:br>
            <a:endParaRPr lang="en-US" sz="1400" b="1" i="1" dirty="0" smtClean="0"/>
          </a:p>
          <a:p>
            <a:pPr marL="548640" indent="-411480" eaLnBrk="1" fontAlgn="auto" hangingPunct="1">
              <a:spcAft>
                <a:spcPts val="0"/>
              </a:spcAft>
              <a:buClr>
                <a:schemeClr val="tx1">
                  <a:shade val="95000"/>
                </a:schemeClr>
              </a:buClr>
              <a:buFont typeface="Wingdings 2"/>
              <a:buChar char=""/>
              <a:defRPr/>
            </a:pPr>
            <a:endParaRPr lang="en-US" sz="2400" dirty="0" smtClean="0"/>
          </a:p>
        </p:txBody>
      </p:sp>
      <p:pic>
        <p:nvPicPr>
          <p:cNvPr id="9220" name="Picture 5" descr="C:\Users\User\Pictures\CarlLehman\R.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19600" y="-152400"/>
            <a:ext cx="18139393" cy="7437410"/>
          </a:xfrm>
          <a:prstGeom prst="rect">
            <a:avLst/>
          </a:prstGeom>
          <a:noFill/>
          <a:ln w="9525">
            <a:noFill/>
            <a:miter lim="800000"/>
            <a:headEnd/>
            <a:tailEnd/>
          </a:ln>
        </p:spPr>
      </p:pic>
    </p:spTree>
    <p:extLst>
      <p:ext uri="{BB962C8B-B14F-4D97-AF65-F5344CB8AC3E}">
        <p14:creationId xmlns:p14="http://schemas.microsoft.com/office/powerpoint/2010/main" val="4006205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5800" y="1219200"/>
            <a:ext cx="8229600" cy="685800"/>
          </a:xfrm>
        </p:spPr>
        <p:txBody>
          <a:bodyPr>
            <a:normAutofit fontScale="90000"/>
          </a:bodyPr>
          <a:lstStyle/>
          <a:p>
            <a:pPr eaLnBrk="1" fontAlgn="auto" hangingPunct="1">
              <a:spcAft>
                <a:spcPts val="0"/>
              </a:spcAft>
              <a:defRPr/>
            </a:pPr>
            <a:r>
              <a:rPr lang="en-US" dirty="0" smtClean="0"/>
              <a:t/>
            </a:r>
            <a:br>
              <a:rPr lang="en-US" dirty="0" smtClean="0"/>
            </a:br>
            <a:endParaRPr lang="en-US" dirty="0"/>
          </a:p>
        </p:txBody>
      </p:sp>
      <p:sp>
        <p:nvSpPr>
          <p:cNvPr id="17411" name="Rectangle 3"/>
          <p:cNvSpPr>
            <a:spLocks noGrp="1" noChangeArrowheads="1"/>
          </p:cNvSpPr>
          <p:nvPr>
            <p:ph idx="1"/>
          </p:nvPr>
        </p:nvSpPr>
        <p:spPr>
          <a:xfrm>
            <a:off x="838200" y="4800600"/>
            <a:ext cx="7543800" cy="2133600"/>
          </a:xfrm>
        </p:spPr>
        <p:txBody>
          <a:bodyPr>
            <a:normAutofit fontScale="32500" lnSpcReduction="20000"/>
          </a:bodyPr>
          <a:lstStyle/>
          <a:p>
            <a:pPr marL="548640" indent="-411480" eaLnBrk="1" fontAlgn="auto" hangingPunct="1">
              <a:spcAft>
                <a:spcPts val="0"/>
              </a:spcAft>
              <a:buClr>
                <a:schemeClr val="tx1">
                  <a:shade val="95000"/>
                </a:schemeClr>
              </a:buClr>
              <a:buFont typeface="Wingdings 2" pitchFamily="18" charset="2"/>
              <a:buNone/>
              <a:defRPr/>
            </a:pPr>
            <a:r>
              <a:rPr lang="en-US" sz="4400" dirty="0" smtClean="0"/>
              <a:t>		Who are </a:t>
            </a:r>
            <a:r>
              <a:rPr lang="en-US" sz="4400" b="1" dirty="0" smtClean="0"/>
              <a:t>you?</a:t>
            </a:r>
          </a:p>
          <a:p>
            <a:pPr marL="548640" indent="-411480" eaLnBrk="1" fontAlgn="auto" hangingPunct="1">
              <a:spcAft>
                <a:spcPts val="0"/>
              </a:spcAft>
              <a:buClr>
                <a:schemeClr val="tx1">
                  <a:shade val="95000"/>
                </a:schemeClr>
              </a:buClr>
              <a:buFont typeface="Wingdings 2" pitchFamily="18" charset="2"/>
              <a:buNone/>
              <a:defRPr/>
            </a:pPr>
            <a:r>
              <a:rPr lang="en-US" sz="4400" b="1" dirty="0" smtClean="0"/>
              <a:t>		</a:t>
            </a:r>
            <a:r>
              <a:rPr lang="en-US" sz="4400" dirty="0" smtClean="0"/>
              <a:t>What are your skills?</a:t>
            </a:r>
          </a:p>
          <a:p>
            <a:pPr marL="548640" indent="-411480" eaLnBrk="1" fontAlgn="auto" hangingPunct="1">
              <a:spcAft>
                <a:spcPts val="0"/>
              </a:spcAft>
              <a:buClr>
                <a:schemeClr val="tx1">
                  <a:shade val="95000"/>
                </a:schemeClr>
              </a:buClr>
              <a:buFont typeface="Wingdings 2" pitchFamily="18" charset="2"/>
              <a:buNone/>
              <a:defRPr/>
            </a:pPr>
            <a:r>
              <a:rPr lang="en-US" sz="4400" b="1" i="1" dirty="0" smtClean="0"/>
              <a:t>		</a:t>
            </a:r>
            <a:r>
              <a:rPr lang="en-US" sz="4400" dirty="0" smtClean="0"/>
              <a:t>What can you accomplish?</a:t>
            </a:r>
          </a:p>
          <a:p>
            <a:pPr marL="548640" indent="-411480" eaLnBrk="1" fontAlgn="auto" hangingPunct="1">
              <a:spcAft>
                <a:spcPts val="0"/>
              </a:spcAft>
              <a:buClr>
                <a:schemeClr val="tx1">
                  <a:shade val="95000"/>
                </a:schemeClr>
              </a:buClr>
              <a:buFont typeface="Wingdings 2" pitchFamily="18" charset="2"/>
              <a:buNone/>
              <a:defRPr/>
            </a:pPr>
            <a:endParaRPr lang="en-US" sz="4400" dirty="0" smtClean="0"/>
          </a:p>
          <a:p>
            <a:pPr marL="548640" indent="-411480" eaLnBrk="1" fontAlgn="auto" hangingPunct="1">
              <a:spcAft>
                <a:spcPts val="0"/>
              </a:spcAft>
              <a:buClr>
                <a:schemeClr val="tx1">
                  <a:shade val="95000"/>
                </a:schemeClr>
              </a:buClr>
              <a:buFont typeface="Wingdings 2" pitchFamily="18" charset="2"/>
              <a:buNone/>
              <a:defRPr/>
            </a:pPr>
            <a:r>
              <a:rPr lang="en-US" sz="4400" dirty="0" smtClean="0"/>
              <a:t>		Who is your patient?</a:t>
            </a:r>
          </a:p>
          <a:p>
            <a:pPr marL="548640" indent="-411480" eaLnBrk="1" fontAlgn="auto" hangingPunct="1">
              <a:spcAft>
                <a:spcPts val="0"/>
              </a:spcAft>
              <a:buClr>
                <a:schemeClr val="tx1">
                  <a:shade val="95000"/>
                </a:schemeClr>
              </a:buClr>
              <a:buFont typeface="Wingdings 2" pitchFamily="18" charset="2"/>
              <a:buNone/>
              <a:defRPr/>
            </a:pPr>
            <a:r>
              <a:rPr lang="en-US" sz="4400" dirty="0" smtClean="0"/>
              <a:t>		</a:t>
            </a:r>
            <a:r>
              <a:rPr lang="en-US" sz="2600" dirty="0" smtClean="0"/>
              <a:t/>
            </a:r>
            <a:br>
              <a:rPr lang="en-US" sz="2600" dirty="0" smtClean="0"/>
            </a:br>
            <a:r>
              <a:rPr lang="en-US" sz="2600" dirty="0" smtClean="0"/>
              <a:t>	</a:t>
            </a:r>
            <a:endParaRPr lang="en-US" sz="2600" b="1" i="1" dirty="0" smtClean="0"/>
          </a:p>
          <a:p>
            <a:pPr marL="548640" indent="-411480" eaLnBrk="1" fontAlgn="auto" hangingPunct="1">
              <a:spcAft>
                <a:spcPts val="0"/>
              </a:spcAft>
              <a:buClr>
                <a:schemeClr val="tx1">
                  <a:shade val="95000"/>
                </a:schemeClr>
              </a:buClr>
              <a:buFont typeface="Wingdings 2" pitchFamily="18" charset="2"/>
              <a:buNone/>
              <a:defRPr/>
            </a:pPr>
            <a:r>
              <a:rPr lang="en-US" sz="2200" dirty="0" smtClean="0"/>
              <a:t>		</a:t>
            </a:r>
            <a:br>
              <a:rPr lang="en-US" sz="2200" dirty="0" smtClean="0"/>
            </a:br>
            <a:r>
              <a:rPr lang="en-US" sz="2200" dirty="0" smtClean="0"/>
              <a:t>          </a:t>
            </a:r>
            <a:r>
              <a:rPr lang="en-US" sz="1400" b="1" i="1" dirty="0" smtClean="0"/>
              <a:t/>
            </a:r>
            <a:br>
              <a:rPr lang="en-US" sz="1400" b="1" i="1" dirty="0" smtClean="0"/>
            </a:br>
            <a:r>
              <a:rPr lang="en-US" sz="1400" b="1" i="1" dirty="0" smtClean="0"/>
              <a:t/>
            </a:r>
            <a:br>
              <a:rPr lang="en-US" sz="1400" b="1" i="1" dirty="0" smtClean="0"/>
            </a:br>
            <a:r>
              <a:rPr lang="en-US" sz="1400" b="1" i="1" dirty="0" smtClean="0"/>
              <a:t/>
            </a:r>
            <a:br>
              <a:rPr lang="en-US" sz="1400" b="1" i="1" dirty="0" smtClean="0"/>
            </a:br>
            <a:endParaRPr lang="en-US" sz="1400" b="1" i="1" dirty="0" smtClean="0"/>
          </a:p>
          <a:p>
            <a:pPr marL="548640" indent="-411480" eaLnBrk="1" fontAlgn="auto" hangingPunct="1">
              <a:spcAft>
                <a:spcPts val="0"/>
              </a:spcAft>
              <a:buClr>
                <a:schemeClr val="tx1">
                  <a:shade val="95000"/>
                </a:schemeClr>
              </a:buClr>
              <a:buFont typeface="Wingdings 2"/>
              <a:buChar char=""/>
              <a:defRPr/>
            </a:pPr>
            <a:endParaRPr lang="en-US" sz="2400" dirty="0" smtClean="0"/>
          </a:p>
        </p:txBody>
      </p:sp>
      <p:pic>
        <p:nvPicPr>
          <p:cNvPr id="9220" name="Picture 5" descr="C:\Users\User\Pictures\CarlLehman\R.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295400" y="990600"/>
            <a:ext cx="6704511" cy="2745068"/>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8141138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62600" y="4648200"/>
            <a:ext cx="2057400" cy="492443"/>
          </a:xfrm>
          <a:prstGeom prst="rect">
            <a:avLst/>
          </a:prstGeom>
          <a:noFill/>
        </p:spPr>
        <p:txBody>
          <a:bodyPr wrap="square" rtlCol="0">
            <a:spAutoFit/>
          </a:bodyPr>
          <a:lstStyle/>
          <a:p>
            <a:r>
              <a:rPr lang="en-US" sz="2600" dirty="0" smtClean="0">
                <a:latin typeface="+mn-lt"/>
              </a:rPr>
              <a:t>Discus Dental</a:t>
            </a:r>
            <a:endParaRPr lang="en-US" sz="2600" dirty="0">
              <a:latin typeface="+mn-lt"/>
            </a:endParaRPr>
          </a:p>
        </p:txBody>
      </p:sp>
      <p:sp>
        <p:nvSpPr>
          <p:cNvPr id="4" name="TextBox 3"/>
          <p:cNvSpPr txBox="1"/>
          <p:nvPr/>
        </p:nvSpPr>
        <p:spPr>
          <a:xfrm>
            <a:off x="2870200" y="4013200"/>
            <a:ext cx="1397000" cy="482600"/>
          </a:xfrm>
          <a:prstGeom prst="rect">
            <a:avLst/>
          </a:prstGeom>
          <a:noFill/>
        </p:spPr>
        <p:txBody>
          <a:bodyPr wrap="square" rtlCol="0">
            <a:spAutoFit/>
          </a:bodyPr>
          <a:lstStyle/>
          <a:p>
            <a:endParaRPr lang="en-US" dirty="0"/>
          </a:p>
        </p:txBody>
      </p:sp>
      <p:pic>
        <p:nvPicPr>
          <p:cNvPr id="3" name="Picture 2" descr="Unknown.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10200" y="990600"/>
            <a:ext cx="2476500" cy="3289300"/>
          </a:xfrm>
          <a:prstGeom prst="rect">
            <a:avLst/>
          </a:prstGeom>
        </p:spPr>
      </p:pic>
      <p:pic>
        <p:nvPicPr>
          <p:cNvPr id="5" name="Picture 4" descr="Unknown-1.jpe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71600" y="1066800"/>
            <a:ext cx="2032000" cy="2032000"/>
          </a:xfrm>
          <a:prstGeom prst="rect">
            <a:avLst/>
          </a:prstGeom>
        </p:spPr>
      </p:pic>
      <p:sp>
        <p:nvSpPr>
          <p:cNvPr id="6" name="TextBox 5"/>
          <p:cNvSpPr txBox="1"/>
          <p:nvPr/>
        </p:nvSpPr>
        <p:spPr>
          <a:xfrm>
            <a:off x="1981200" y="3886200"/>
            <a:ext cx="1043876" cy="369332"/>
          </a:xfrm>
          <a:prstGeom prst="rect">
            <a:avLst/>
          </a:prstGeom>
          <a:noFill/>
        </p:spPr>
        <p:txBody>
          <a:bodyPr wrap="none" rtlCol="0">
            <a:spAutoFit/>
          </a:bodyPr>
          <a:lstStyle/>
          <a:p>
            <a:r>
              <a:rPr lang="en-US" dirty="0" smtClean="0"/>
              <a:t>Den Mat</a:t>
            </a:r>
            <a:endParaRPr lang="en-US" dirty="0"/>
          </a:p>
        </p:txBody>
      </p:sp>
    </p:spTree>
    <p:extLst>
      <p:ext uri="{BB962C8B-B14F-4D97-AF65-F5344CB8AC3E}">
        <p14:creationId xmlns:p14="http://schemas.microsoft.com/office/powerpoint/2010/main" val="354480553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381000" y="609600"/>
            <a:ext cx="83820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rmAutofit fontScale="82500" lnSpcReduction="20000"/>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smtClean="0">
                <a:ln>
                  <a:noFill/>
                </a:ln>
                <a:solidFill>
                  <a:schemeClr val="tx1"/>
                </a:solidFill>
                <a:effectLst/>
                <a:uLnTx/>
                <a:uFillTx/>
                <a:latin typeface="+mj-lt"/>
                <a:ea typeface="ＭＳ Ｐゴシック" charset="0"/>
                <a:cs typeface="+mj-cs"/>
              </a:rPr>
              <a:t>How to be a Success </a:t>
            </a:r>
            <a:br>
              <a:rPr kumimoji="0" lang="en-US" sz="5400" b="1" i="0" u="none" strike="noStrike" kern="1200" cap="none" spc="0" normalizeH="0" baseline="0" noProof="0" dirty="0" smtClean="0">
                <a:ln>
                  <a:noFill/>
                </a:ln>
                <a:solidFill>
                  <a:schemeClr val="tx1"/>
                </a:solidFill>
                <a:effectLst/>
                <a:uLnTx/>
                <a:uFillTx/>
                <a:latin typeface="+mj-lt"/>
                <a:ea typeface="ＭＳ Ｐゴシック" charset="0"/>
                <a:cs typeface="+mj-cs"/>
              </a:rPr>
            </a:br>
            <a:r>
              <a:rPr kumimoji="0" lang="en-US" sz="5400" b="1" i="0" u="none" strike="noStrike" kern="1200" cap="none" spc="0" normalizeH="0" baseline="0" noProof="0" dirty="0" smtClean="0">
                <a:ln>
                  <a:noFill/>
                </a:ln>
                <a:solidFill>
                  <a:schemeClr val="tx1"/>
                </a:solidFill>
                <a:effectLst/>
                <a:uLnTx/>
                <a:uFillTx/>
                <a:latin typeface="+mj-lt"/>
                <a:ea typeface="ＭＳ Ｐゴシック" charset="0"/>
                <a:cs typeface="+mj-cs"/>
              </a:rPr>
              <a:t>(in Dentistry)</a:t>
            </a:r>
            <a:endParaRPr kumimoji="0" lang="en-US" sz="5400" b="1" i="0" u="none" strike="noStrike" kern="1200" cap="none" spc="0" normalizeH="0" baseline="0" noProof="0" dirty="0">
              <a:ln>
                <a:noFill/>
              </a:ln>
              <a:solidFill>
                <a:schemeClr val="tx1"/>
              </a:solidFill>
              <a:effectLst/>
              <a:uLnTx/>
              <a:uFillTx/>
              <a:latin typeface="+mj-lt"/>
              <a:ea typeface="ＭＳ Ｐゴシック" charset="0"/>
              <a:cs typeface="+mj-cs"/>
            </a:endParaRPr>
          </a:p>
        </p:txBody>
      </p:sp>
      <p:sp>
        <p:nvSpPr>
          <p:cNvPr id="7" name="Rectangle 6"/>
          <p:cNvSpPr/>
          <p:nvPr/>
        </p:nvSpPr>
        <p:spPr>
          <a:xfrm>
            <a:off x="762000" y="2590800"/>
            <a:ext cx="8001000" cy="2708434"/>
          </a:xfrm>
          <a:prstGeom prst="rect">
            <a:avLst/>
          </a:prstGeom>
        </p:spPr>
        <p:txBody>
          <a:bodyPr wrap="square">
            <a:spAutoFit/>
          </a:bodyPr>
          <a:lstStyle/>
          <a:p>
            <a:pPr marL="548640" indent="-411480" fontAlgn="auto">
              <a:spcAft>
                <a:spcPts val="0"/>
              </a:spcAft>
              <a:buClr>
                <a:schemeClr val="tx1">
                  <a:shade val="95000"/>
                </a:schemeClr>
              </a:buClr>
              <a:buSzPct val="75000"/>
              <a:buFont typeface="Wingdings 2"/>
              <a:buChar char=""/>
              <a:defRPr/>
            </a:pPr>
            <a:r>
              <a:rPr lang="en-US" sz="3200" dirty="0" smtClean="0">
                <a:latin typeface="+mn-lt"/>
              </a:rPr>
              <a:t>Begin with the End in Mind</a:t>
            </a:r>
          </a:p>
          <a:p>
            <a:pPr marL="548640" indent="-411480" eaLnBrk="1" fontAlgn="auto" hangingPunct="1">
              <a:spcAft>
                <a:spcPts val="0"/>
              </a:spcAft>
              <a:buClr>
                <a:schemeClr val="tx1">
                  <a:shade val="95000"/>
                </a:schemeClr>
              </a:buClr>
              <a:buSzPct val="75000"/>
              <a:buFont typeface="Wingdings 2"/>
              <a:buChar char=""/>
              <a:defRPr/>
            </a:pPr>
            <a:r>
              <a:rPr lang="en-US" sz="3200" dirty="0" smtClean="0">
                <a:latin typeface="+mn-lt"/>
              </a:rPr>
              <a:t>Work Diligently</a:t>
            </a:r>
          </a:p>
          <a:p>
            <a:pPr marL="548640" indent="-411480" eaLnBrk="1" fontAlgn="auto" hangingPunct="1">
              <a:spcAft>
                <a:spcPts val="0"/>
              </a:spcAft>
              <a:buClr>
                <a:schemeClr val="tx1">
                  <a:shade val="95000"/>
                </a:schemeClr>
              </a:buClr>
              <a:buSzPct val="75000"/>
              <a:buFont typeface="Wingdings 2"/>
              <a:buChar char=""/>
              <a:defRPr/>
            </a:pPr>
            <a:r>
              <a:rPr lang="en-US" sz="3200" dirty="0" smtClean="0">
                <a:latin typeface="+mn-lt"/>
              </a:rPr>
              <a:t>Keep Your Integrity</a:t>
            </a:r>
          </a:p>
          <a:p>
            <a:pPr marL="548640" indent="-411480" eaLnBrk="1" fontAlgn="auto" hangingPunct="1">
              <a:spcAft>
                <a:spcPts val="0"/>
              </a:spcAft>
              <a:buClr>
                <a:schemeClr val="tx1">
                  <a:shade val="95000"/>
                </a:schemeClr>
              </a:buClr>
              <a:buSzPct val="100000"/>
              <a:buFont typeface="Wingdings 2"/>
              <a:buChar char=""/>
              <a:defRPr/>
            </a:pPr>
            <a:r>
              <a:rPr lang="en-US" sz="4200" b="1" dirty="0" smtClean="0">
                <a:latin typeface="+mn-lt"/>
              </a:rPr>
              <a:t>Habits</a:t>
            </a:r>
          </a:p>
          <a:p>
            <a:pPr marL="548640" indent="-411480" eaLnBrk="1" fontAlgn="auto" hangingPunct="1">
              <a:spcAft>
                <a:spcPts val="0"/>
              </a:spcAft>
              <a:buClr>
                <a:schemeClr val="tx1">
                  <a:shade val="95000"/>
                </a:schemeClr>
              </a:buClr>
              <a:buSzPct val="75000"/>
              <a:buFont typeface="Wingdings 2"/>
              <a:buChar char=""/>
              <a:defRPr/>
            </a:pPr>
            <a:r>
              <a:rPr lang="en-US" sz="3200" dirty="0" smtClean="0">
                <a:latin typeface="+mn-lt"/>
              </a:rPr>
              <a:t>Don’t Do it Alone</a:t>
            </a:r>
          </a:p>
        </p:txBody>
      </p:sp>
    </p:spTree>
    <p:extLst>
      <p:ext uri="{BB962C8B-B14F-4D97-AF65-F5344CB8AC3E}">
        <p14:creationId xmlns:p14="http://schemas.microsoft.com/office/powerpoint/2010/main" val="12491939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40" name="Picture 10" descr="http://www.guidedbyyoda.com/images/yoda_in_swamp.jpg"/>
          <p:cNvPicPr>
            <a:picLocks noChangeAspect="1" noChangeArrowheads="1"/>
          </p:cNvPicPr>
          <p:nvPr/>
        </p:nvPicPr>
        <p:blipFill>
          <a:blip r:embed="rId3" cstate="print"/>
          <a:srcRect/>
          <a:stretch>
            <a:fillRect/>
          </a:stretch>
        </p:blipFill>
        <p:spPr bwMode="auto">
          <a:xfrm>
            <a:off x="3311525" y="2209800"/>
            <a:ext cx="2327275" cy="2947011"/>
          </a:xfrm>
          <a:prstGeom prst="rect">
            <a:avLst/>
          </a:prstGeom>
          <a:noFill/>
          <a:ln w="9525">
            <a:noFill/>
            <a:miter lim="800000"/>
            <a:headEnd/>
            <a:tailEnd/>
          </a:ln>
        </p:spPr>
      </p:pic>
      <p:sp>
        <p:nvSpPr>
          <p:cNvPr id="18441" name="Rectangle 11"/>
          <p:cNvSpPr>
            <a:spLocks noChangeArrowheads="1"/>
          </p:cNvSpPr>
          <p:nvPr/>
        </p:nvSpPr>
        <p:spPr bwMode="auto">
          <a:xfrm>
            <a:off x="2971800" y="751582"/>
            <a:ext cx="2971800" cy="1077218"/>
          </a:xfrm>
          <a:prstGeom prst="rect">
            <a:avLst/>
          </a:prstGeom>
          <a:noFill/>
          <a:ln w="9525">
            <a:noFill/>
            <a:miter lim="800000"/>
            <a:headEnd/>
            <a:tailEnd/>
          </a:ln>
        </p:spPr>
        <p:txBody>
          <a:bodyPr wrap="square">
            <a:spAutoFit/>
          </a:bodyPr>
          <a:lstStyle/>
          <a:p>
            <a:r>
              <a:rPr lang="en-US" sz="3200" b="1" dirty="0">
                <a:latin typeface="+mn-lt"/>
              </a:rPr>
              <a:t>“Do or do </a:t>
            </a:r>
            <a:r>
              <a:rPr lang="en-US" sz="3200" b="1" dirty="0" smtClean="0">
                <a:latin typeface="+mn-lt"/>
              </a:rPr>
              <a:t>not ... </a:t>
            </a:r>
            <a:r>
              <a:rPr lang="en-US" sz="3200" b="1" dirty="0">
                <a:latin typeface="+mn-lt"/>
              </a:rPr>
              <a:t>there is no try.”</a:t>
            </a:r>
          </a:p>
        </p:txBody>
      </p:sp>
      <p:sp>
        <p:nvSpPr>
          <p:cNvPr id="2" name="TextBox 1"/>
          <p:cNvSpPr txBox="1"/>
          <p:nvPr/>
        </p:nvSpPr>
        <p:spPr>
          <a:xfrm>
            <a:off x="990600" y="5943600"/>
            <a:ext cx="1865865" cy="369332"/>
          </a:xfrm>
          <a:prstGeom prst="rect">
            <a:avLst/>
          </a:prstGeom>
          <a:noFill/>
        </p:spPr>
        <p:txBody>
          <a:bodyPr wrap="none" rtlCol="0">
            <a:spAutoFit/>
          </a:bodyPr>
          <a:lstStyle/>
          <a:p>
            <a:r>
              <a:rPr lang="en-US" dirty="0" smtClean="0"/>
              <a:t>Is he a Success?</a:t>
            </a:r>
            <a:endParaRPr lang="en-US" dirty="0"/>
          </a:p>
        </p:txBody>
      </p:sp>
    </p:spTree>
    <p:extLst>
      <p:ext uri="{BB962C8B-B14F-4D97-AF65-F5344CB8AC3E}">
        <p14:creationId xmlns:p14="http://schemas.microsoft.com/office/powerpoint/2010/main" val="398471721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xfrm>
            <a:off x="457200" y="1219200"/>
            <a:ext cx="8229600" cy="685800"/>
          </a:xfrm>
        </p:spPr>
        <p:txBody>
          <a:bodyPr>
            <a:normAutofit fontScale="90000"/>
          </a:bodyPr>
          <a:lstStyle/>
          <a:p>
            <a:pPr eaLnBrk="1" fontAlgn="auto" hangingPunct="1">
              <a:spcAft>
                <a:spcPts val="0"/>
              </a:spcAft>
              <a:defRPr/>
            </a:pPr>
            <a:r>
              <a:rPr lang="en-US" dirty="0" smtClean="0"/>
              <a:t/>
            </a:r>
            <a:br>
              <a:rPr lang="en-US" dirty="0" smtClean="0"/>
            </a:br>
            <a:endParaRPr lang="en-US" dirty="0"/>
          </a:p>
        </p:txBody>
      </p:sp>
      <p:sp>
        <p:nvSpPr>
          <p:cNvPr id="4" name="Rectangle 3"/>
          <p:cNvSpPr txBox="1">
            <a:spLocks noChangeArrowheads="1"/>
          </p:cNvSpPr>
          <p:nvPr/>
        </p:nvSpPr>
        <p:spPr bwMode="auto">
          <a:xfrm>
            <a:off x="381000" y="609600"/>
            <a:ext cx="8382000"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p>
            <a:pPr marL="0" marR="0" lvl="0" indent="0" algn="ctr" defTabSz="914400" rtl="0" eaLnBrk="1" fontAlgn="auto" latinLnBrk="0" hangingPunct="1">
              <a:lnSpc>
                <a:spcPct val="100000"/>
              </a:lnSpc>
              <a:spcBef>
                <a:spcPct val="20000"/>
              </a:spcBef>
              <a:spcAft>
                <a:spcPts val="0"/>
              </a:spcAft>
              <a:buClr>
                <a:schemeClr val="accent3"/>
              </a:buClr>
              <a:buSzTx/>
              <a:buFont typeface="Arial" charset="0"/>
              <a:buNone/>
              <a:tabLst/>
              <a:defRPr/>
            </a:pPr>
            <a:r>
              <a:rPr kumimoji="0" lang="en-US" sz="4500" b="1" i="0" u="none" strike="noStrike" kern="1200" cap="none" spc="0" normalizeH="0" baseline="0" noProof="0" dirty="0" smtClean="0">
                <a:ln>
                  <a:noFill/>
                </a:ln>
                <a:solidFill>
                  <a:schemeClr val="tx1"/>
                </a:solidFill>
                <a:effectLst/>
                <a:uLnTx/>
                <a:uFillTx/>
                <a:latin typeface="+mn-lt"/>
                <a:ea typeface="ＭＳ Ｐゴシック" charset="0"/>
                <a:cs typeface="+mn-cs"/>
              </a:rPr>
              <a:t>Discipline</a:t>
            </a:r>
          </a:p>
          <a:p>
            <a:pPr marL="0" marR="0" lvl="0" indent="0" algn="ctr" defTabSz="914400" rtl="0" eaLnBrk="1" fontAlgn="auto" latinLnBrk="0" hangingPunct="1">
              <a:lnSpc>
                <a:spcPct val="100000"/>
              </a:lnSpc>
              <a:spcBef>
                <a:spcPct val="20000"/>
              </a:spcBef>
              <a:spcAft>
                <a:spcPts val="0"/>
              </a:spcAft>
              <a:buClr>
                <a:schemeClr val="accent3"/>
              </a:buClr>
              <a:buSzTx/>
              <a:buFont typeface="Arial" charset="0"/>
              <a:buNone/>
              <a:tabLst/>
              <a:defRPr/>
            </a:pPr>
            <a:endParaRPr kumimoji="0" lang="en-US" sz="2800" b="1" i="0" u="none" strike="noStrike" kern="1200" cap="none" spc="0" normalizeH="0" baseline="0" noProof="0" dirty="0" smtClean="0">
              <a:ln>
                <a:noFill/>
              </a:ln>
              <a:solidFill>
                <a:schemeClr val="tx1"/>
              </a:solidFill>
              <a:effectLst/>
              <a:uLnTx/>
              <a:uFillTx/>
              <a:latin typeface="+mn-lt"/>
              <a:ea typeface="ＭＳ Ｐゴシック" charset="0"/>
              <a:cs typeface="+mn-cs"/>
            </a:endParaRPr>
          </a:p>
          <a:p>
            <a:pPr lvl="0" algn="ctr" eaLnBrk="1" fontAlgn="auto" hangingPunct="1">
              <a:spcBef>
                <a:spcPct val="20000"/>
              </a:spcBef>
              <a:spcAft>
                <a:spcPts val="0"/>
              </a:spcAft>
              <a:buClr>
                <a:schemeClr val="accent3"/>
              </a:buClr>
              <a:defRPr/>
            </a:pPr>
            <a:r>
              <a:rPr kumimoji="0" lang="en-US" sz="2600" b="0" u="none" strike="noStrike" kern="1200" cap="none" spc="0" normalizeH="0" baseline="0" noProof="0" dirty="0" smtClean="0">
                <a:ln>
                  <a:noFill/>
                </a:ln>
                <a:solidFill>
                  <a:schemeClr val="tx1"/>
                </a:solidFill>
                <a:effectLst/>
                <a:uLnTx/>
                <a:uFillTx/>
                <a:latin typeface="+mn-lt"/>
                <a:ea typeface="ＭＳ Ｐゴシック" charset="0"/>
                <a:cs typeface="+mn-cs"/>
              </a:rPr>
              <a:t>“We are what we repeatedly do.</a:t>
            </a:r>
          </a:p>
          <a:p>
            <a:pPr lvl="0" algn="ctr" eaLnBrk="1" fontAlgn="auto" hangingPunct="1">
              <a:spcBef>
                <a:spcPts val="0"/>
              </a:spcBef>
              <a:spcAft>
                <a:spcPts val="0"/>
              </a:spcAft>
              <a:buClr>
                <a:schemeClr val="accent3"/>
              </a:buClr>
              <a:defRPr/>
            </a:pPr>
            <a:r>
              <a:rPr kumimoji="0" lang="en-US" sz="2600" b="0" u="none" strike="noStrike" kern="1200" cap="none" spc="0" normalizeH="0" baseline="0" noProof="0" dirty="0" smtClean="0">
                <a:ln>
                  <a:noFill/>
                </a:ln>
                <a:solidFill>
                  <a:schemeClr val="tx1"/>
                </a:solidFill>
                <a:effectLst/>
                <a:uLnTx/>
                <a:uFillTx/>
                <a:latin typeface="+mn-lt"/>
                <a:ea typeface="ＭＳ Ｐゴシック" charset="0"/>
                <a:cs typeface="+mn-cs"/>
              </a:rPr>
              <a:t>Excellence then is not an act, but a habit.”</a:t>
            </a:r>
          </a:p>
          <a:p>
            <a:pPr lvl="0" algn="ctr" eaLnBrk="1" fontAlgn="auto" hangingPunct="1">
              <a:spcBef>
                <a:spcPts val="0"/>
              </a:spcBef>
              <a:spcAft>
                <a:spcPts val="0"/>
              </a:spcAft>
              <a:buClr>
                <a:schemeClr val="accent3"/>
              </a:buClr>
              <a:defRPr/>
            </a:pPr>
            <a:r>
              <a:rPr lang="en-US" sz="2600" dirty="0" smtClean="0">
                <a:latin typeface="+mn-lt"/>
                <a:ea typeface="ＭＳ Ｐゴシック" charset="0"/>
              </a:rPr>
              <a:t>                                                        –</a:t>
            </a:r>
            <a:r>
              <a:rPr lang="en-US" sz="2600" i="1" dirty="0" smtClean="0">
                <a:latin typeface="+mn-lt"/>
                <a:ea typeface="ＭＳ Ｐゴシック" charset="0"/>
              </a:rPr>
              <a:t>Aristotle</a:t>
            </a:r>
            <a:endParaRPr kumimoji="0" lang="en-US" sz="2600" b="0" i="1" u="none" strike="noStrike" kern="1200" cap="none" spc="0" normalizeH="0" baseline="0" noProof="0" dirty="0" smtClean="0">
              <a:ln>
                <a:noFill/>
              </a:ln>
              <a:solidFill>
                <a:schemeClr val="tx1"/>
              </a:solidFill>
              <a:effectLst/>
              <a:uLnTx/>
              <a:uFillTx/>
              <a:latin typeface="+mn-lt"/>
              <a:ea typeface="ＭＳ Ｐゴシック" charset="0"/>
              <a:cs typeface="+mn-cs"/>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idx="1"/>
          </p:nvPr>
        </p:nvSpPr>
        <p:spPr>
          <a:xfrm>
            <a:off x="2590800" y="2286000"/>
            <a:ext cx="4572000" cy="990600"/>
          </a:xfrm>
        </p:spPr>
        <p:txBody>
          <a:bodyPr/>
          <a:lstStyle/>
          <a:p>
            <a:pPr eaLnBrk="1" hangingPunct="1"/>
            <a:endParaRPr lang="en-US" sz="2400" dirty="0" smtClean="0"/>
          </a:p>
          <a:p>
            <a:pPr eaLnBrk="1" hangingPunct="1">
              <a:buFont typeface="Wingdings 2" pitchFamily="18" charset="2"/>
              <a:buNone/>
            </a:pPr>
            <a:r>
              <a:rPr lang="en-US" sz="1400" dirty="0" smtClean="0"/>
              <a:t>	</a:t>
            </a:r>
          </a:p>
          <a:p>
            <a:pPr eaLnBrk="1" hangingPunct="1">
              <a:buFont typeface="Wingdings 2" pitchFamily="18" charset="2"/>
              <a:buNone/>
            </a:pPr>
            <a:r>
              <a:rPr lang="en-US" sz="1400" dirty="0" smtClean="0"/>
              <a:t>		</a:t>
            </a:r>
          </a:p>
        </p:txBody>
      </p:sp>
      <p:pic>
        <p:nvPicPr>
          <p:cNvPr id="22532" name="Picture 5" descr="7 Habits of Highly Effective People002.jpg"/>
          <p:cNvPicPr>
            <a:picLocks noChangeAspect="1"/>
          </p:cNvPicPr>
          <p:nvPr/>
        </p:nvPicPr>
        <p:blipFill>
          <a:blip r:embed="rId3" cstate="print"/>
          <a:srcRect/>
          <a:stretch>
            <a:fillRect/>
          </a:stretch>
        </p:blipFill>
        <p:spPr bwMode="auto">
          <a:xfrm>
            <a:off x="3352800" y="1901274"/>
            <a:ext cx="2514600" cy="3532740"/>
          </a:xfrm>
          <a:prstGeom prst="rect">
            <a:avLst/>
          </a:prstGeom>
          <a:noFill/>
          <a:ln w="9525">
            <a:noFill/>
            <a:miter lim="800000"/>
            <a:headEnd/>
            <a:tailEnd/>
          </a:ln>
        </p:spPr>
      </p:pic>
      <p:sp>
        <p:nvSpPr>
          <p:cNvPr id="2" name="Title 1"/>
          <p:cNvSpPr>
            <a:spLocks noGrp="1"/>
          </p:cNvSpPr>
          <p:nvPr>
            <p:ph type="title"/>
          </p:nvPr>
        </p:nvSpPr>
        <p:spPr>
          <a:xfrm>
            <a:off x="457200" y="838200"/>
            <a:ext cx="8229600" cy="1066800"/>
          </a:xfrm>
        </p:spPr>
        <p:txBody>
          <a:bodyPr/>
          <a:lstStyle/>
          <a:p>
            <a:r>
              <a:rPr lang="en-US" b="1" dirty="0"/>
              <a:t>Good Habits = Success</a:t>
            </a:r>
            <a:br>
              <a:rPr lang="en-US" b="1" dirty="0"/>
            </a:b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idx="1"/>
          </p:nvPr>
        </p:nvSpPr>
        <p:spPr>
          <a:xfrm>
            <a:off x="762000" y="1143000"/>
            <a:ext cx="8305800" cy="6096000"/>
          </a:xfrm>
        </p:spPr>
        <p:txBody>
          <a:bodyPr/>
          <a:lstStyle/>
          <a:p>
            <a:pPr eaLnBrk="1" hangingPunct="1"/>
            <a:r>
              <a:rPr lang="en-US" sz="2800" dirty="0" smtClean="0"/>
              <a:t>Be Proactive</a:t>
            </a:r>
            <a:endParaRPr lang="en-US" sz="2800" dirty="0"/>
          </a:p>
          <a:p>
            <a:pPr eaLnBrk="1" hangingPunct="1"/>
            <a:r>
              <a:rPr lang="en-US" sz="2800" dirty="0" smtClean="0"/>
              <a:t>Begin with the End in Mind</a:t>
            </a:r>
          </a:p>
          <a:p>
            <a:pPr eaLnBrk="1" hangingPunct="1"/>
            <a:r>
              <a:rPr lang="en-US" sz="2800" dirty="0" smtClean="0"/>
              <a:t>Put First Things First</a:t>
            </a:r>
          </a:p>
          <a:p>
            <a:pPr eaLnBrk="1" hangingPunct="1"/>
            <a:r>
              <a:rPr lang="en-US" sz="2800" dirty="0" smtClean="0"/>
              <a:t>Think Win/Win</a:t>
            </a:r>
          </a:p>
          <a:p>
            <a:pPr eaLnBrk="1" hangingPunct="1"/>
            <a:r>
              <a:rPr lang="en-US" sz="2800" dirty="0" smtClean="0"/>
              <a:t>Seek First to Understand, Then to Be Understood</a:t>
            </a:r>
          </a:p>
          <a:p>
            <a:pPr eaLnBrk="1" hangingPunct="1"/>
            <a:r>
              <a:rPr lang="en-US" sz="2800" dirty="0" smtClean="0"/>
              <a:t>Synergize</a:t>
            </a:r>
          </a:p>
          <a:p>
            <a:pPr eaLnBrk="1" hangingPunct="1"/>
            <a:r>
              <a:rPr lang="en-US" sz="2800" dirty="0" smtClean="0"/>
              <a:t>Sharpen your Saw</a:t>
            </a:r>
          </a:p>
          <a:p>
            <a:pPr eaLnBrk="1" hangingPunct="1">
              <a:buFont typeface="Wingdings 2" pitchFamily="18" charset="2"/>
              <a:buNone/>
            </a:pPr>
            <a:r>
              <a:rPr lang="en-US" sz="2800" dirty="0" smtClean="0"/>
              <a:t>	</a:t>
            </a:r>
          </a:p>
          <a:p>
            <a:pPr eaLnBrk="1" hangingPunct="1">
              <a:buFont typeface="Wingdings 2" pitchFamily="18" charset="2"/>
              <a:buNone/>
            </a:pPr>
            <a:r>
              <a:rPr lang="en-US" sz="2800" dirty="0" smtClean="0"/>
              <a:t>		</a:t>
            </a:r>
          </a:p>
        </p:txBody>
      </p:sp>
      <p:pic>
        <p:nvPicPr>
          <p:cNvPr id="22532" name="Picture 5" descr="7 Habits of Highly Effective People002.jpg"/>
          <p:cNvPicPr>
            <a:picLocks noChangeAspect="1"/>
          </p:cNvPicPr>
          <p:nvPr/>
        </p:nvPicPr>
        <p:blipFill>
          <a:blip r:embed="rId3" cstate="print">
            <a:alphaModFix amt="10000"/>
          </a:blip>
          <a:srcRect/>
          <a:stretch>
            <a:fillRect/>
          </a:stretch>
        </p:blipFill>
        <p:spPr bwMode="auto">
          <a:xfrm>
            <a:off x="2667000" y="819561"/>
            <a:ext cx="3810000" cy="5352639"/>
          </a:xfrm>
          <a:prstGeom prst="rect">
            <a:avLst/>
          </a:prstGeom>
          <a:noFill/>
          <a:ln w="9525">
            <a:noFill/>
            <a:miter lim="800000"/>
            <a:headEnd/>
            <a:tailEnd/>
          </a:ln>
        </p:spPr>
      </p:pic>
    </p:spTree>
    <p:extLst>
      <p:ext uri="{BB962C8B-B14F-4D97-AF65-F5344CB8AC3E}">
        <p14:creationId xmlns:p14="http://schemas.microsoft.com/office/powerpoint/2010/main" val="86766170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evron 7"/>
          <p:cNvSpPr/>
          <p:nvPr/>
        </p:nvSpPr>
        <p:spPr>
          <a:xfrm>
            <a:off x="3124200" y="2971800"/>
            <a:ext cx="152400" cy="7620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9" name="Chevron 8"/>
          <p:cNvSpPr/>
          <p:nvPr/>
        </p:nvSpPr>
        <p:spPr>
          <a:xfrm>
            <a:off x="3124200" y="3733800"/>
            <a:ext cx="152400" cy="7620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0" name="Chevron 9"/>
          <p:cNvSpPr/>
          <p:nvPr/>
        </p:nvSpPr>
        <p:spPr>
          <a:xfrm>
            <a:off x="3124200" y="4419600"/>
            <a:ext cx="152400" cy="7620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5" name="Chevron 14"/>
          <p:cNvSpPr/>
          <p:nvPr/>
        </p:nvSpPr>
        <p:spPr>
          <a:xfrm>
            <a:off x="3124200" y="2362200"/>
            <a:ext cx="152400" cy="7620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pic>
        <p:nvPicPr>
          <p:cNvPr id="1843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745817"/>
            <a:ext cx="4953000" cy="55787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IMG_0203.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447800" y="1981200"/>
            <a:ext cx="2895600" cy="2252134"/>
          </a:xfrm>
        </p:spPr>
      </p:pic>
      <p:pic>
        <p:nvPicPr>
          <p:cNvPr id="18439"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648200" y="1981200"/>
            <a:ext cx="3009163" cy="2249424"/>
          </a:xfrm>
          <a:prstGeom prst="rect">
            <a:avLst/>
          </a:prstGeom>
          <a:noFill/>
          <a:ln w="9525">
            <a:noFill/>
            <a:miter lim="800000"/>
            <a:headEnd/>
            <a:tailEnd/>
          </a:ln>
        </p:spPr>
      </p:pic>
      <p:sp>
        <p:nvSpPr>
          <p:cNvPr id="5" name="Title 1"/>
          <p:cNvSpPr txBox="1">
            <a:spLocks/>
          </p:cNvSpPr>
          <p:nvPr/>
        </p:nvSpPr>
        <p:spPr bwMode="auto">
          <a:xfrm>
            <a:off x="457200" y="457200"/>
            <a:ext cx="8229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smtClean="0">
                <a:ln>
                  <a:noFill/>
                </a:ln>
                <a:solidFill>
                  <a:schemeClr val="tx1"/>
                </a:solidFill>
                <a:effectLst/>
                <a:uLnTx/>
                <a:uFillTx/>
                <a:latin typeface="+mj-lt"/>
                <a:ea typeface="ＭＳ Ｐゴシック" charset="0"/>
                <a:cs typeface="+mj-cs"/>
              </a:rPr>
              <a:t>Consistent Tray Setups</a:t>
            </a:r>
            <a:endParaRPr kumimoji="0" lang="en-US" sz="4400" b="0" i="0" u="none" strike="noStrike" kern="1200" cap="none" spc="0" normalizeH="0" baseline="0" noProof="0" dirty="0">
              <a:ln>
                <a:noFill/>
              </a:ln>
              <a:solidFill>
                <a:schemeClr val="tx1"/>
              </a:solidFill>
              <a:effectLst/>
              <a:uLnTx/>
              <a:uFillTx/>
              <a:latin typeface="+mj-lt"/>
              <a:ea typeface="ＭＳ Ｐゴシック" charset="0"/>
              <a:cs typeface="+mj-cs"/>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13" descr="439627A2.jpg"/>
          <p:cNvPicPr>
            <a:picLocks noChangeAspect="1"/>
          </p:cNvPicPr>
          <p:nvPr/>
        </p:nvPicPr>
        <p:blipFill>
          <a:blip r:embed="rId3" cstate="print"/>
          <a:srcRect/>
          <a:stretch>
            <a:fillRect/>
          </a:stretch>
        </p:blipFill>
        <p:spPr bwMode="auto">
          <a:xfrm>
            <a:off x="2362200" y="1905000"/>
            <a:ext cx="4419600" cy="3344863"/>
          </a:xfrm>
          <a:prstGeom prst="rect">
            <a:avLst/>
          </a:prstGeom>
          <a:noFill/>
          <a:ln w="9525">
            <a:noFill/>
            <a:miter lim="800000"/>
            <a:headEnd/>
            <a:tailEnd/>
          </a:ln>
        </p:spPr>
      </p:pic>
      <p:sp>
        <p:nvSpPr>
          <p:cNvPr id="5" name="Title 1"/>
          <p:cNvSpPr>
            <a:spLocks noGrp="1"/>
          </p:cNvSpPr>
          <p:nvPr>
            <p:ph type="title"/>
          </p:nvPr>
        </p:nvSpPr>
        <p:spPr>
          <a:xfrm>
            <a:off x="457200" y="457200"/>
            <a:ext cx="8229600" cy="1066800"/>
          </a:xfrm>
        </p:spPr>
        <p:txBody>
          <a:bodyPr/>
          <a:lstStyle/>
          <a:p>
            <a:r>
              <a:rPr lang="en-US" b="1" dirty="0" smtClean="0"/>
              <a:t>Mental Discipline</a:t>
            </a:r>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81000" y="609600"/>
            <a:ext cx="83820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rmAutofit fontScale="82500" lnSpcReduction="20000"/>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smtClean="0">
                <a:ln>
                  <a:noFill/>
                </a:ln>
                <a:solidFill>
                  <a:schemeClr val="tx1"/>
                </a:solidFill>
                <a:effectLst/>
                <a:uLnTx/>
                <a:uFillTx/>
                <a:latin typeface="+mj-lt"/>
                <a:ea typeface="ＭＳ Ｐゴシック" charset="0"/>
                <a:cs typeface="+mj-cs"/>
              </a:rPr>
              <a:t>How to be a Success </a:t>
            </a:r>
            <a:br>
              <a:rPr kumimoji="0" lang="en-US" sz="5400" b="1" i="0" u="none" strike="noStrike" kern="1200" cap="none" spc="0" normalizeH="0" baseline="0" noProof="0" dirty="0" smtClean="0">
                <a:ln>
                  <a:noFill/>
                </a:ln>
                <a:solidFill>
                  <a:schemeClr val="tx1"/>
                </a:solidFill>
                <a:effectLst/>
                <a:uLnTx/>
                <a:uFillTx/>
                <a:latin typeface="+mj-lt"/>
                <a:ea typeface="ＭＳ Ｐゴシック" charset="0"/>
                <a:cs typeface="+mj-cs"/>
              </a:rPr>
            </a:br>
            <a:r>
              <a:rPr kumimoji="0" lang="en-US" sz="5400" b="1" i="0" u="none" strike="noStrike" kern="1200" cap="none" spc="0" normalizeH="0" baseline="0" noProof="0" dirty="0" smtClean="0">
                <a:ln>
                  <a:noFill/>
                </a:ln>
                <a:solidFill>
                  <a:schemeClr val="tx1"/>
                </a:solidFill>
                <a:effectLst/>
                <a:uLnTx/>
                <a:uFillTx/>
                <a:latin typeface="+mj-lt"/>
                <a:ea typeface="ＭＳ Ｐゴシック" charset="0"/>
                <a:cs typeface="+mj-cs"/>
              </a:rPr>
              <a:t>(in Dentistry)</a:t>
            </a:r>
            <a:endParaRPr kumimoji="0" lang="en-US" sz="5400" b="1" i="0" u="none" strike="noStrike" kern="1200" cap="none" spc="0" normalizeH="0" baseline="0" noProof="0" dirty="0">
              <a:ln>
                <a:noFill/>
              </a:ln>
              <a:solidFill>
                <a:schemeClr val="tx1"/>
              </a:solidFill>
              <a:effectLst/>
              <a:uLnTx/>
              <a:uFillTx/>
              <a:latin typeface="+mj-lt"/>
              <a:ea typeface="ＭＳ Ｐゴシック" charset="0"/>
              <a:cs typeface="+mj-cs"/>
            </a:endParaRPr>
          </a:p>
        </p:txBody>
      </p:sp>
      <p:sp>
        <p:nvSpPr>
          <p:cNvPr id="5" name="Rectangle 4"/>
          <p:cNvSpPr/>
          <p:nvPr/>
        </p:nvSpPr>
        <p:spPr>
          <a:xfrm>
            <a:off x="762000" y="2590800"/>
            <a:ext cx="8001000" cy="2708434"/>
          </a:xfrm>
          <a:prstGeom prst="rect">
            <a:avLst/>
          </a:prstGeom>
        </p:spPr>
        <p:txBody>
          <a:bodyPr wrap="square">
            <a:spAutoFit/>
          </a:bodyPr>
          <a:lstStyle/>
          <a:p>
            <a:pPr marL="548640" indent="-411480" fontAlgn="auto">
              <a:spcAft>
                <a:spcPts val="0"/>
              </a:spcAft>
              <a:buClr>
                <a:schemeClr val="tx1">
                  <a:shade val="95000"/>
                </a:schemeClr>
              </a:buClr>
              <a:buSzPct val="75000"/>
              <a:buFont typeface="Wingdings 2"/>
              <a:buChar char=""/>
              <a:defRPr/>
            </a:pPr>
            <a:r>
              <a:rPr lang="en-US" sz="3200" dirty="0" smtClean="0">
                <a:latin typeface="+mn-lt"/>
              </a:rPr>
              <a:t>Begin with the End in Mind</a:t>
            </a:r>
          </a:p>
          <a:p>
            <a:pPr marL="548640" indent="-411480" eaLnBrk="1" fontAlgn="auto" hangingPunct="1">
              <a:spcAft>
                <a:spcPts val="0"/>
              </a:spcAft>
              <a:buClr>
                <a:schemeClr val="tx1">
                  <a:shade val="95000"/>
                </a:schemeClr>
              </a:buClr>
              <a:buSzPct val="75000"/>
              <a:buFont typeface="Wingdings 2"/>
              <a:buChar char=""/>
              <a:defRPr/>
            </a:pPr>
            <a:r>
              <a:rPr lang="en-US" sz="3200" dirty="0" smtClean="0">
                <a:latin typeface="+mn-lt"/>
              </a:rPr>
              <a:t>Work Diligently</a:t>
            </a:r>
          </a:p>
          <a:p>
            <a:pPr marL="548640" indent="-411480" eaLnBrk="1" fontAlgn="auto" hangingPunct="1">
              <a:spcAft>
                <a:spcPts val="0"/>
              </a:spcAft>
              <a:buClr>
                <a:schemeClr val="tx1">
                  <a:shade val="95000"/>
                </a:schemeClr>
              </a:buClr>
              <a:buSzPct val="75000"/>
              <a:buFont typeface="Wingdings 2"/>
              <a:buChar char=""/>
              <a:defRPr/>
            </a:pPr>
            <a:r>
              <a:rPr lang="en-US" sz="3200" dirty="0" smtClean="0">
                <a:latin typeface="+mn-lt"/>
              </a:rPr>
              <a:t>Keep Your Integrity</a:t>
            </a:r>
          </a:p>
          <a:p>
            <a:pPr marL="548640" indent="-411480" eaLnBrk="1" fontAlgn="auto" hangingPunct="1">
              <a:spcAft>
                <a:spcPts val="0"/>
              </a:spcAft>
              <a:buClr>
                <a:schemeClr val="tx1">
                  <a:shade val="95000"/>
                </a:schemeClr>
              </a:buClr>
              <a:buSzPct val="75000"/>
              <a:buFont typeface="Wingdings 2"/>
              <a:buChar char=""/>
              <a:defRPr/>
            </a:pPr>
            <a:r>
              <a:rPr lang="en-US" sz="3200" dirty="0" smtClean="0">
                <a:latin typeface="+mn-lt"/>
              </a:rPr>
              <a:t>Habits</a:t>
            </a:r>
          </a:p>
          <a:p>
            <a:pPr marL="548640" indent="-411480" eaLnBrk="1" fontAlgn="auto" hangingPunct="1">
              <a:spcAft>
                <a:spcPts val="0"/>
              </a:spcAft>
              <a:buClr>
                <a:schemeClr val="tx1">
                  <a:shade val="95000"/>
                </a:schemeClr>
              </a:buClr>
              <a:buSzPct val="100000"/>
              <a:buFont typeface="Wingdings 2"/>
              <a:buChar char=""/>
              <a:defRPr/>
            </a:pPr>
            <a:r>
              <a:rPr lang="en-US" sz="4200" b="1" dirty="0" smtClean="0">
                <a:latin typeface="+mn-lt"/>
              </a:rPr>
              <a:t>Don’t Do it Alone</a:t>
            </a:r>
          </a:p>
        </p:txBody>
      </p:sp>
    </p:spTree>
    <p:extLst>
      <p:ext uri="{BB962C8B-B14F-4D97-AF65-F5344CB8AC3E}">
        <p14:creationId xmlns:p14="http://schemas.microsoft.com/office/powerpoint/2010/main" val="390961778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idx="1"/>
          </p:nvPr>
        </p:nvSpPr>
        <p:spPr>
          <a:xfrm>
            <a:off x="2819400" y="685800"/>
            <a:ext cx="3581400" cy="1600200"/>
          </a:xfrm>
        </p:spPr>
        <p:txBody>
          <a:bodyPr/>
          <a:lstStyle/>
          <a:p>
            <a:pPr eaLnBrk="1" hangingPunct="1"/>
            <a:r>
              <a:rPr lang="en-US" sz="2400" b="1" dirty="0" smtClean="0"/>
              <a:t>Is he a Success?</a:t>
            </a:r>
          </a:p>
          <a:p>
            <a:pPr eaLnBrk="1" hangingPunct="1">
              <a:buFont typeface="Wingdings 2" pitchFamily="18" charset="2"/>
              <a:buNone/>
            </a:pPr>
            <a:endParaRPr lang="en-US" sz="1400" dirty="0" smtClean="0"/>
          </a:p>
          <a:p>
            <a:pPr eaLnBrk="1" hangingPunct="1">
              <a:buFont typeface="Wingdings 2" pitchFamily="18" charset="2"/>
              <a:buNone/>
            </a:pPr>
            <a:r>
              <a:rPr lang="en-US" sz="1400" dirty="0" smtClean="0"/>
              <a:t>		</a:t>
            </a:r>
            <a:endParaRPr lang="en-US" sz="2400" dirty="0" smtClean="0"/>
          </a:p>
          <a:p>
            <a:pPr eaLnBrk="1" hangingPunct="1"/>
            <a:endParaRPr lang="en-US" dirty="0" smtClean="0"/>
          </a:p>
        </p:txBody>
      </p:sp>
      <p:pic>
        <p:nvPicPr>
          <p:cNvPr id="39938" name="Picture 2" descr="http://imagecache2.allposters.com/images/DES/D1402.jpg"/>
          <p:cNvPicPr>
            <a:picLocks noChangeAspect="1" noChangeArrowheads="1"/>
          </p:cNvPicPr>
          <p:nvPr/>
        </p:nvPicPr>
        <p:blipFill>
          <a:blip r:embed="rId3" cstate="print"/>
          <a:srcRect/>
          <a:stretch>
            <a:fillRect/>
          </a:stretch>
        </p:blipFill>
        <p:spPr bwMode="auto">
          <a:xfrm>
            <a:off x="2819400" y="1600200"/>
            <a:ext cx="3362325" cy="4286250"/>
          </a:xfrm>
          <a:prstGeom prst="rect">
            <a:avLst/>
          </a:prstGeom>
          <a:noFill/>
        </p:spPr>
      </p:pic>
    </p:spTree>
    <p:extLst>
      <p:ext uri="{BB962C8B-B14F-4D97-AF65-F5344CB8AC3E}">
        <p14:creationId xmlns:p14="http://schemas.microsoft.com/office/powerpoint/2010/main" val="12047110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idx="1"/>
          </p:nvPr>
        </p:nvSpPr>
        <p:spPr>
          <a:xfrm>
            <a:off x="304800" y="6019800"/>
            <a:ext cx="6858000" cy="685800"/>
          </a:xfrm>
        </p:spPr>
        <p:txBody>
          <a:bodyPr>
            <a:normAutofit/>
          </a:bodyPr>
          <a:lstStyle/>
          <a:p>
            <a:pPr marL="274320" indent="-274320" eaLnBrk="1" fontAlgn="auto" hangingPunct="1">
              <a:spcAft>
                <a:spcPts val="0"/>
              </a:spcAft>
              <a:buClr>
                <a:schemeClr val="accent3"/>
              </a:buClr>
              <a:buFont typeface="Wingdings 2"/>
              <a:buChar char=""/>
              <a:defRPr/>
            </a:pPr>
            <a:endParaRPr lang="en-US" dirty="0"/>
          </a:p>
        </p:txBody>
      </p:sp>
      <p:pic>
        <p:nvPicPr>
          <p:cNvPr id="6" name="Picture 5" descr="richard-dycus-dd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14400" y="1219200"/>
            <a:ext cx="1676400" cy="2243968"/>
          </a:xfrm>
          <a:prstGeom prst="rect">
            <a:avLst/>
          </a:prstGeom>
        </p:spPr>
      </p:pic>
      <p:pic>
        <p:nvPicPr>
          <p:cNvPr id="7" name="Picture 6" descr="Roy-Thompson-1565091*220.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53200" y="1143000"/>
            <a:ext cx="1102003" cy="1398029"/>
          </a:xfrm>
          <a:prstGeom prst="rect">
            <a:avLst/>
          </a:prstGeom>
        </p:spPr>
      </p:pic>
      <p:pic>
        <p:nvPicPr>
          <p:cNvPr id="10" name="Picture 9" descr="john-bettinger-d-d-s-f-a-g-d.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810000" y="1143000"/>
            <a:ext cx="1270000" cy="1270000"/>
          </a:xfrm>
          <a:prstGeom prst="rect">
            <a:avLst/>
          </a:prstGeom>
        </p:spPr>
      </p:pic>
      <p:pic>
        <p:nvPicPr>
          <p:cNvPr id="11" name="Picture 10" descr="ernie-garcia.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794000" y="3556000"/>
            <a:ext cx="1854200" cy="1854200"/>
          </a:xfrm>
          <a:prstGeom prst="rect">
            <a:avLst/>
          </a:prstGeom>
        </p:spPr>
      </p:pic>
      <p:pic>
        <p:nvPicPr>
          <p:cNvPr id="8" name="Picture 7" descr="sun-in-front-office-cropped-894x1024.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882788" y="3429000"/>
            <a:ext cx="1544320" cy="2252712"/>
          </a:xfrm>
          <a:prstGeom prst="rect">
            <a:avLst/>
          </a:prstGeom>
        </p:spPr>
      </p:pic>
    </p:spTree>
    <p:extLst>
      <p:ext uri="{BB962C8B-B14F-4D97-AF65-F5344CB8AC3E}">
        <p14:creationId xmlns:p14="http://schemas.microsoft.com/office/powerpoint/2010/main" val="196676338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Have a Team</a:t>
            </a:r>
            <a:br>
              <a:rPr lang="en-US" dirty="0"/>
            </a:br>
            <a:endParaRPr lang="en-US" dirty="0"/>
          </a:p>
        </p:txBody>
      </p:sp>
      <p:pic>
        <p:nvPicPr>
          <p:cNvPr id="4" name="Content Placeholder 3" descr="into darkness.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95851530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idx="1"/>
          </p:nvPr>
        </p:nvSpPr>
        <p:spPr>
          <a:xfrm>
            <a:off x="2514600" y="381000"/>
            <a:ext cx="3657600" cy="609600"/>
          </a:xfrm>
        </p:spPr>
        <p:txBody>
          <a:bodyPr/>
          <a:lstStyle/>
          <a:p>
            <a:pPr eaLnBrk="1" hangingPunct="1"/>
            <a:r>
              <a:rPr lang="en-US" sz="2400" b="1" dirty="0" smtClean="0"/>
              <a:t>Whose your team?</a:t>
            </a:r>
            <a:endParaRPr lang="en-US" sz="2200" dirty="0" smtClean="0"/>
          </a:p>
          <a:p>
            <a:pPr eaLnBrk="1" hangingPunct="1">
              <a:buFont typeface="Wingdings 2" pitchFamily="18" charset="2"/>
              <a:buNone/>
            </a:pPr>
            <a:endParaRPr lang="en-US" sz="1400" dirty="0" smtClean="0"/>
          </a:p>
          <a:p>
            <a:pPr eaLnBrk="1" hangingPunct="1">
              <a:buFont typeface="Wingdings 2" pitchFamily="18" charset="2"/>
              <a:buNone/>
            </a:pPr>
            <a:r>
              <a:rPr lang="en-US" sz="1400" dirty="0" smtClean="0"/>
              <a:t>		</a:t>
            </a:r>
            <a:endParaRPr lang="en-US" sz="2200" dirty="0" smtClean="0"/>
          </a:p>
        </p:txBody>
      </p:sp>
      <p:pic>
        <p:nvPicPr>
          <p:cNvPr id="2" name="Picture 1" descr="star-trek-to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7000" y="-25936"/>
            <a:ext cx="9271000" cy="6953250"/>
          </a:xfrm>
          <a:prstGeom prst="rect">
            <a:avLst/>
          </a:prstGeom>
        </p:spPr>
      </p:pic>
    </p:spTree>
    <p:extLst>
      <p:ext uri="{BB962C8B-B14F-4D97-AF65-F5344CB8AC3E}">
        <p14:creationId xmlns:p14="http://schemas.microsoft.com/office/powerpoint/2010/main" val="406973722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685800" y="381000"/>
            <a:ext cx="8229600" cy="762000"/>
          </a:xfrm>
        </p:spPr>
        <p:txBody>
          <a:bodyPr>
            <a:normAutofit/>
          </a:bodyPr>
          <a:lstStyle/>
          <a:p>
            <a:pPr eaLnBrk="1" fontAlgn="auto" hangingPunct="1">
              <a:spcAft>
                <a:spcPts val="0"/>
              </a:spcAft>
              <a:defRPr/>
            </a:pPr>
            <a:r>
              <a:rPr lang="en-US" dirty="0" smtClean="0"/>
              <a:t>Belong </a:t>
            </a:r>
            <a:r>
              <a:rPr lang="en-US" dirty="0"/>
              <a:t>to Organized Dentistry</a:t>
            </a:r>
          </a:p>
        </p:txBody>
      </p:sp>
      <p:sp>
        <p:nvSpPr>
          <p:cNvPr id="2052" name="Rectangle 4"/>
          <p:cNvSpPr>
            <a:spLocks noGrp="1" noChangeArrowheads="1"/>
          </p:cNvSpPr>
          <p:nvPr>
            <p:ph idx="1"/>
          </p:nvPr>
        </p:nvSpPr>
        <p:spPr>
          <a:xfrm>
            <a:off x="1219200" y="1524000"/>
            <a:ext cx="5486400" cy="2438400"/>
          </a:xfrm>
        </p:spPr>
        <p:txBody>
          <a:bodyPr>
            <a:normAutofit fontScale="92500"/>
          </a:bodyPr>
          <a:lstStyle/>
          <a:p>
            <a:pPr marL="274320" indent="-274320" eaLnBrk="1" fontAlgn="auto" hangingPunct="1">
              <a:spcAft>
                <a:spcPts val="0"/>
              </a:spcAft>
              <a:buClr>
                <a:schemeClr val="accent3"/>
              </a:buClr>
              <a:buFont typeface="Wingdings 2"/>
              <a:buChar char=""/>
              <a:defRPr/>
            </a:pPr>
            <a:r>
              <a:rPr lang="en-US" dirty="0" smtClean="0"/>
              <a:t>Camaraderie</a:t>
            </a:r>
            <a:endParaRPr lang="en-US" dirty="0"/>
          </a:p>
          <a:p>
            <a:pPr marL="274320" indent="-274320" eaLnBrk="1" fontAlgn="auto" hangingPunct="1">
              <a:spcAft>
                <a:spcPts val="0"/>
              </a:spcAft>
              <a:buClr>
                <a:schemeClr val="accent3"/>
              </a:buClr>
              <a:buFont typeface="Wingdings 2"/>
              <a:buChar char=""/>
              <a:defRPr/>
            </a:pPr>
            <a:r>
              <a:rPr lang="en-US" dirty="0"/>
              <a:t>Access to Valuable Information</a:t>
            </a:r>
          </a:p>
          <a:p>
            <a:pPr marL="274320" indent="-274320" eaLnBrk="1" fontAlgn="auto" hangingPunct="1">
              <a:spcAft>
                <a:spcPts val="0"/>
              </a:spcAft>
              <a:buClr>
                <a:schemeClr val="accent3"/>
              </a:buClr>
              <a:buFont typeface="Wingdings 2"/>
              <a:buChar char=""/>
              <a:defRPr/>
            </a:pPr>
            <a:r>
              <a:rPr lang="en-US" dirty="0" smtClean="0"/>
              <a:t>Great </a:t>
            </a:r>
            <a:r>
              <a:rPr lang="en-US" dirty="0"/>
              <a:t>Continuing Education</a:t>
            </a:r>
          </a:p>
          <a:p>
            <a:pPr marL="274320" indent="-274320" eaLnBrk="1" fontAlgn="auto" hangingPunct="1">
              <a:spcAft>
                <a:spcPts val="0"/>
              </a:spcAft>
              <a:buClr>
                <a:schemeClr val="accent3"/>
              </a:buClr>
              <a:buFont typeface="Wingdings 2"/>
              <a:buChar char=""/>
              <a:defRPr/>
            </a:pPr>
            <a:r>
              <a:rPr lang="en-US" dirty="0" smtClean="0"/>
              <a:t>Representation</a:t>
            </a:r>
            <a:endParaRPr lang="en-US" dirty="0"/>
          </a:p>
        </p:txBody>
      </p:sp>
      <p:pic>
        <p:nvPicPr>
          <p:cNvPr id="6" name="Content Placeholder 3" descr="agd.jpg"/>
          <p:cNvPicPr>
            <a:picLocks noChangeAspect="1"/>
          </p:cNvPicPr>
          <p:nvPr/>
        </p:nvPicPr>
        <p:blipFill rotWithShape="1">
          <a:blip r:embed="rId3" cstate="screen">
            <a:extLst>
              <a:ext uri="{28A0092B-C50C-407E-A947-70E740481C1C}">
                <a14:useLocalDpi xmlns:a14="http://schemas.microsoft.com/office/drawing/2010/main"/>
              </a:ext>
            </a:extLst>
          </a:blip>
          <a:srcRect l="-331"/>
          <a:stretch/>
        </p:blipFill>
        <p:spPr bwMode="auto">
          <a:xfrm>
            <a:off x="1447800" y="3962400"/>
            <a:ext cx="2667000" cy="20438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32232980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tar-trek-into-darkness-movie-wallpaper-backgrounds.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81000" y="762000"/>
            <a:ext cx="8229600" cy="4525963"/>
          </a:xfrm>
        </p:spPr>
      </p:pic>
    </p:spTree>
    <p:extLst>
      <p:ext uri="{BB962C8B-B14F-4D97-AF65-F5344CB8AC3E}">
        <p14:creationId xmlns:p14="http://schemas.microsoft.com/office/powerpoint/2010/main" val="223673703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81000" y="586770"/>
            <a:ext cx="8382000" cy="784830"/>
          </a:xfrm>
          <a:prstGeom prst="rect">
            <a:avLst/>
          </a:prstGeom>
          <a:noFill/>
        </p:spPr>
        <p:txBody>
          <a:bodyPr wrap="square" rtlCol="0">
            <a:spAutoFit/>
          </a:bodyPr>
          <a:lstStyle/>
          <a:p>
            <a:pPr algn="ctr"/>
            <a:r>
              <a:rPr lang="en-US" sz="4500" b="1" dirty="0" smtClean="0">
                <a:latin typeface="+mn-lt"/>
              </a:rPr>
              <a:t>Don’t Go It Alone</a:t>
            </a:r>
            <a:endParaRPr lang="en-US" sz="4500" b="1" dirty="0">
              <a:latin typeface="+mn-lt"/>
            </a:endParaRPr>
          </a:p>
        </p:txBody>
      </p:sp>
      <p:sp>
        <p:nvSpPr>
          <p:cNvPr id="13" name="TextBox 12"/>
          <p:cNvSpPr txBox="1"/>
          <p:nvPr/>
        </p:nvSpPr>
        <p:spPr>
          <a:xfrm>
            <a:off x="609600" y="4419600"/>
            <a:ext cx="4876800" cy="1292662"/>
          </a:xfrm>
          <a:prstGeom prst="rect">
            <a:avLst/>
          </a:prstGeom>
          <a:noFill/>
        </p:spPr>
        <p:txBody>
          <a:bodyPr wrap="square" rtlCol="0">
            <a:spAutoFit/>
          </a:bodyPr>
          <a:lstStyle/>
          <a:p>
            <a:pPr>
              <a:buFont typeface="Arial" pitchFamily="34" charset="0"/>
              <a:buChar char="•"/>
            </a:pPr>
            <a:r>
              <a:rPr lang="en-US" sz="2600" dirty="0" smtClean="0">
                <a:latin typeface="+mn-lt"/>
              </a:rPr>
              <a:t>  Get involved locally</a:t>
            </a:r>
          </a:p>
          <a:p>
            <a:pPr>
              <a:buFont typeface="Arial" pitchFamily="34" charset="0"/>
              <a:buChar char="•"/>
            </a:pPr>
            <a:r>
              <a:rPr lang="en-US" sz="2600" dirty="0">
                <a:latin typeface="+mn-lt"/>
              </a:rPr>
              <a:t> </a:t>
            </a:r>
            <a:r>
              <a:rPr lang="en-US" sz="2600" dirty="0" smtClean="0">
                <a:latin typeface="+mn-lt"/>
              </a:rPr>
              <a:t> Develop </a:t>
            </a:r>
            <a:r>
              <a:rPr lang="en-US" sz="2600" dirty="0">
                <a:latin typeface="+mn-lt"/>
              </a:rPr>
              <a:t>your leadership skills</a:t>
            </a:r>
          </a:p>
          <a:p>
            <a:pPr>
              <a:buFont typeface="Arial" pitchFamily="34" charset="0"/>
              <a:buChar char="•"/>
            </a:pPr>
            <a:r>
              <a:rPr lang="en-US" sz="2600" dirty="0" smtClean="0">
                <a:latin typeface="+mn-lt"/>
              </a:rPr>
              <a:t>  Get involved with advocacy </a:t>
            </a:r>
            <a:endParaRPr lang="en-US" sz="2600" dirty="0">
              <a:latin typeface="+mn-lt"/>
            </a:endParaRPr>
          </a:p>
        </p:txBody>
      </p:sp>
      <p:pic>
        <p:nvPicPr>
          <p:cNvPr id="3" name="Picture 2" descr="Sun, Mike, and Paul.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05000" y="1600200"/>
            <a:ext cx="5309645" cy="2285999"/>
          </a:xfrm>
          <a:prstGeom prst="rect">
            <a:avLst/>
          </a:prstGeo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00" y="838200"/>
            <a:ext cx="2831574" cy="369332"/>
          </a:xfrm>
          <a:prstGeom prst="rect">
            <a:avLst/>
          </a:prstGeom>
          <a:noFill/>
        </p:spPr>
        <p:txBody>
          <a:bodyPr wrap="none" rtlCol="0">
            <a:spAutoFit/>
          </a:bodyPr>
          <a:lstStyle/>
          <a:p>
            <a:r>
              <a:rPr lang="en-US" dirty="0" smtClean="0"/>
              <a:t>Student Transition Manual</a:t>
            </a:r>
            <a:endParaRPr lang="en-US" dirty="0"/>
          </a:p>
        </p:txBody>
      </p:sp>
      <p:pic>
        <p:nvPicPr>
          <p:cNvPr id="4" name="Picture 3" descr="You've Graduated.tif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76400" y="762000"/>
            <a:ext cx="4173046" cy="5353820"/>
          </a:xfrm>
          <a:prstGeom prst="rect">
            <a:avLst/>
          </a:prstGeom>
        </p:spPr>
      </p:pic>
    </p:spTree>
    <p:extLst>
      <p:ext uri="{BB962C8B-B14F-4D97-AF65-F5344CB8AC3E}">
        <p14:creationId xmlns:p14="http://schemas.microsoft.com/office/powerpoint/2010/main" val="286194162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4819" name="Content Placeholder 2"/>
          <p:cNvSpPr>
            <a:spLocks noGrp="1"/>
          </p:cNvSpPr>
          <p:nvPr>
            <p:ph idx="1"/>
          </p:nvPr>
        </p:nvSpPr>
        <p:spPr/>
        <p:txBody>
          <a:bodyPr/>
          <a:lstStyle/>
          <a:p>
            <a:endParaRPr lang="en-US" smtClean="0"/>
          </a:p>
        </p:txBody>
      </p:sp>
      <p:pic>
        <p:nvPicPr>
          <p:cNvPr id="34820" name="Picture 5" descr="http://www.humanitysteam.org/files/Storm_clouds.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381000"/>
            <a:ext cx="8229600" cy="1143000"/>
          </a:xfrm>
        </p:spPr>
        <p:txBody>
          <a:bodyPr>
            <a:normAutofit/>
          </a:bodyPr>
          <a:lstStyle/>
          <a:p>
            <a:pPr eaLnBrk="1" hangingPunct="1"/>
            <a:r>
              <a:rPr lang="en-US" b="1" dirty="0" smtClean="0">
                <a:latin typeface="+mn-lt"/>
                <a:cs typeface="Arial" charset="0"/>
              </a:rPr>
              <a:t>Key Forces Affecting Dentistry</a:t>
            </a:r>
          </a:p>
        </p:txBody>
      </p:sp>
      <p:grpSp>
        <p:nvGrpSpPr>
          <p:cNvPr id="2" name="Diagram 2"/>
          <p:cNvGrpSpPr>
            <a:grpSpLocks noChangeAspect="1"/>
          </p:cNvGrpSpPr>
          <p:nvPr/>
        </p:nvGrpSpPr>
        <p:grpSpPr bwMode="auto">
          <a:xfrm>
            <a:off x="1828800" y="1550133"/>
            <a:ext cx="5399116" cy="4241067"/>
            <a:chOff x="1149" y="283"/>
            <a:chExt cx="3464" cy="3473"/>
          </a:xfrm>
        </p:grpSpPr>
        <p:sp>
          <p:nvSpPr>
            <p:cNvPr id="22" name="_s1028"/>
            <p:cNvSpPr>
              <a:spLocks noChangeShapeType="1"/>
            </p:cNvSpPr>
            <p:nvPr/>
          </p:nvSpPr>
          <p:spPr bwMode="auto">
            <a:xfrm flipH="1" flipV="1">
              <a:off x="2267" y="1402"/>
              <a:ext cx="307" cy="307"/>
            </a:xfrm>
            <a:prstGeom prst="line">
              <a:avLst/>
            </a:prstGeom>
            <a:noFill/>
            <a:ln w="28575">
              <a:solidFill>
                <a:schemeClr val="tx1"/>
              </a:solidFill>
              <a:round/>
              <a:headEnd/>
              <a:tailEnd/>
            </a:ln>
          </p:spPr>
          <p:txBody>
            <a:bodyPr anchor="ctr"/>
            <a:lstStyle/>
            <a:p>
              <a:endParaRPr lang="en-US" dirty="0"/>
            </a:p>
          </p:txBody>
        </p:sp>
        <p:sp>
          <p:nvSpPr>
            <p:cNvPr id="23" name="_s1029"/>
            <p:cNvSpPr>
              <a:spLocks noChangeArrowheads="1"/>
            </p:cNvSpPr>
            <p:nvPr/>
          </p:nvSpPr>
          <p:spPr bwMode="auto">
            <a:xfrm>
              <a:off x="1529" y="664"/>
              <a:ext cx="866" cy="866"/>
            </a:xfrm>
            <a:prstGeom prst="ellipse">
              <a:avLst/>
            </a:prstGeom>
            <a:solidFill>
              <a:schemeClr val="accent1"/>
            </a:solidFill>
            <a:ln w="9525">
              <a:solidFill>
                <a:schemeClr val="tx1"/>
              </a:solidFill>
              <a:round/>
              <a:headEnd/>
              <a:tailEnd/>
            </a:ln>
          </p:spPr>
          <p:txBody>
            <a:bodyPr wrap="none" lIns="0" tIns="0" rIns="0" bIns="0" anchor="ctr"/>
            <a:lstStyle/>
            <a:p>
              <a:pPr algn="ctr"/>
              <a:r>
                <a:rPr lang="en-US" sz="1400" b="1" dirty="0" smtClean="0">
                  <a:solidFill>
                    <a:schemeClr val="bg1"/>
                  </a:solidFill>
                </a:rPr>
                <a:t>New </a:t>
              </a:r>
            </a:p>
            <a:p>
              <a:pPr algn="ctr"/>
              <a:r>
                <a:rPr lang="en-US" sz="1400" b="1" dirty="0" smtClean="0">
                  <a:solidFill>
                    <a:schemeClr val="bg1"/>
                  </a:solidFill>
                </a:rPr>
                <a:t>Dental </a:t>
              </a:r>
            </a:p>
            <a:p>
              <a:pPr algn="ctr"/>
              <a:r>
                <a:rPr lang="en-US" sz="1400" b="1" dirty="0" smtClean="0">
                  <a:solidFill>
                    <a:schemeClr val="bg1"/>
                  </a:solidFill>
                </a:rPr>
                <a:t>Schools</a:t>
              </a:r>
              <a:endParaRPr lang="en-US" sz="1400" b="1" dirty="0">
                <a:solidFill>
                  <a:schemeClr val="bg1"/>
                </a:solidFill>
              </a:endParaRPr>
            </a:p>
          </p:txBody>
        </p:sp>
        <p:sp>
          <p:nvSpPr>
            <p:cNvPr id="24" name="_s1030"/>
            <p:cNvSpPr>
              <a:spLocks noChangeShapeType="1"/>
            </p:cNvSpPr>
            <p:nvPr/>
          </p:nvSpPr>
          <p:spPr bwMode="auto">
            <a:xfrm flipH="1">
              <a:off x="2013" y="2015"/>
              <a:ext cx="434" cy="0"/>
            </a:xfrm>
            <a:prstGeom prst="line">
              <a:avLst/>
            </a:prstGeom>
            <a:noFill/>
            <a:ln w="28575">
              <a:solidFill>
                <a:schemeClr val="tx1"/>
              </a:solidFill>
              <a:round/>
              <a:headEnd/>
              <a:tailEnd/>
            </a:ln>
          </p:spPr>
          <p:txBody>
            <a:bodyPr anchor="ctr"/>
            <a:lstStyle/>
            <a:p>
              <a:endParaRPr lang="en-US" dirty="0"/>
            </a:p>
          </p:txBody>
        </p:sp>
        <p:sp>
          <p:nvSpPr>
            <p:cNvPr id="25" name="_s1031"/>
            <p:cNvSpPr>
              <a:spLocks noChangeArrowheads="1"/>
            </p:cNvSpPr>
            <p:nvPr/>
          </p:nvSpPr>
          <p:spPr bwMode="auto">
            <a:xfrm>
              <a:off x="1149" y="1582"/>
              <a:ext cx="866" cy="866"/>
            </a:xfrm>
            <a:prstGeom prst="ellipse">
              <a:avLst/>
            </a:prstGeom>
            <a:solidFill>
              <a:schemeClr val="accent1"/>
            </a:solidFill>
            <a:ln w="9525">
              <a:solidFill>
                <a:schemeClr val="tx1"/>
              </a:solidFill>
              <a:round/>
              <a:headEnd/>
              <a:tailEnd/>
            </a:ln>
          </p:spPr>
          <p:txBody>
            <a:bodyPr wrap="none" lIns="0" tIns="0" rIns="0" bIns="0" anchor="ctr"/>
            <a:lstStyle/>
            <a:p>
              <a:pPr algn="ctr"/>
              <a:r>
                <a:rPr lang="en-US" sz="1400" b="1" dirty="0" smtClean="0">
                  <a:solidFill>
                    <a:schemeClr val="bg1"/>
                  </a:solidFill>
                </a:rPr>
                <a:t>Rising</a:t>
              </a:r>
            </a:p>
            <a:p>
              <a:pPr algn="ctr"/>
              <a:r>
                <a:rPr lang="en-US" sz="1400" b="1" dirty="0" smtClean="0">
                  <a:solidFill>
                    <a:schemeClr val="bg1"/>
                  </a:solidFill>
                </a:rPr>
                <a:t>Student </a:t>
              </a:r>
            </a:p>
            <a:p>
              <a:pPr algn="ctr"/>
              <a:r>
                <a:rPr lang="en-US" sz="1400" b="1" dirty="0" smtClean="0">
                  <a:solidFill>
                    <a:schemeClr val="bg1"/>
                  </a:solidFill>
                </a:rPr>
                <a:t>Debt </a:t>
              </a:r>
              <a:endParaRPr lang="en-US" sz="1400" b="1" dirty="0">
                <a:solidFill>
                  <a:schemeClr val="bg1"/>
                </a:solidFill>
              </a:endParaRPr>
            </a:p>
          </p:txBody>
        </p:sp>
        <p:sp>
          <p:nvSpPr>
            <p:cNvPr id="26" name="_s1032"/>
            <p:cNvSpPr>
              <a:spLocks noChangeShapeType="1"/>
            </p:cNvSpPr>
            <p:nvPr/>
          </p:nvSpPr>
          <p:spPr bwMode="auto">
            <a:xfrm flipH="1">
              <a:off x="2267" y="2321"/>
              <a:ext cx="307" cy="307"/>
            </a:xfrm>
            <a:prstGeom prst="line">
              <a:avLst/>
            </a:prstGeom>
            <a:noFill/>
            <a:ln w="28575">
              <a:solidFill>
                <a:schemeClr val="tx1"/>
              </a:solidFill>
              <a:round/>
              <a:headEnd/>
              <a:tailEnd/>
            </a:ln>
          </p:spPr>
          <p:txBody>
            <a:bodyPr anchor="ctr"/>
            <a:lstStyle/>
            <a:p>
              <a:endParaRPr lang="en-US" dirty="0"/>
            </a:p>
          </p:txBody>
        </p:sp>
        <p:sp>
          <p:nvSpPr>
            <p:cNvPr id="27" name="_s1033"/>
            <p:cNvSpPr>
              <a:spLocks noChangeArrowheads="1"/>
            </p:cNvSpPr>
            <p:nvPr/>
          </p:nvSpPr>
          <p:spPr bwMode="auto">
            <a:xfrm>
              <a:off x="1529" y="2500"/>
              <a:ext cx="866" cy="866"/>
            </a:xfrm>
            <a:prstGeom prst="ellipse">
              <a:avLst/>
            </a:prstGeom>
            <a:solidFill>
              <a:schemeClr val="accent1"/>
            </a:solidFill>
            <a:ln w="9525">
              <a:solidFill>
                <a:schemeClr val="tx1"/>
              </a:solidFill>
              <a:round/>
              <a:headEnd/>
              <a:tailEnd/>
            </a:ln>
          </p:spPr>
          <p:txBody>
            <a:bodyPr wrap="none" lIns="0" tIns="0" rIns="0" bIns="0" anchor="ctr"/>
            <a:lstStyle/>
            <a:p>
              <a:pPr algn="ctr"/>
              <a:r>
                <a:rPr lang="en-US" sz="1400" b="1" dirty="0" smtClean="0">
                  <a:solidFill>
                    <a:schemeClr val="bg1"/>
                  </a:solidFill>
                </a:rPr>
                <a:t>Midlevel</a:t>
              </a:r>
            </a:p>
            <a:p>
              <a:pPr algn="ctr"/>
              <a:r>
                <a:rPr lang="en-US" sz="1400" b="1" dirty="0" smtClean="0">
                  <a:solidFill>
                    <a:schemeClr val="bg1"/>
                  </a:solidFill>
                </a:rPr>
                <a:t>Providers</a:t>
              </a:r>
              <a:endParaRPr lang="en-US" sz="1400" b="1" dirty="0">
                <a:solidFill>
                  <a:schemeClr val="bg1"/>
                </a:solidFill>
              </a:endParaRPr>
            </a:p>
          </p:txBody>
        </p:sp>
        <p:sp>
          <p:nvSpPr>
            <p:cNvPr id="28" name="_s1034"/>
            <p:cNvSpPr>
              <a:spLocks noChangeShapeType="1"/>
            </p:cNvSpPr>
            <p:nvPr/>
          </p:nvSpPr>
          <p:spPr bwMode="auto">
            <a:xfrm>
              <a:off x="2880" y="2448"/>
              <a:ext cx="0" cy="434"/>
            </a:xfrm>
            <a:prstGeom prst="line">
              <a:avLst/>
            </a:prstGeom>
            <a:noFill/>
            <a:ln w="28575">
              <a:solidFill>
                <a:schemeClr val="tx1"/>
              </a:solidFill>
              <a:round/>
              <a:headEnd/>
              <a:tailEnd/>
            </a:ln>
          </p:spPr>
          <p:txBody>
            <a:bodyPr anchor="ctr"/>
            <a:lstStyle/>
            <a:p>
              <a:endParaRPr lang="en-US" dirty="0"/>
            </a:p>
          </p:txBody>
        </p:sp>
        <p:sp>
          <p:nvSpPr>
            <p:cNvPr id="29" name="_s1035"/>
            <p:cNvSpPr>
              <a:spLocks noChangeArrowheads="1"/>
            </p:cNvSpPr>
            <p:nvPr/>
          </p:nvSpPr>
          <p:spPr bwMode="auto">
            <a:xfrm>
              <a:off x="2440" y="2890"/>
              <a:ext cx="866" cy="866"/>
            </a:xfrm>
            <a:prstGeom prst="ellipse">
              <a:avLst/>
            </a:prstGeom>
            <a:solidFill>
              <a:schemeClr val="accent1"/>
            </a:solidFill>
            <a:ln w="9525">
              <a:solidFill>
                <a:schemeClr val="tx1"/>
              </a:solidFill>
              <a:round/>
              <a:headEnd/>
              <a:tailEnd/>
            </a:ln>
          </p:spPr>
          <p:txBody>
            <a:bodyPr wrap="none" lIns="0" tIns="0" rIns="0" bIns="0" anchor="ctr"/>
            <a:lstStyle/>
            <a:p>
              <a:pPr algn="ctr"/>
              <a:r>
                <a:rPr lang="en-US" sz="1400" b="1" dirty="0" smtClean="0">
                  <a:solidFill>
                    <a:schemeClr val="bg1"/>
                  </a:solidFill>
                </a:rPr>
                <a:t>Changes in</a:t>
              </a:r>
            </a:p>
            <a:p>
              <a:pPr algn="ctr"/>
              <a:r>
                <a:rPr lang="en-US" sz="1400" b="1" dirty="0" smtClean="0">
                  <a:solidFill>
                    <a:schemeClr val="bg1"/>
                  </a:solidFill>
                </a:rPr>
                <a:t>Oral Health</a:t>
              </a:r>
            </a:p>
            <a:p>
              <a:pPr algn="ctr"/>
              <a:r>
                <a:rPr lang="en-US" sz="1400" b="1" dirty="0" smtClean="0">
                  <a:solidFill>
                    <a:schemeClr val="bg1"/>
                  </a:solidFill>
                </a:rPr>
                <a:t>Status</a:t>
              </a:r>
              <a:endParaRPr lang="en-US" sz="1400" b="1" dirty="0">
                <a:solidFill>
                  <a:schemeClr val="bg1"/>
                </a:solidFill>
              </a:endParaRPr>
            </a:p>
          </p:txBody>
        </p:sp>
        <p:sp>
          <p:nvSpPr>
            <p:cNvPr id="30" name="_s1036"/>
            <p:cNvSpPr>
              <a:spLocks noChangeShapeType="1"/>
            </p:cNvSpPr>
            <p:nvPr/>
          </p:nvSpPr>
          <p:spPr bwMode="auto">
            <a:xfrm>
              <a:off x="3186" y="2321"/>
              <a:ext cx="307" cy="307"/>
            </a:xfrm>
            <a:prstGeom prst="line">
              <a:avLst/>
            </a:prstGeom>
            <a:noFill/>
            <a:ln w="28575">
              <a:solidFill>
                <a:schemeClr val="tx1"/>
              </a:solidFill>
              <a:round/>
              <a:headEnd/>
              <a:tailEnd/>
            </a:ln>
          </p:spPr>
          <p:txBody>
            <a:bodyPr anchor="ctr"/>
            <a:lstStyle/>
            <a:p>
              <a:endParaRPr lang="en-US" dirty="0"/>
            </a:p>
          </p:txBody>
        </p:sp>
        <p:sp>
          <p:nvSpPr>
            <p:cNvPr id="31" name="_s1037"/>
            <p:cNvSpPr>
              <a:spLocks noChangeArrowheads="1"/>
            </p:cNvSpPr>
            <p:nvPr/>
          </p:nvSpPr>
          <p:spPr bwMode="auto">
            <a:xfrm>
              <a:off x="3366" y="2501"/>
              <a:ext cx="866" cy="866"/>
            </a:xfrm>
            <a:prstGeom prst="ellipse">
              <a:avLst/>
            </a:prstGeom>
            <a:solidFill>
              <a:schemeClr val="accent1"/>
            </a:solidFill>
            <a:ln w="9525">
              <a:solidFill>
                <a:schemeClr val="tx1"/>
              </a:solidFill>
              <a:round/>
              <a:headEnd/>
              <a:tailEnd/>
            </a:ln>
          </p:spPr>
          <p:txBody>
            <a:bodyPr wrap="none" lIns="0" tIns="0" rIns="0" bIns="0" anchor="ctr"/>
            <a:lstStyle/>
            <a:p>
              <a:pPr algn="ctr"/>
              <a:r>
                <a:rPr lang="en-US" sz="1400" b="1" dirty="0" smtClean="0">
                  <a:solidFill>
                    <a:schemeClr val="bg1"/>
                  </a:solidFill>
                </a:rPr>
                <a:t>Health Care </a:t>
              </a:r>
            </a:p>
            <a:p>
              <a:pPr algn="ctr"/>
              <a:r>
                <a:rPr lang="en-US" sz="1400" b="1" dirty="0" smtClean="0">
                  <a:solidFill>
                    <a:schemeClr val="bg1"/>
                  </a:solidFill>
                </a:rPr>
                <a:t>Reform Act</a:t>
              </a:r>
            </a:p>
          </p:txBody>
        </p:sp>
        <p:sp>
          <p:nvSpPr>
            <p:cNvPr id="32" name="_s1038"/>
            <p:cNvSpPr>
              <a:spLocks noChangeShapeType="1"/>
            </p:cNvSpPr>
            <p:nvPr/>
          </p:nvSpPr>
          <p:spPr bwMode="auto">
            <a:xfrm>
              <a:off x="3313" y="2015"/>
              <a:ext cx="434" cy="0"/>
            </a:xfrm>
            <a:prstGeom prst="line">
              <a:avLst/>
            </a:prstGeom>
            <a:noFill/>
            <a:ln w="28575">
              <a:solidFill>
                <a:schemeClr val="tx1"/>
              </a:solidFill>
              <a:round/>
              <a:headEnd/>
              <a:tailEnd/>
            </a:ln>
          </p:spPr>
          <p:txBody>
            <a:bodyPr anchor="ctr"/>
            <a:lstStyle/>
            <a:p>
              <a:endParaRPr lang="en-US" dirty="0"/>
            </a:p>
          </p:txBody>
        </p:sp>
        <p:sp>
          <p:nvSpPr>
            <p:cNvPr id="33" name="_s1039"/>
            <p:cNvSpPr>
              <a:spLocks noChangeArrowheads="1"/>
            </p:cNvSpPr>
            <p:nvPr/>
          </p:nvSpPr>
          <p:spPr bwMode="auto">
            <a:xfrm>
              <a:off x="3747" y="1582"/>
              <a:ext cx="866" cy="866"/>
            </a:xfrm>
            <a:prstGeom prst="ellipse">
              <a:avLst/>
            </a:prstGeom>
            <a:solidFill>
              <a:schemeClr val="accent1"/>
            </a:solidFill>
            <a:ln w="9525">
              <a:solidFill>
                <a:schemeClr val="tx1"/>
              </a:solidFill>
              <a:round/>
              <a:headEnd/>
              <a:tailEnd/>
            </a:ln>
          </p:spPr>
          <p:txBody>
            <a:bodyPr wrap="none" lIns="0" tIns="0" rIns="0" bIns="0" anchor="ctr"/>
            <a:lstStyle/>
            <a:p>
              <a:pPr algn="ctr"/>
              <a:r>
                <a:rPr lang="en-US" sz="1400" b="1" dirty="0" smtClean="0">
                  <a:solidFill>
                    <a:schemeClr val="bg1"/>
                  </a:solidFill>
                </a:rPr>
                <a:t>Corporate </a:t>
              </a:r>
            </a:p>
            <a:p>
              <a:pPr algn="ctr"/>
              <a:r>
                <a:rPr lang="en-US" sz="1400" b="1" dirty="0" smtClean="0">
                  <a:solidFill>
                    <a:schemeClr val="bg1"/>
                  </a:solidFill>
                </a:rPr>
                <a:t>Practices</a:t>
              </a:r>
              <a:endParaRPr lang="en-US" sz="1400" b="1" dirty="0">
                <a:solidFill>
                  <a:schemeClr val="bg1"/>
                </a:solidFill>
              </a:endParaRPr>
            </a:p>
          </p:txBody>
        </p:sp>
        <p:sp>
          <p:nvSpPr>
            <p:cNvPr id="34" name="_s1040"/>
            <p:cNvSpPr>
              <a:spLocks noChangeShapeType="1"/>
            </p:cNvSpPr>
            <p:nvPr/>
          </p:nvSpPr>
          <p:spPr bwMode="auto">
            <a:xfrm flipV="1">
              <a:off x="3186" y="1402"/>
              <a:ext cx="307" cy="307"/>
            </a:xfrm>
            <a:prstGeom prst="line">
              <a:avLst/>
            </a:prstGeom>
            <a:noFill/>
            <a:ln w="28575">
              <a:solidFill>
                <a:schemeClr val="tx1"/>
              </a:solidFill>
              <a:round/>
              <a:headEnd/>
              <a:tailEnd/>
            </a:ln>
          </p:spPr>
          <p:txBody>
            <a:bodyPr anchor="ctr"/>
            <a:lstStyle/>
            <a:p>
              <a:endParaRPr lang="en-US" dirty="0"/>
            </a:p>
          </p:txBody>
        </p:sp>
        <p:sp>
          <p:nvSpPr>
            <p:cNvPr id="35" name="_s1041"/>
            <p:cNvSpPr>
              <a:spLocks noChangeArrowheads="1"/>
            </p:cNvSpPr>
            <p:nvPr/>
          </p:nvSpPr>
          <p:spPr bwMode="auto">
            <a:xfrm>
              <a:off x="3366" y="663"/>
              <a:ext cx="866" cy="866"/>
            </a:xfrm>
            <a:prstGeom prst="ellipse">
              <a:avLst/>
            </a:prstGeom>
            <a:solidFill>
              <a:schemeClr val="accent1"/>
            </a:solidFill>
            <a:ln w="9525">
              <a:solidFill>
                <a:schemeClr val="tx1"/>
              </a:solidFill>
              <a:round/>
              <a:headEnd/>
              <a:tailEnd/>
            </a:ln>
          </p:spPr>
          <p:txBody>
            <a:bodyPr wrap="none" lIns="0" tIns="0" rIns="0" bIns="0" anchor="ctr"/>
            <a:lstStyle/>
            <a:p>
              <a:pPr algn="ctr"/>
              <a:r>
                <a:rPr lang="en-US" sz="1400" b="1" dirty="0" smtClean="0">
                  <a:solidFill>
                    <a:schemeClr val="bg1"/>
                  </a:solidFill>
                </a:rPr>
                <a:t>The Economy</a:t>
              </a:r>
              <a:endParaRPr lang="en-US" sz="1400" b="1" dirty="0">
                <a:solidFill>
                  <a:schemeClr val="bg1"/>
                </a:solidFill>
              </a:endParaRPr>
            </a:p>
          </p:txBody>
        </p:sp>
        <p:sp>
          <p:nvSpPr>
            <p:cNvPr id="36" name="_s1042"/>
            <p:cNvSpPr>
              <a:spLocks noChangeShapeType="1"/>
            </p:cNvSpPr>
            <p:nvPr/>
          </p:nvSpPr>
          <p:spPr bwMode="auto">
            <a:xfrm flipV="1">
              <a:off x="2880" y="1149"/>
              <a:ext cx="0" cy="434"/>
            </a:xfrm>
            <a:prstGeom prst="line">
              <a:avLst/>
            </a:prstGeom>
            <a:noFill/>
            <a:ln w="28575">
              <a:solidFill>
                <a:schemeClr val="tx1"/>
              </a:solidFill>
              <a:round/>
              <a:headEnd/>
              <a:tailEnd/>
            </a:ln>
          </p:spPr>
          <p:txBody>
            <a:bodyPr anchor="ctr"/>
            <a:lstStyle/>
            <a:p>
              <a:endParaRPr lang="en-US" dirty="0"/>
            </a:p>
          </p:txBody>
        </p:sp>
        <p:sp>
          <p:nvSpPr>
            <p:cNvPr id="37" name="_s1043"/>
            <p:cNvSpPr>
              <a:spLocks noChangeArrowheads="1"/>
            </p:cNvSpPr>
            <p:nvPr/>
          </p:nvSpPr>
          <p:spPr bwMode="auto">
            <a:xfrm>
              <a:off x="2447" y="283"/>
              <a:ext cx="866" cy="866"/>
            </a:xfrm>
            <a:prstGeom prst="ellipse">
              <a:avLst/>
            </a:prstGeom>
            <a:solidFill>
              <a:schemeClr val="accent1"/>
            </a:solidFill>
            <a:ln w="9525">
              <a:solidFill>
                <a:schemeClr val="tx1"/>
              </a:solidFill>
              <a:round/>
              <a:headEnd/>
              <a:tailEnd/>
            </a:ln>
          </p:spPr>
          <p:txBody>
            <a:bodyPr wrap="none" lIns="0" tIns="0" rIns="0" bIns="0" anchor="ctr"/>
            <a:lstStyle/>
            <a:p>
              <a:pPr algn="ctr"/>
              <a:r>
                <a:rPr lang="en-US" sz="1400" b="1" dirty="0" smtClean="0">
                  <a:solidFill>
                    <a:schemeClr val="bg1"/>
                  </a:solidFill>
                </a:rPr>
                <a:t>Trends in </a:t>
              </a:r>
            </a:p>
            <a:p>
              <a:pPr algn="ctr"/>
              <a:r>
                <a:rPr lang="en-US" sz="1400" b="1" dirty="0" smtClean="0">
                  <a:solidFill>
                    <a:schemeClr val="bg1"/>
                  </a:solidFill>
                </a:rPr>
                <a:t>Insurance</a:t>
              </a:r>
            </a:p>
            <a:p>
              <a:pPr algn="ctr"/>
              <a:r>
                <a:rPr lang="en-US" sz="1400" b="1" dirty="0" smtClean="0">
                  <a:solidFill>
                    <a:schemeClr val="bg1"/>
                  </a:solidFill>
                </a:rPr>
                <a:t>Benefits</a:t>
              </a:r>
            </a:p>
          </p:txBody>
        </p:sp>
        <p:sp>
          <p:nvSpPr>
            <p:cNvPr id="38" name="_s1044"/>
            <p:cNvSpPr>
              <a:spLocks noChangeArrowheads="1"/>
            </p:cNvSpPr>
            <p:nvPr/>
          </p:nvSpPr>
          <p:spPr bwMode="auto">
            <a:xfrm>
              <a:off x="2447" y="1583"/>
              <a:ext cx="866" cy="866"/>
            </a:xfrm>
            <a:prstGeom prst="ellipse">
              <a:avLst/>
            </a:prstGeom>
            <a:solidFill>
              <a:schemeClr val="accent1"/>
            </a:solidFill>
            <a:ln w="9525">
              <a:solidFill>
                <a:schemeClr val="tx1"/>
              </a:solidFill>
              <a:round/>
              <a:headEnd/>
              <a:tailEnd/>
            </a:ln>
          </p:spPr>
          <p:txBody>
            <a:bodyPr wrap="none" lIns="0" tIns="0" rIns="0" bIns="0" anchor="ctr"/>
            <a:lstStyle/>
            <a:p>
              <a:pPr algn="ctr"/>
              <a:r>
                <a:rPr lang="en-US" sz="2400" b="1" dirty="0" smtClean="0">
                  <a:solidFill>
                    <a:schemeClr val="bg1"/>
                  </a:solidFill>
                </a:rPr>
                <a:t>Dentistry</a:t>
              </a:r>
              <a:endParaRPr lang="en-US" sz="2400" b="1" dirty="0">
                <a:solidFill>
                  <a:schemeClr val="bg1"/>
                </a:solidFill>
              </a:endParaRPr>
            </a:p>
          </p:txBody>
        </p:sp>
      </p:grpSp>
    </p:spTree>
    <p:extLst>
      <p:ext uri="{BB962C8B-B14F-4D97-AF65-F5344CB8AC3E}">
        <p14:creationId xmlns:p14="http://schemas.microsoft.com/office/powerpoint/2010/main" val="35367958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84238"/>
          </a:xfrm>
        </p:spPr>
        <p:txBody>
          <a:bodyPr>
            <a:normAutofit fontScale="90000"/>
          </a:bodyPr>
          <a:lstStyle/>
          <a:p>
            <a:r>
              <a:rPr lang="en-US" dirty="0" smtClean="0"/>
              <a:t>Demand for Dental Services</a:t>
            </a:r>
            <a:br>
              <a:rPr lang="en-US" dirty="0" smtClean="0"/>
            </a:br>
            <a:endParaRPr lang="en-US" dirty="0"/>
          </a:p>
        </p:txBody>
      </p:sp>
      <p:sp>
        <p:nvSpPr>
          <p:cNvPr id="3" name="Content Placeholder 2"/>
          <p:cNvSpPr>
            <a:spLocks noGrp="1"/>
          </p:cNvSpPr>
          <p:nvPr>
            <p:ph idx="1"/>
          </p:nvPr>
        </p:nvSpPr>
        <p:spPr/>
        <p:txBody>
          <a:bodyPr/>
          <a:lstStyle/>
          <a:p>
            <a:pPr marL="0" indent="0">
              <a:buNone/>
            </a:pPr>
            <a:r>
              <a:rPr lang="en-US" dirty="0" smtClean="0"/>
              <a:t>• Population</a:t>
            </a:r>
            <a:br>
              <a:rPr lang="en-US" dirty="0" smtClean="0"/>
            </a:br>
            <a:r>
              <a:rPr lang="en-US" dirty="0" smtClean="0"/>
              <a:t>• Family Income</a:t>
            </a:r>
          </a:p>
          <a:p>
            <a:pPr marL="0" indent="0">
              <a:buNone/>
            </a:pPr>
            <a:r>
              <a:rPr lang="en-US" dirty="0" smtClean="0"/>
              <a:t>• Dental </a:t>
            </a:r>
            <a:r>
              <a:rPr lang="en-US" dirty="0"/>
              <a:t>Insurance </a:t>
            </a:r>
            <a:endParaRPr lang="en-US" dirty="0" smtClean="0"/>
          </a:p>
          <a:p>
            <a:pPr marL="0" indent="0">
              <a:buNone/>
            </a:pPr>
            <a:r>
              <a:rPr lang="en-US" dirty="0" smtClean="0"/>
              <a:t>• Oral Health</a:t>
            </a:r>
          </a:p>
          <a:p>
            <a:pPr marL="0" indent="0">
              <a:buNone/>
            </a:pPr>
            <a:r>
              <a:rPr lang="en-US" dirty="0" smtClean="0"/>
              <a:t>• New </a:t>
            </a:r>
            <a:r>
              <a:rPr lang="en-US" dirty="0"/>
              <a:t>Technology</a:t>
            </a:r>
          </a:p>
        </p:txBody>
      </p:sp>
    </p:spTree>
    <p:extLst>
      <p:ext uri="{BB962C8B-B14F-4D97-AF65-F5344CB8AC3E}">
        <p14:creationId xmlns:p14="http://schemas.microsoft.com/office/powerpoint/2010/main" val="185793859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84238"/>
          </a:xfrm>
        </p:spPr>
        <p:txBody>
          <a:bodyPr>
            <a:normAutofit fontScale="90000"/>
          </a:bodyPr>
          <a:lstStyle/>
          <a:p>
            <a:r>
              <a:rPr lang="en-US" dirty="0" smtClean="0"/>
              <a:t>Demand for Dental Services</a:t>
            </a:r>
            <a:br>
              <a:rPr lang="en-US" dirty="0" smtClean="0"/>
            </a:br>
            <a:endParaRPr lang="en-US" dirty="0"/>
          </a:p>
        </p:txBody>
      </p:sp>
      <p:sp>
        <p:nvSpPr>
          <p:cNvPr id="3" name="Content Placeholder 2"/>
          <p:cNvSpPr>
            <a:spLocks noGrp="1"/>
          </p:cNvSpPr>
          <p:nvPr>
            <p:ph idx="1"/>
          </p:nvPr>
        </p:nvSpPr>
        <p:spPr/>
        <p:txBody>
          <a:bodyPr/>
          <a:lstStyle/>
          <a:p>
            <a:pPr marL="0" indent="0">
              <a:buNone/>
            </a:pPr>
            <a:r>
              <a:rPr lang="en-US" dirty="0" smtClean="0"/>
              <a:t>• Population</a:t>
            </a:r>
          </a:p>
          <a:p>
            <a:pPr marL="0" indent="0">
              <a:buNone/>
            </a:pPr>
            <a:endParaRPr lang="en-US" dirty="0"/>
          </a:p>
          <a:p>
            <a:pPr marL="0" indent="0">
              <a:buNone/>
            </a:pPr>
            <a:r>
              <a:rPr lang="en-US" dirty="0" smtClean="0"/>
              <a:t>Increased demand</a:t>
            </a:r>
          </a:p>
          <a:p>
            <a:pPr marL="0" indent="0">
              <a:buNone/>
            </a:pPr>
            <a:endParaRPr lang="en-US" dirty="0"/>
          </a:p>
          <a:p>
            <a:pPr marL="0" indent="0">
              <a:buNone/>
            </a:pPr>
            <a:r>
              <a:rPr lang="en-US" dirty="0" smtClean="0"/>
              <a:t>Increasing population is the primary reason for the increasing the number of  dental schools </a:t>
            </a:r>
            <a:br>
              <a:rPr lang="en-US" dirty="0" smtClean="0"/>
            </a:br>
            <a:endParaRPr lang="en-US" dirty="0"/>
          </a:p>
        </p:txBody>
      </p:sp>
    </p:spTree>
    <p:extLst>
      <p:ext uri="{BB962C8B-B14F-4D97-AF65-F5344CB8AC3E}">
        <p14:creationId xmlns:p14="http://schemas.microsoft.com/office/powerpoint/2010/main" val="41067152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0212_Christensen_09.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38400" y="685800"/>
            <a:ext cx="3991849" cy="4234404"/>
          </a:xfrm>
          <a:prstGeom prst="rect">
            <a:avLst/>
          </a:prstGeom>
        </p:spPr>
      </p:pic>
      <p:sp>
        <p:nvSpPr>
          <p:cNvPr id="4" name="TextBox 3"/>
          <p:cNvSpPr txBox="1"/>
          <p:nvPr/>
        </p:nvSpPr>
        <p:spPr>
          <a:xfrm>
            <a:off x="3429000" y="5486400"/>
            <a:ext cx="2541343" cy="369332"/>
          </a:xfrm>
          <a:prstGeom prst="rect">
            <a:avLst/>
          </a:prstGeom>
          <a:noFill/>
        </p:spPr>
        <p:txBody>
          <a:bodyPr wrap="none" rtlCol="0">
            <a:spAutoFit/>
          </a:bodyPr>
          <a:lstStyle/>
          <a:p>
            <a:r>
              <a:rPr lang="en-US" dirty="0" smtClean="0"/>
              <a:t>Dr. Gordon Christenson</a:t>
            </a:r>
            <a:endParaRPr lang="en-US" dirty="0"/>
          </a:p>
        </p:txBody>
      </p:sp>
    </p:spTree>
    <p:extLst>
      <p:ext uri="{BB962C8B-B14F-4D97-AF65-F5344CB8AC3E}">
        <p14:creationId xmlns:p14="http://schemas.microsoft.com/office/powerpoint/2010/main" val="789573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84238"/>
          </a:xfrm>
        </p:spPr>
        <p:txBody>
          <a:bodyPr>
            <a:normAutofit fontScale="90000"/>
          </a:bodyPr>
          <a:lstStyle/>
          <a:p>
            <a:r>
              <a:rPr lang="en-US" dirty="0" smtClean="0"/>
              <a:t>Demand for Dental Services</a:t>
            </a:r>
            <a:br>
              <a:rPr lang="en-US" dirty="0" smtClean="0"/>
            </a:br>
            <a:endParaRPr lang="en-US" dirty="0"/>
          </a:p>
        </p:txBody>
      </p:sp>
      <p:sp>
        <p:nvSpPr>
          <p:cNvPr id="3" name="Content Placeholder 2"/>
          <p:cNvSpPr>
            <a:spLocks noGrp="1"/>
          </p:cNvSpPr>
          <p:nvPr>
            <p:ph idx="1"/>
          </p:nvPr>
        </p:nvSpPr>
        <p:spPr/>
        <p:txBody>
          <a:bodyPr/>
          <a:lstStyle/>
          <a:p>
            <a:pPr marL="0" indent="0">
              <a:buNone/>
            </a:pPr>
            <a:r>
              <a:rPr lang="en-US" dirty="0" smtClean="0"/>
              <a:t>• Family Income</a:t>
            </a:r>
          </a:p>
          <a:p>
            <a:pPr marL="0" indent="0">
              <a:buNone/>
            </a:pPr>
            <a:endParaRPr lang="en-US" dirty="0"/>
          </a:p>
          <a:p>
            <a:pPr marL="0" indent="0">
              <a:buNone/>
            </a:pPr>
            <a:r>
              <a:rPr lang="en-US" dirty="0" smtClean="0"/>
              <a:t>Decreased Demand</a:t>
            </a:r>
          </a:p>
          <a:p>
            <a:pPr marL="0" indent="0">
              <a:buNone/>
            </a:pPr>
            <a:r>
              <a:rPr lang="en-US" u="sng" dirty="0" smtClean="0"/>
              <a:t>Lost of wealth in the middle class </a:t>
            </a:r>
            <a:r>
              <a:rPr lang="en-US" dirty="0" smtClean="0"/>
              <a:t>decreased the money available for families to spend on routine dental care</a:t>
            </a:r>
          </a:p>
          <a:p>
            <a:pPr marL="0" indent="0">
              <a:buNone/>
            </a:pPr>
            <a:endParaRPr lang="en-US" dirty="0" smtClean="0"/>
          </a:p>
        </p:txBody>
      </p:sp>
    </p:spTree>
    <p:extLst>
      <p:ext uri="{BB962C8B-B14F-4D97-AF65-F5344CB8AC3E}">
        <p14:creationId xmlns:p14="http://schemas.microsoft.com/office/powerpoint/2010/main" val="376648919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808038"/>
          </a:xfrm>
        </p:spPr>
        <p:txBody>
          <a:bodyPr>
            <a:normAutofit fontScale="90000"/>
          </a:bodyPr>
          <a:lstStyle/>
          <a:p>
            <a:r>
              <a:rPr lang="en-US" dirty="0" smtClean="0"/>
              <a:t>Demand for Dental Services</a:t>
            </a:r>
            <a:br>
              <a:rPr lang="en-US" dirty="0" smtClean="0"/>
            </a:br>
            <a:endParaRPr lang="en-US" dirty="0"/>
          </a:p>
        </p:txBody>
      </p:sp>
      <p:sp>
        <p:nvSpPr>
          <p:cNvPr id="3" name="Content Placeholder 2"/>
          <p:cNvSpPr>
            <a:spLocks noGrp="1"/>
          </p:cNvSpPr>
          <p:nvPr>
            <p:ph idx="1"/>
          </p:nvPr>
        </p:nvSpPr>
        <p:spPr/>
        <p:txBody>
          <a:bodyPr/>
          <a:lstStyle/>
          <a:p>
            <a:pPr marL="0" indent="0">
              <a:buNone/>
            </a:pPr>
            <a:r>
              <a:rPr lang="en-US" dirty="0" smtClean="0"/>
              <a:t>• Dental Insurance</a:t>
            </a:r>
          </a:p>
          <a:p>
            <a:pPr marL="0" indent="0">
              <a:buNone/>
            </a:pPr>
            <a:endParaRPr lang="en-US" dirty="0"/>
          </a:p>
          <a:p>
            <a:pPr marL="0" indent="0">
              <a:buNone/>
            </a:pPr>
            <a:r>
              <a:rPr lang="en-US" dirty="0" smtClean="0"/>
              <a:t>Historically increased demand</a:t>
            </a:r>
          </a:p>
          <a:p>
            <a:pPr marL="0" indent="0">
              <a:buNone/>
            </a:pPr>
            <a:endParaRPr lang="en-US" dirty="0"/>
          </a:p>
          <a:p>
            <a:pPr marL="0" indent="0">
              <a:buNone/>
            </a:pPr>
            <a:r>
              <a:rPr lang="en-US" dirty="0" smtClean="0"/>
              <a:t>More funds available to ordinary </a:t>
            </a:r>
            <a:r>
              <a:rPr lang="en-US" dirty="0"/>
              <a:t>A</a:t>
            </a:r>
            <a:r>
              <a:rPr lang="en-US" dirty="0" smtClean="0"/>
              <a:t>mericans</a:t>
            </a:r>
          </a:p>
        </p:txBody>
      </p:sp>
    </p:spTree>
    <p:extLst>
      <p:ext uri="{BB962C8B-B14F-4D97-AF65-F5344CB8AC3E}">
        <p14:creationId xmlns:p14="http://schemas.microsoft.com/office/powerpoint/2010/main" val="399319713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808038"/>
          </a:xfrm>
        </p:spPr>
        <p:txBody>
          <a:bodyPr>
            <a:normAutofit fontScale="90000"/>
          </a:bodyPr>
          <a:lstStyle/>
          <a:p>
            <a:r>
              <a:rPr lang="en-US" dirty="0" smtClean="0"/>
              <a:t>Demand for Dental Services</a:t>
            </a:r>
            <a:br>
              <a:rPr lang="en-US" dirty="0" smtClean="0"/>
            </a:br>
            <a:endParaRPr lang="en-US" dirty="0"/>
          </a:p>
        </p:txBody>
      </p:sp>
      <p:sp>
        <p:nvSpPr>
          <p:cNvPr id="3" name="Content Placeholder 2"/>
          <p:cNvSpPr>
            <a:spLocks noGrp="1"/>
          </p:cNvSpPr>
          <p:nvPr>
            <p:ph idx="1"/>
          </p:nvPr>
        </p:nvSpPr>
        <p:spPr/>
        <p:txBody>
          <a:bodyPr/>
          <a:lstStyle/>
          <a:p>
            <a:pPr marL="0" indent="0">
              <a:buNone/>
            </a:pPr>
            <a:r>
              <a:rPr lang="en-US" dirty="0" smtClean="0"/>
              <a:t>• Dental Insurance</a:t>
            </a:r>
          </a:p>
          <a:p>
            <a:pPr marL="0" indent="0">
              <a:buNone/>
            </a:pPr>
            <a:endParaRPr lang="en-US" dirty="0"/>
          </a:p>
          <a:p>
            <a:pPr marL="0" indent="0">
              <a:buNone/>
            </a:pPr>
            <a:r>
              <a:rPr lang="en-US" dirty="0" smtClean="0"/>
              <a:t>Decreases demand</a:t>
            </a:r>
          </a:p>
          <a:p>
            <a:pPr marL="0" indent="0">
              <a:buNone/>
            </a:pPr>
            <a:endParaRPr lang="en-US" dirty="0"/>
          </a:p>
          <a:p>
            <a:pPr marL="0" indent="0">
              <a:buNone/>
            </a:pPr>
            <a:r>
              <a:rPr lang="en-US" dirty="0" smtClean="0"/>
              <a:t>Less funds available to ordinary </a:t>
            </a:r>
            <a:r>
              <a:rPr lang="en-US" dirty="0"/>
              <a:t>A</a:t>
            </a:r>
            <a:r>
              <a:rPr lang="en-US" dirty="0" smtClean="0"/>
              <a:t>mericans</a:t>
            </a:r>
          </a:p>
        </p:txBody>
      </p:sp>
    </p:spTree>
    <p:extLst>
      <p:ext uri="{BB962C8B-B14F-4D97-AF65-F5344CB8AC3E}">
        <p14:creationId xmlns:p14="http://schemas.microsoft.com/office/powerpoint/2010/main" val="48115238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sz="4500" b="1" dirty="0" smtClean="0"/>
              <a:t>Declining Insurance Coverage</a:t>
            </a:r>
            <a:endParaRPr lang="en-US" sz="4500" b="1" dirty="0"/>
          </a:p>
        </p:txBody>
      </p:sp>
      <p:graphicFrame>
        <p:nvGraphicFramePr>
          <p:cNvPr id="7" name="Chart 6"/>
          <p:cNvGraphicFramePr/>
          <p:nvPr/>
        </p:nvGraphicFramePr>
        <p:xfrm>
          <a:off x="1219200" y="1600200"/>
          <a:ext cx="6324600" cy="40386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1295400" y="5765884"/>
            <a:ext cx="6172200" cy="253916"/>
          </a:xfrm>
          <a:prstGeom prst="rect">
            <a:avLst/>
          </a:prstGeom>
        </p:spPr>
        <p:txBody>
          <a:bodyPr wrap="square">
            <a:spAutoFit/>
          </a:bodyPr>
          <a:lstStyle/>
          <a:p>
            <a:r>
              <a:rPr lang="en-US" sz="1050" dirty="0" smtClean="0"/>
              <a:t>Source:  Kaiser Health Foundation. </a:t>
            </a:r>
            <a:endParaRPr lang="en-US" sz="1050" dirty="0"/>
          </a:p>
        </p:txBody>
      </p:sp>
    </p:spTree>
    <p:extLst>
      <p:ext uri="{BB962C8B-B14F-4D97-AF65-F5344CB8AC3E}">
        <p14:creationId xmlns:p14="http://schemas.microsoft.com/office/powerpoint/2010/main" val="245509823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905000"/>
            <a:ext cx="8229600" cy="1143000"/>
          </a:xfrm>
        </p:spPr>
        <p:txBody>
          <a:bodyPr/>
          <a:lstStyle/>
          <a:p>
            <a:r>
              <a:rPr lang="en-US" dirty="0" smtClean="0"/>
              <a:t>Delta Dental of California </a:t>
            </a:r>
            <a:r>
              <a:rPr lang="en-US" dirty="0"/>
              <a:t>is </a:t>
            </a:r>
            <a:r>
              <a:rPr lang="en-US" dirty="0" smtClean="0"/>
              <a:t>reducing </a:t>
            </a:r>
            <a:r>
              <a:rPr lang="en-US" dirty="0"/>
              <a:t>reimbursement to its Premier Providers. </a:t>
            </a:r>
          </a:p>
        </p:txBody>
      </p:sp>
      <p:sp>
        <p:nvSpPr>
          <p:cNvPr id="3" name="Content Placeholder 2"/>
          <p:cNvSpPr>
            <a:spLocks noGrp="1"/>
          </p:cNvSpPr>
          <p:nvPr>
            <p:ph idx="1"/>
          </p:nvPr>
        </p:nvSpPr>
        <p:spPr>
          <a:xfrm>
            <a:off x="533400" y="4038601"/>
            <a:ext cx="8229600" cy="1295399"/>
          </a:xfrm>
        </p:spPr>
        <p:txBody>
          <a:bodyPr/>
          <a:lstStyle/>
          <a:p>
            <a:r>
              <a:rPr lang="en-US" dirty="0" smtClean="0"/>
              <a:t>It </a:t>
            </a:r>
            <a:r>
              <a:rPr lang="en-US" dirty="0"/>
              <a:t>is likely these reductions will average 8 to 10 percent and may vary by region and provider. </a:t>
            </a:r>
          </a:p>
        </p:txBody>
      </p:sp>
    </p:spTree>
    <p:extLst>
      <p:ext uri="{BB962C8B-B14F-4D97-AF65-F5344CB8AC3E}">
        <p14:creationId xmlns:p14="http://schemas.microsoft.com/office/powerpoint/2010/main" val="156977870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 y="3657600"/>
            <a:ext cx="5503333" cy="2286000"/>
          </a:xfrm>
          <a:prstGeom prst="rect">
            <a:avLst/>
          </a:prstGeom>
          <a:noFill/>
          <a:ln w="9525">
            <a:noFill/>
            <a:miter lim="800000"/>
            <a:headEnd/>
            <a:tailEnd/>
          </a:ln>
        </p:spPr>
      </p:pic>
      <p:pic>
        <p:nvPicPr>
          <p:cNvPr id="2050" name="Picture 2"/>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bwMode="auto">
          <a:xfrm>
            <a:off x="4800600" y="1752600"/>
            <a:ext cx="3581400" cy="2506980"/>
          </a:xfrm>
          <a:prstGeom prst="rect">
            <a:avLst/>
          </a:prstGeom>
          <a:noFill/>
          <a:ln w="9525">
            <a:noFill/>
            <a:miter lim="800000"/>
            <a:headEnd/>
            <a:tailEnd/>
          </a:ln>
        </p:spPr>
      </p:pic>
      <p:pic>
        <p:nvPicPr>
          <p:cNvPr id="2053" name="Picture 5"/>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85800" y="1066800"/>
            <a:ext cx="6324600" cy="718481"/>
          </a:xfrm>
          <a:prstGeom prst="rect">
            <a:avLst/>
          </a:prstGeom>
          <a:noFill/>
          <a:ln w="9525">
            <a:noFill/>
            <a:miter lim="800000"/>
            <a:headEnd/>
            <a:tailEnd/>
          </a:ln>
        </p:spPr>
      </p:pic>
      <p:sp>
        <p:nvSpPr>
          <p:cNvPr id="2" name="TextBox 1"/>
          <p:cNvSpPr txBox="1"/>
          <p:nvPr/>
        </p:nvSpPr>
        <p:spPr>
          <a:xfrm>
            <a:off x="685800" y="457200"/>
            <a:ext cx="5786184" cy="369332"/>
          </a:xfrm>
          <a:prstGeom prst="rect">
            <a:avLst/>
          </a:prstGeom>
          <a:noFill/>
        </p:spPr>
        <p:txBody>
          <a:bodyPr wrap="none" rtlCol="0">
            <a:spAutoFit/>
          </a:bodyPr>
          <a:lstStyle/>
          <a:p>
            <a:r>
              <a:rPr lang="en-US" dirty="0" smtClean="0"/>
              <a:t>As Dentistry becomes a Commodity, What can you Do?</a:t>
            </a:r>
            <a:endParaRPr lang="en-US" dirty="0"/>
          </a:p>
        </p:txBody>
      </p:sp>
    </p:spTree>
    <p:extLst>
      <p:ext uri="{BB962C8B-B14F-4D97-AF65-F5344CB8AC3E}">
        <p14:creationId xmlns:p14="http://schemas.microsoft.com/office/powerpoint/2010/main" val="214671980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dental insurance.tiff"/>
          <p:cNvPicPr>
            <a:picLocks noGrp="1" noChangeAspect="1"/>
          </p:cNvPicPr>
          <p:nvPr>
            <p:ph idx="1"/>
          </p:nvPr>
        </p:nvPicPr>
        <p:blipFill>
          <a:blip r:embed="rId3" cstate="screen">
            <a:extLst>
              <a:ext uri="{28A0092B-C50C-407E-A947-70E740481C1C}">
                <a14:useLocalDpi xmlns:a14="http://schemas.microsoft.com/office/drawing/2010/main"/>
              </a:ext>
            </a:extLst>
          </a:blip>
          <a:srcRect t="3074" b="3074"/>
          <a:stretch>
            <a:fillRect/>
          </a:stretch>
        </p:blipFill>
        <p:spPr>
          <a:xfrm>
            <a:off x="-2175347" y="-533400"/>
            <a:ext cx="13439850" cy="7391400"/>
          </a:xfrm>
        </p:spPr>
      </p:pic>
    </p:spTree>
    <p:extLst>
      <p:ext uri="{BB962C8B-B14F-4D97-AF65-F5344CB8AC3E}">
        <p14:creationId xmlns:p14="http://schemas.microsoft.com/office/powerpoint/2010/main" val="335080492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Demand for Dental Services</a:t>
            </a:r>
            <a:br>
              <a:rPr lang="en-US" dirty="0" smtClean="0"/>
            </a:br>
            <a:endParaRPr lang="en-US" dirty="0"/>
          </a:p>
        </p:txBody>
      </p:sp>
      <p:sp>
        <p:nvSpPr>
          <p:cNvPr id="3" name="Content Placeholder 2"/>
          <p:cNvSpPr>
            <a:spLocks noGrp="1"/>
          </p:cNvSpPr>
          <p:nvPr>
            <p:ph idx="1"/>
          </p:nvPr>
        </p:nvSpPr>
        <p:spPr/>
        <p:txBody>
          <a:bodyPr/>
          <a:lstStyle/>
          <a:p>
            <a:pPr marL="0" indent="0">
              <a:buNone/>
            </a:pPr>
            <a:r>
              <a:rPr lang="en-US" dirty="0" smtClean="0"/>
              <a:t>• Oral Health</a:t>
            </a:r>
          </a:p>
          <a:p>
            <a:pPr marL="0" indent="0">
              <a:buNone/>
            </a:pPr>
            <a:endParaRPr lang="en-US" dirty="0"/>
          </a:p>
          <a:p>
            <a:pPr marL="0" indent="0">
              <a:buNone/>
            </a:pPr>
            <a:r>
              <a:rPr lang="en-US" dirty="0" smtClean="0"/>
              <a:t>Lowered Demand</a:t>
            </a:r>
          </a:p>
          <a:p>
            <a:pPr marL="0" indent="0">
              <a:buNone/>
            </a:pPr>
            <a:r>
              <a:rPr lang="en-US" dirty="0" smtClean="0"/>
              <a:t>Oral Hygiene has improved amongst the middle class decreasing the restorative and emergency services requested by the middle class</a:t>
            </a:r>
          </a:p>
        </p:txBody>
      </p:sp>
    </p:spTree>
    <p:extLst>
      <p:ext uri="{BB962C8B-B14F-4D97-AF65-F5344CB8AC3E}">
        <p14:creationId xmlns:p14="http://schemas.microsoft.com/office/powerpoint/2010/main" val="424040094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Demand for Dental Services</a:t>
            </a:r>
            <a:br>
              <a:rPr lang="en-US" dirty="0" smtClean="0"/>
            </a:br>
            <a:endParaRPr lang="en-US" dirty="0"/>
          </a:p>
        </p:txBody>
      </p:sp>
      <p:sp>
        <p:nvSpPr>
          <p:cNvPr id="3" name="Content Placeholder 2"/>
          <p:cNvSpPr>
            <a:spLocks noGrp="1"/>
          </p:cNvSpPr>
          <p:nvPr>
            <p:ph idx="1"/>
          </p:nvPr>
        </p:nvSpPr>
        <p:spPr/>
        <p:txBody>
          <a:bodyPr/>
          <a:lstStyle/>
          <a:p>
            <a:pPr marL="0" indent="0">
              <a:buNone/>
            </a:pPr>
            <a:r>
              <a:rPr lang="en-US" dirty="0" smtClean="0"/>
              <a:t>• New Technology</a:t>
            </a:r>
          </a:p>
          <a:p>
            <a:pPr marL="0" indent="0">
              <a:buNone/>
            </a:pPr>
            <a:endParaRPr lang="en-US" dirty="0"/>
          </a:p>
          <a:p>
            <a:pPr marL="0" indent="0">
              <a:buNone/>
            </a:pPr>
            <a:r>
              <a:rPr lang="en-US" dirty="0"/>
              <a:t>I</a:t>
            </a:r>
            <a:r>
              <a:rPr lang="en-US" dirty="0" smtClean="0"/>
              <a:t>ncreased demand</a:t>
            </a:r>
          </a:p>
          <a:p>
            <a:pPr marL="0" indent="0">
              <a:buNone/>
            </a:pPr>
            <a:r>
              <a:rPr lang="en-US" dirty="0" smtClean="0"/>
              <a:t>New opportunities and services by the profession </a:t>
            </a:r>
            <a:br>
              <a:rPr lang="en-US" dirty="0" smtClean="0"/>
            </a:br>
            <a:r>
              <a:rPr lang="en-US" dirty="0" smtClean="0"/>
              <a:t>(</a:t>
            </a:r>
            <a:r>
              <a:rPr lang="en-US" dirty="0" err="1" smtClean="0"/>
              <a:t>eg</a:t>
            </a:r>
            <a:r>
              <a:rPr lang="en-US" dirty="0" smtClean="0"/>
              <a:t> Dental Implants and Cosmetic Dentistry)</a:t>
            </a:r>
            <a:endParaRPr lang="en-US" dirty="0"/>
          </a:p>
        </p:txBody>
      </p:sp>
    </p:spTree>
    <p:extLst>
      <p:ext uri="{BB962C8B-B14F-4D97-AF65-F5344CB8AC3E}">
        <p14:creationId xmlns:p14="http://schemas.microsoft.com/office/powerpoint/2010/main" val="159053704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Demand for Dental Services</a:t>
            </a:r>
            <a:br>
              <a:rPr lang="en-US" dirty="0" smtClean="0"/>
            </a:br>
            <a:endParaRPr lang="en-US" dirty="0"/>
          </a:p>
        </p:txBody>
      </p:sp>
      <p:sp>
        <p:nvSpPr>
          <p:cNvPr id="3" name="Content Placeholder 2"/>
          <p:cNvSpPr>
            <a:spLocks noGrp="1"/>
          </p:cNvSpPr>
          <p:nvPr>
            <p:ph idx="1"/>
          </p:nvPr>
        </p:nvSpPr>
        <p:spPr/>
        <p:txBody>
          <a:bodyPr/>
          <a:lstStyle/>
          <a:p>
            <a:pPr marL="0" indent="0">
              <a:buNone/>
            </a:pPr>
            <a:r>
              <a:rPr lang="en-US" dirty="0" smtClean="0"/>
              <a:t>• New Technology</a:t>
            </a:r>
          </a:p>
          <a:p>
            <a:pPr marL="0" indent="0">
              <a:buNone/>
            </a:pPr>
            <a:endParaRPr lang="en-US" dirty="0"/>
          </a:p>
          <a:p>
            <a:pPr marL="0" indent="0">
              <a:buNone/>
            </a:pPr>
            <a:r>
              <a:rPr lang="en-US" dirty="0" smtClean="0"/>
              <a:t>Decreased demand</a:t>
            </a:r>
          </a:p>
          <a:p>
            <a:pPr marL="0" indent="0">
              <a:buNone/>
            </a:pPr>
            <a:r>
              <a:rPr lang="en-US" dirty="0" smtClean="0"/>
              <a:t>Technology increases productivity</a:t>
            </a:r>
            <a:br>
              <a:rPr lang="en-US" dirty="0" smtClean="0"/>
            </a:br>
            <a:r>
              <a:rPr lang="en-US" dirty="0" smtClean="0"/>
              <a:t>(</a:t>
            </a:r>
            <a:r>
              <a:rPr lang="en-US" dirty="0" err="1" smtClean="0"/>
              <a:t>eg</a:t>
            </a:r>
            <a:r>
              <a:rPr lang="en-US" dirty="0" smtClean="0"/>
              <a:t> Dental Radiography, </a:t>
            </a:r>
            <a:r>
              <a:rPr lang="en-US" dirty="0" err="1" smtClean="0"/>
              <a:t>Cerac</a:t>
            </a:r>
            <a:r>
              <a:rPr lang="en-US" dirty="0" smtClean="0"/>
              <a:t>)</a:t>
            </a:r>
            <a:endParaRPr lang="en-US" dirty="0"/>
          </a:p>
        </p:txBody>
      </p:sp>
    </p:spTree>
    <p:extLst>
      <p:ext uri="{BB962C8B-B14F-4D97-AF65-F5344CB8AC3E}">
        <p14:creationId xmlns:p14="http://schemas.microsoft.com/office/powerpoint/2010/main" val="11889133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71600" y="1295400"/>
            <a:ext cx="2257198" cy="461665"/>
          </a:xfrm>
          <a:prstGeom prst="rect">
            <a:avLst/>
          </a:prstGeom>
          <a:noFill/>
        </p:spPr>
        <p:txBody>
          <a:bodyPr wrap="none" rtlCol="0">
            <a:spAutoFit/>
          </a:bodyPr>
          <a:lstStyle/>
          <a:p>
            <a:r>
              <a:rPr lang="en-US" dirty="0" smtClean="0"/>
              <a:t>Why are you </a:t>
            </a:r>
            <a:r>
              <a:rPr lang="en-US" sz="2400" dirty="0" smtClean="0"/>
              <a:t>here</a:t>
            </a:r>
            <a:r>
              <a:rPr lang="en-US" dirty="0" smtClean="0"/>
              <a:t>?</a:t>
            </a:r>
            <a:endParaRPr lang="en-US" dirty="0"/>
          </a:p>
        </p:txBody>
      </p:sp>
      <p:sp>
        <p:nvSpPr>
          <p:cNvPr id="4" name="TextBox 3"/>
          <p:cNvSpPr txBox="1"/>
          <p:nvPr/>
        </p:nvSpPr>
        <p:spPr>
          <a:xfrm>
            <a:off x="1981200" y="1981200"/>
            <a:ext cx="2839239" cy="461665"/>
          </a:xfrm>
          <a:prstGeom prst="rect">
            <a:avLst/>
          </a:prstGeom>
          <a:noFill/>
        </p:spPr>
        <p:txBody>
          <a:bodyPr wrap="none" rtlCol="0">
            <a:spAutoFit/>
          </a:bodyPr>
          <a:lstStyle/>
          <a:p>
            <a:r>
              <a:rPr lang="en-US" dirty="0" smtClean="0"/>
              <a:t>Be a </a:t>
            </a:r>
            <a:r>
              <a:rPr lang="en-US" sz="2400" dirty="0" smtClean="0"/>
              <a:t>successful</a:t>
            </a:r>
            <a:r>
              <a:rPr lang="en-US" dirty="0" smtClean="0"/>
              <a:t> dentist</a:t>
            </a:r>
            <a:endParaRPr lang="en-US" dirty="0"/>
          </a:p>
        </p:txBody>
      </p:sp>
      <p:sp>
        <p:nvSpPr>
          <p:cNvPr id="5" name="TextBox 4"/>
          <p:cNvSpPr txBox="1"/>
          <p:nvPr/>
        </p:nvSpPr>
        <p:spPr>
          <a:xfrm>
            <a:off x="3048000" y="2743200"/>
            <a:ext cx="1344952" cy="461665"/>
          </a:xfrm>
          <a:prstGeom prst="rect">
            <a:avLst/>
          </a:prstGeom>
          <a:noFill/>
        </p:spPr>
        <p:txBody>
          <a:bodyPr wrap="none" rtlCol="0">
            <a:spAutoFit/>
          </a:bodyPr>
          <a:lstStyle/>
          <a:p>
            <a:r>
              <a:rPr lang="en-US" dirty="0" smtClean="0"/>
              <a:t>Find a </a:t>
            </a:r>
            <a:r>
              <a:rPr lang="en-US" sz="2400" dirty="0" smtClean="0"/>
              <a:t>Job</a:t>
            </a:r>
            <a:endParaRPr lang="en-US" sz="2400" dirty="0"/>
          </a:p>
        </p:txBody>
      </p:sp>
      <p:sp>
        <p:nvSpPr>
          <p:cNvPr id="2" name="TextBox 1"/>
          <p:cNvSpPr txBox="1"/>
          <p:nvPr/>
        </p:nvSpPr>
        <p:spPr>
          <a:xfrm>
            <a:off x="3810000" y="3657600"/>
            <a:ext cx="2274982" cy="461665"/>
          </a:xfrm>
          <a:prstGeom prst="rect">
            <a:avLst/>
          </a:prstGeom>
          <a:noFill/>
        </p:spPr>
        <p:txBody>
          <a:bodyPr wrap="none" rtlCol="0">
            <a:spAutoFit/>
          </a:bodyPr>
          <a:lstStyle/>
          <a:p>
            <a:r>
              <a:rPr lang="en-US" dirty="0" smtClean="0"/>
              <a:t>Have some </a:t>
            </a:r>
            <a:r>
              <a:rPr lang="en-US" sz="2400" dirty="0" smtClean="0"/>
              <a:t>Money</a:t>
            </a:r>
            <a:endParaRPr lang="en-US" sz="2400" dirty="0"/>
          </a:p>
        </p:txBody>
      </p:sp>
      <p:sp>
        <p:nvSpPr>
          <p:cNvPr id="6" name="TextBox 5"/>
          <p:cNvSpPr txBox="1"/>
          <p:nvPr/>
        </p:nvSpPr>
        <p:spPr>
          <a:xfrm>
            <a:off x="5257800" y="4648200"/>
            <a:ext cx="2032227" cy="461665"/>
          </a:xfrm>
          <a:prstGeom prst="rect">
            <a:avLst/>
          </a:prstGeom>
          <a:noFill/>
        </p:spPr>
        <p:txBody>
          <a:bodyPr wrap="none" rtlCol="0">
            <a:spAutoFit/>
          </a:bodyPr>
          <a:lstStyle/>
          <a:p>
            <a:r>
              <a:rPr lang="en-US" dirty="0" smtClean="0"/>
              <a:t>Have </a:t>
            </a:r>
            <a:r>
              <a:rPr lang="en-US" sz="2400" dirty="0" smtClean="0"/>
              <a:t>Prestige</a:t>
            </a:r>
            <a:r>
              <a:rPr lang="en-US" dirty="0" smtClean="0"/>
              <a:t> ?</a:t>
            </a:r>
            <a:endParaRPr lang="en-US" dirty="0"/>
          </a:p>
        </p:txBody>
      </p:sp>
    </p:spTree>
    <p:extLst>
      <p:ext uri="{BB962C8B-B14F-4D97-AF65-F5344CB8AC3E}">
        <p14:creationId xmlns:p14="http://schemas.microsoft.com/office/powerpoint/2010/main" val="25858002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Dentist Supply</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Population </a:t>
            </a:r>
            <a:r>
              <a:rPr lang="en-US" dirty="0"/>
              <a:t>to Dentist Ratio </a:t>
            </a:r>
            <a:r>
              <a:rPr lang="en-US" dirty="0" smtClean="0"/>
              <a:t/>
            </a:r>
            <a:br>
              <a:rPr lang="en-US" dirty="0" smtClean="0"/>
            </a:br>
            <a:endParaRPr lang="en-US" dirty="0" smtClean="0"/>
          </a:p>
          <a:p>
            <a:pPr marL="0" indent="0">
              <a:buNone/>
            </a:pPr>
            <a:r>
              <a:rPr lang="en-US" dirty="0" smtClean="0"/>
              <a:t>Improvements </a:t>
            </a:r>
            <a:r>
              <a:rPr lang="en-US" dirty="0"/>
              <a:t>in Productivity in the Delivery of Dental Services </a:t>
            </a:r>
            <a:br>
              <a:rPr lang="en-US" dirty="0"/>
            </a:br>
            <a:endParaRPr lang="en-US" dirty="0" smtClean="0"/>
          </a:p>
          <a:p>
            <a:pPr marL="0" indent="0">
              <a:buNone/>
            </a:pPr>
            <a:r>
              <a:rPr lang="en-US" dirty="0" smtClean="0"/>
              <a:t>Recent </a:t>
            </a:r>
            <a:r>
              <a:rPr lang="en-US" dirty="0"/>
              <a:t>and Future Expansion of the Education of Dentists</a:t>
            </a:r>
          </a:p>
        </p:txBody>
      </p:sp>
    </p:spTree>
    <p:extLst>
      <p:ext uri="{BB962C8B-B14F-4D97-AF65-F5344CB8AC3E}">
        <p14:creationId xmlns:p14="http://schemas.microsoft.com/office/powerpoint/2010/main" val="211128252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Dentist Supply</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Population </a:t>
            </a:r>
            <a:r>
              <a:rPr lang="en-US" dirty="0"/>
              <a:t>to Dentist Ratio </a:t>
            </a:r>
            <a:r>
              <a:rPr lang="en-US" dirty="0" smtClean="0"/>
              <a:t/>
            </a:r>
            <a:br>
              <a:rPr lang="en-US" dirty="0" smtClean="0"/>
            </a:br>
            <a:endParaRPr lang="en-US" dirty="0" smtClean="0"/>
          </a:p>
          <a:p>
            <a:pPr marL="0" indent="0">
              <a:buNone/>
            </a:pPr>
            <a:r>
              <a:rPr lang="en-US" dirty="0" smtClean="0"/>
              <a:t> 2000:1 </a:t>
            </a:r>
            <a:endParaRPr lang="en-US" dirty="0"/>
          </a:p>
          <a:p>
            <a:pPr marL="0" indent="0">
              <a:buNone/>
            </a:pPr>
            <a:r>
              <a:rPr lang="en-US" dirty="0" smtClean="0"/>
              <a:t>From the ‘60s</a:t>
            </a:r>
          </a:p>
          <a:p>
            <a:pPr marL="0" indent="0">
              <a:buNone/>
            </a:pPr>
            <a:r>
              <a:rPr lang="en-US" dirty="0" smtClean="0"/>
              <a:t>Doesn’t include population’s</a:t>
            </a:r>
          </a:p>
          <a:p>
            <a:pPr marL="0" indent="0">
              <a:buNone/>
            </a:pPr>
            <a:r>
              <a:rPr lang="en-US" dirty="0"/>
              <a:t> </a:t>
            </a:r>
            <a:r>
              <a:rPr lang="en-US" dirty="0" smtClean="0"/>
              <a:t>  utilization rate</a:t>
            </a:r>
            <a:br>
              <a:rPr lang="en-US" dirty="0" smtClean="0"/>
            </a:br>
            <a:r>
              <a:rPr lang="en-US" dirty="0" smtClean="0"/>
              <a:t>   ability to pay for services</a:t>
            </a:r>
            <a:br>
              <a:rPr lang="en-US" dirty="0" smtClean="0"/>
            </a:br>
            <a:r>
              <a:rPr lang="en-US" dirty="0" smtClean="0"/>
              <a:t>   differences between dentists </a:t>
            </a:r>
          </a:p>
        </p:txBody>
      </p:sp>
    </p:spTree>
    <p:extLst>
      <p:ext uri="{BB962C8B-B14F-4D97-AF65-F5344CB8AC3E}">
        <p14:creationId xmlns:p14="http://schemas.microsoft.com/office/powerpoint/2010/main" val="20355260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Dentist Supply</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Recent </a:t>
            </a:r>
            <a:r>
              <a:rPr lang="en-US" dirty="0"/>
              <a:t>and Future Expansion of the Education of </a:t>
            </a:r>
            <a:r>
              <a:rPr lang="en-US" dirty="0" smtClean="0"/>
              <a:t>Dentists</a:t>
            </a:r>
          </a:p>
          <a:p>
            <a:pPr marL="0" indent="0">
              <a:buNone/>
            </a:pPr>
            <a:endParaRPr lang="en-US" dirty="0"/>
          </a:p>
          <a:p>
            <a:pPr marL="0" indent="0">
              <a:buNone/>
            </a:pPr>
            <a:r>
              <a:rPr lang="en-US" dirty="0" smtClean="0"/>
              <a:t>A 20% increase or 1000 dentist per year above our current number of graduates</a:t>
            </a:r>
            <a:endParaRPr lang="en-US" dirty="0"/>
          </a:p>
          <a:p>
            <a:pPr marL="0" indent="0">
              <a:buNone/>
            </a:pPr>
            <a:endParaRPr lang="en-US" dirty="0" smtClean="0"/>
          </a:p>
          <a:p>
            <a:pPr marL="0" indent="0">
              <a:buNone/>
            </a:pPr>
            <a:r>
              <a:rPr lang="en-US" dirty="0" smtClean="0"/>
              <a:t>12 dental schools have opened or are </a:t>
            </a:r>
            <a:r>
              <a:rPr lang="en-US" smtClean="0"/>
              <a:t>opening since 1997</a:t>
            </a:r>
            <a:endParaRPr lang="en-US" dirty="0"/>
          </a:p>
        </p:txBody>
      </p:sp>
    </p:spTree>
    <p:extLst>
      <p:ext uri="{BB962C8B-B14F-4D97-AF65-F5344CB8AC3E}">
        <p14:creationId xmlns:p14="http://schemas.microsoft.com/office/powerpoint/2010/main" val="185028067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457200"/>
            <a:ext cx="8229600" cy="5668963"/>
          </a:xfrm>
        </p:spPr>
        <p:txBody>
          <a:bodyPr/>
          <a:lstStyle/>
          <a:p>
            <a:r>
              <a:rPr lang="en-US" dirty="0" smtClean="0"/>
              <a:t>New Dental Schools</a:t>
            </a:r>
          </a:p>
          <a:p>
            <a:endParaRPr lang="en-US" sz="2800" i="1" dirty="0" smtClean="0"/>
          </a:p>
          <a:p>
            <a:r>
              <a:rPr lang="en-US" sz="2800" i="1" dirty="0" smtClean="0"/>
              <a:t>In the “60s and 70s” the dentist population was dramatically increased by the government because of a perceived shortage. 4 handed dentistry became the norm. The “80s” had a lack of business problem followed by the closure of many schools in the “90s”. We are recently are under an access to care problem…multiple new schools are being opened, multiple new hygiene programs are being opened…</a:t>
            </a:r>
          </a:p>
        </p:txBody>
      </p:sp>
    </p:spTree>
    <p:extLst>
      <p:ext uri="{BB962C8B-B14F-4D97-AF65-F5344CB8AC3E}">
        <p14:creationId xmlns:p14="http://schemas.microsoft.com/office/powerpoint/2010/main" val="164872970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Mid-Level Provider</a:t>
            </a:r>
            <a:endParaRPr lang="en-US" dirty="0"/>
          </a:p>
        </p:txBody>
      </p:sp>
      <p:sp>
        <p:nvSpPr>
          <p:cNvPr id="23555" name="Content Placeholder 2"/>
          <p:cNvSpPr>
            <a:spLocks noGrp="1"/>
          </p:cNvSpPr>
          <p:nvPr>
            <p:ph idx="1"/>
          </p:nvPr>
        </p:nvSpPr>
        <p:spPr>
          <a:xfrm>
            <a:off x="533400" y="1905000"/>
            <a:ext cx="8229600" cy="2286000"/>
          </a:xfrm>
        </p:spPr>
        <p:txBody>
          <a:bodyPr/>
          <a:lstStyle/>
          <a:p>
            <a:r>
              <a:rPr lang="en-US" smtClean="0"/>
              <a:t>Current ADA policy states that "the ADA is opposed to nondentists making diagnoses, developing treatment plans, or performing irreversible procedures." </a:t>
            </a:r>
          </a:p>
          <a:p>
            <a:pPr algn="ctr">
              <a:buFont typeface="Wingdings 2" pitchFamily="18" charset="2"/>
              <a:buNone/>
            </a:pPr>
            <a:endParaRPr lang="en-US" smtClean="0"/>
          </a:p>
        </p:txBody>
      </p:sp>
      <p:pic>
        <p:nvPicPr>
          <p:cNvPr id="27650" name="Picture 2" descr="http://www.funnychill.com/files/funny-pictures/monkey-dentist.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76730" y="4343400"/>
            <a:ext cx="2733262" cy="2095501"/>
          </a:xfrm>
          <a:prstGeom prst="rect">
            <a:avLst/>
          </a:prstGeom>
          <a:noFill/>
        </p:spPr>
      </p:pic>
    </p:spTree>
    <p:extLst>
      <p:ext uri="{BB962C8B-B14F-4D97-AF65-F5344CB8AC3E}">
        <p14:creationId xmlns:p14="http://schemas.microsoft.com/office/powerpoint/2010/main" val="362654314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9" name="Content Placeholder 3" descr="novato 8.02 these rolling hills 3.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675" y="14420"/>
            <a:ext cx="17612120" cy="9982200"/>
          </a:xfrm>
          <a:prstGeom prst="rect">
            <a:avLst/>
          </a:prstGeom>
          <a:noFill/>
          <a:ln w="9525">
            <a:noFill/>
            <a:miter lim="800000"/>
            <a:headEnd/>
            <a:tailEnd/>
          </a:ln>
        </p:spPr>
      </p:pic>
    </p:spTree>
    <p:extLst>
      <p:ext uri="{BB962C8B-B14F-4D97-AF65-F5344CB8AC3E}">
        <p14:creationId xmlns:p14="http://schemas.microsoft.com/office/powerpoint/2010/main" val="268680345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ig Sur Health Cente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1684000" cy="8763000"/>
          </a:xfrm>
          <a:prstGeom prst="rect">
            <a:avLst/>
          </a:prstGeom>
        </p:spPr>
      </p:pic>
    </p:spTree>
    <p:extLst>
      <p:ext uri="{BB962C8B-B14F-4D97-AF65-F5344CB8AC3E}">
        <p14:creationId xmlns:p14="http://schemas.microsoft.com/office/powerpoint/2010/main" val="275159804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lifornia Shorelin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6456040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bwMode="auto">
          <a:xfrm>
            <a:off x="-60234" y="2743200"/>
            <a:ext cx="9204234" cy="14255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0" y="0"/>
            <a:ext cx="12506042" cy="6858000"/>
          </a:xfrm>
        </p:spPr>
      </p:pic>
    </p:spTree>
    <p:extLst>
      <p:ext uri="{BB962C8B-B14F-4D97-AF65-F5344CB8AC3E}">
        <p14:creationId xmlns:p14="http://schemas.microsoft.com/office/powerpoint/2010/main" val="16964451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81000" y="609600"/>
            <a:ext cx="83820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rmAutofit fontScale="82500" lnSpcReduction="20000"/>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smtClean="0">
                <a:ln>
                  <a:noFill/>
                </a:ln>
                <a:solidFill>
                  <a:schemeClr val="tx1"/>
                </a:solidFill>
                <a:effectLst/>
                <a:uLnTx/>
                <a:uFillTx/>
                <a:latin typeface="+mj-lt"/>
                <a:ea typeface="ＭＳ Ｐゴシック" charset="0"/>
                <a:cs typeface="+mj-cs"/>
              </a:rPr>
              <a:t>How to be a Success </a:t>
            </a:r>
            <a:br>
              <a:rPr kumimoji="0" lang="en-US" sz="5400" b="1" i="0" u="none" strike="noStrike" kern="1200" cap="none" spc="0" normalizeH="0" baseline="0" noProof="0" dirty="0" smtClean="0">
                <a:ln>
                  <a:noFill/>
                </a:ln>
                <a:solidFill>
                  <a:schemeClr val="tx1"/>
                </a:solidFill>
                <a:effectLst/>
                <a:uLnTx/>
                <a:uFillTx/>
                <a:latin typeface="+mj-lt"/>
                <a:ea typeface="ＭＳ Ｐゴシック" charset="0"/>
                <a:cs typeface="+mj-cs"/>
              </a:rPr>
            </a:br>
            <a:r>
              <a:rPr kumimoji="0" lang="en-US" sz="5400" b="1" i="0" u="none" strike="noStrike" kern="1200" cap="none" spc="0" normalizeH="0" baseline="0" noProof="0" dirty="0" smtClean="0">
                <a:ln>
                  <a:noFill/>
                </a:ln>
                <a:solidFill>
                  <a:schemeClr val="tx1"/>
                </a:solidFill>
                <a:effectLst/>
                <a:uLnTx/>
                <a:uFillTx/>
                <a:latin typeface="+mj-lt"/>
                <a:ea typeface="ＭＳ Ｐゴシック" charset="0"/>
                <a:cs typeface="+mj-cs"/>
              </a:rPr>
              <a:t>(in Dentistry)</a:t>
            </a:r>
            <a:endParaRPr kumimoji="0" lang="en-US" sz="5400" b="1" i="0" u="none" strike="noStrike" kern="1200" cap="none" spc="0" normalizeH="0" baseline="0" noProof="0" dirty="0">
              <a:ln>
                <a:noFill/>
              </a:ln>
              <a:solidFill>
                <a:schemeClr val="tx1"/>
              </a:solidFill>
              <a:effectLst/>
              <a:uLnTx/>
              <a:uFillTx/>
              <a:latin typeface="+mj-lt"/>
              <a:ea typeface="ＭＳ Ｐゴシック" charset="0"/>
              <a:cs typeface="+mj-cs"/>
            </a:endParaRPr>
          </a:p>
        </p:txBody>
      </p:sp>
      <p:sp>
        <p:nvSpPr>
          <p:cNvPr id="6" name="Rectangle 5"/>
          <p:cNvSpPr/>
          <p:nvPr/>
        </p:nvSpPr>
        <p:spPr>
          <a:xfrm>
            <a:off x="762000" y="2667000"/>
            <a:ext cx="6400800" cy="2554545"/>
          </a:xfrm>
          <a:prstGeom prst="rect">
            <a:avLst/>
          </a:prstGeom>
        </p:spPr>
        <p:txBody>
          <a:bodyPr wrap="square">
            <a:spAutoFit/>
          </a:bodyPr>
          <a:lstStyle/>
          <a:p>
            <a:pPr marL="548640" indent="-411480" fontAlgn="auto">
              <a:spcAft>
                <a:spcPts val="0"/>
              </a:spcAft>
              <a:buClr>
                <a:schemeClr val="tx1">
                  <a:shade val="95000"/>
                </a:schemeClr>
              </a:buClr>
              <a:buSzPct val="75000"/>
              <a:buFont typeface="Wingdings 2"/>
              <a:buChar char=""/>
              <a:defRPr/>
            </a:pPr>
            <a:r>
              <a:rPr lang="en-US" sz="3200" dirty="0" smtClean="0">
                <a:latin typeface="+mn-lt"/>
              </a:rPr>
              <a:t>Begin with the End in Mind</a:t>
            </a:r>
          </a:p>
          <a:p>
            <a:pPr marL="548640" indent="-411480" eaLnBrk="1" fontAlgn="auto" hangingPunct="1">
              <a:spcAft>
                <a:spcPts val="0"/>
              </a:spcAft>
              <a:buClr>
                <a:schemeClr val="tx1">
                  <a:shade val="95000"/>
                </a:schemeClr>
              </a:buClr>
              <a:buSzPct val="75000"/>
              <a:buFont typeface="Wingdings 2"/>
              <a:buChar char=""/>
              <a:defRPr/>
            </a:pPr>
            <a:r>
              <a:rPr lang="en-US" sz="3200" dirty="0" smtClean="0">
                <a:latin typeface="+mn-lt"/>
              </a:rPr>
              <a:t>Work Diligently</a:t>
            </a:r>
          </a:p>
          <a:p>
            <a:pPr marL="548640" indent="-411480" eaLnBrk="1" fontAlgn="auto" hangingPunct="1">
              <a:spcAft>
                <a:spcPts val="0"/>
              </a:spcAft>
              <a:buClr>
                <a:schemeClr val="tx1">
                  <a:shade val="95000"/>
                </a:schemeClr>
              </a:buClr>
              <a:buSzPct val="75000"/>
              <a:buFont typeface="Wingdings 2"/>
              <a:buChar char=""/>
              <a:defRPr/>
            </a:pPr>
            <a:r>
              <a:rPr lang="en-US" sz="3200" dirty="0" smtClean="0">
                <a:latin typeface="+mn-lt"/>
              </a:rPr>
              <a:t>Keep your Integrity</a:t>
            </a:r>
          </a:p>
          <a:p>
            <a:pPr marL="548640" indent="-411480" eaLnBrk="1" fontAlgn="auto" hangingPunct="1">
              <a:spcAft>
                <a:spcPts val="0"/>
              </a:spcAft>
              <a:buClr>
                <a:schemeClr val="tx1">
                  <a:shade val="95000"/>
                </a:schemeClr>
              </a:buClr>
              <a:buSzPct val="75000"/>
              <a:buFont typeface="Wingdings 2"/>
              <a:buChar char=""/>
              <a:defRPr/>
            </a:pPr>
            <a:r>
              <a:rPr lang="en-US" sz="3200" dirty="0" smtClean="0">
                <a:latin typeface="+mn-lt"/>
              </a:rPr>
              <a:t>Habits</a:t>
            </a:r>
          </a:p>
          <a:p>
            <a:pPr marL="548640" indent="-411480" eaLnBrk="1" fontAlgn="auto" hangingPunct="1">
              <a:spcAft>
                <a:spcPts val="0"/>
              </a:spcAft>
              <a:buClr>
                <a:schemeClr val="tx1">
                  <a:shade val="95000"/>
                </a:schemeClr>
              </a:buClr>
              <a:buSzPct val="75000"/>
              <a:buFont typeface="Wingdings 2"/>
              <a:buChar char=""/>
              <a:defRPr/>
            </a:pPr>
            <a:r>
              <a:rPr lang="en-US" sz="3200" dirty="0" smtClean="0">
                <a:latin typeface="+mn-lt"/>
              </a:rPr>
              <a:t>Don’t Do it Alone</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Annual Mean Wage by State</a:t>
            </a:r>
            <a:endParaRPr lang="en-US" dirty="0"/>
          </a:p>
        </p:txBody>
      </p:sp>
      <p:pic>
        <p:nvPicPr>
          <p:cNvPr id="4" name="Content Placeholder 3" descr="top paying states.tiff"/>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0" y="-76200"/>
            <a:ext cx="9160671" cy="6934200"/>
          </a:xfrm>
        </p:spPr>
      </p:pic>
    </p:spTree>
    <p:extLst>
      <p:ext uri="{BB962C8B-B14F-4D97-AF65-F5344CB8AC3E}">
        <p14:creationId xmlns:p14="http://schemas.microsoft.com/office/powerpoint/2010/main" val="344957989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Wages by locality</a:t>
            </a:r>
            <a:endParaRPr lang="en-US" dirty="0"/>
          </a:p>
        </p:txBody>
      </p:sp>
      <p:pic>
        <p:nvPicPr>
          <p:cNvPr id="4" name="Content Placeholder 3" descr="us concentration of dds.tiff"/>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304800" y="-152400"/>
            <a:ext cx="9448800" cy="7010401"/>
          </a:xfrm>
        </p:spPr>
      </p:pic>
    </p:spTree>
    <p:extLst>
      <p:ext uri="{BB962C8B-B14F-4D97-AF65-F5344CB8AC3E}">
        <p14:creationId xmlns:p14="http://schemas.microsoft.com/office/powerpoint/2010/main" val="227622011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 paying non metropolitan areas</a:t>
            </a:r>
            <a:endParaRPr lang="en-US" dirty="0"/>
          </a:p>
        </p:txBody>
      </p:sp>
      <p:pic>
        <p:nvPicPr>
          <p:cNvPr id="4" name="Content Placeholder 3" descr="top paying non metro.tiff"/>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31651" y="1905000"/>
            <a:ext cx="9113501" cy="4724400"/>
          </a:xfrm>
        </p:spPr>
      </p:pic>
    </p:spTree>
    <p:extLst>
      <p:ext uri="{BB962C8B-B14F-4D97-AF65-F5344CB8AC3E}">
        <p14:creationId xmlns:p14="http://schemas.microsoft.com/office/powerpoint/2010/main" val="424845843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 paying metropolitan areas</a:t>
            </a:r>
            <a:endParaRPr lang="en-US" dirty="0"/>
          </a:p>
        </p:txBody>
      </p:sp>
      <p:pic>
        <p:nvPicPr>
          <p:cNvPr id="4" name="Content Placeholder 3" descr="top metropolitan area.tiff"/>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28600" y="2133600"/>
            <a:ext cx="8661507" cy="4191000"/>
          </a:xfrm>
        </p:spPr>
      </p:pic>
    </p:spTree>
    <p:extLst>
      <p:ext uri="{BB962C8B-B14F-4D97-AF65-F5344CB8AC3E}">
        <p14:creationId xmlns:p14="http://schemas.microsoft.com/office/powerpoint/2010/main" val="311804909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are the dentists?</a:t>
            </a:r>
            <a:endParaRPr lang="en-US" dirty="0"/>
          </a:p>
        </p:txBody>
      </p:sp>
      <p:pic>
        <p:nvPicPr>
          <p:cNvPr id="4" name="Content Placeholder 3" descr="employment concentrations.tiff"/>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1676400" y="0"/>
            <a:ext cx="10820400" cy="6858000"/>
          </a:xfrm>
        </p:spPr>
      </p:pic>
    </p:spTree>
    <p:extLst>
      <p:ext uri="{BB962C8B-B14F-4D97-AF65-F5344CB8AC3E}">
        <p14:creationId xmlns:p14="http://schemas.microsoft.com/office/powerpoint/2010/main" val="74914608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8400"/>
            <a:ext cx="8229600" cy="1143000"/>
          </a:xfrm>
        </p:spPr>
        <p:txBody>
          <a:bodyPr/>
          <a:lstStyle/>
          <a:p>
            <a:r>
              <a:rPr lang="en-US" dirty="0" smtClean="0"/>
              <a:t>Salary</a:t>
            </a:r>
            <a:br>
              <a:rPr lang="en-US" dirty="0" smtClean="0"/>
            </a:br>
            <a:r>
              <a:rPr lang="en-US" dirty="0" smtClean="0"/>
              <a:t>Medical / Dental</a:t>
            </a:r>
            <a:br>
              <a:rPr lang="en-US" dirty="0" smtClean="0"/>
            </a:br>
            <a:r>
              <a:rPr lang="en-US" dirty="0" smtClean="0"/>
              <a:t>Vacation Days</a:t>
            </a:r>
            <a:br>
              <a:rPr lang="en-US" dirty="0" smtClean="0"/>
            </a:br>
            <a:r>
              <a:rPr lang="en-US" dirty="0" smtClean="0"/>
              <a:t>Sick Days</a:t>
            </a:r>
            <a:br>
              <a:rPr lang="en-US" dirty="0" smtClean="0"/>
            </a:br>
            <a:r>
              <a:rPr lang="en-US" dirty="0" smtClean="0"/>
              <a:t>Continuing Education</a:t>
            </a:r>
            <a:br>
              <a:rPr lang="en-US" dirty="0" smtClean="0"/>
            </a:br>
            <a:r>
              <a:rPr lang="en-US" dirty="0" smtClean="0"/>
              <a:t>Pension</a:t>
            </a:r>
            <a:br>
              <a:rPr lang="en-US" dirty="0" smtClean="0"/>
            </a:br>
            <a:r>
              <a:rPr lang="en-US" dirty="0" smtClean="0"/>
              <a:t>Retirement Plan</a:t>
            </a:r>
            <a:endParaRPr lang="en-US" dirty="0"/>
          </a:p>
        </p:txBody>
      </p:sp>
    </p:spTree>
    <p:extLst>
      <p:ext uri="{BB962C8B-B14F-4D97-AF65-F5344CB8AC3E}">
        <p14:creationId xmlns:p14="http://schemas.microsoft.com/office/powerpoint/2010/main" val="133281070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8400"/>
            <a:ext cx="8229600" cy="1143000"/>
          </a:xfrm>
        </p:spPr>
        <p:txBody>
          <a:bodyPr/>
          <a:lstStyle/>
          <a:p>
            <a:pPr algn="l"/>
            <a:r>
              <a:rPr lang="en-US" dirty="0" smtClean="0"/>
              <a:t>Salary</a:t>
            </a:r>
            <a:r>
              <a:rPr lang="en-US" dirty="0"/>
              <a:t>	</a:t>
            </a:r>
            <a:r>
              <a:rPr lang="en-US" dirty="0" smtClean="0"/>
              <a:t>				120,000</a:t>
            </a:r>
            <a:br>
              <a:rPr lang="en-US" dirty="0" smtClean="0"/>
            </a:br>
            <a:r>
              <a:rPr lang="en-US" dirty="0" smtClean="0"/>
              <a:t>Medical / Dental		008,000</a:t>
            </a:r>
            <a:br>
              <a:rPr lang="en-US" dirty="0" smtClean="0"/>
            </a:br>
            <a:r>
              <a:rPr lang="en-US" dirty="0" smtClean="0"/>
              <a:t>Vacation Days (12x500)	006,000</a:t>
            </a:r>
            <a:br>
              <a:rPr lang="en-US" dirty="0" smtClean="0"/>
            </a:br>
            <a:r>
              <a:rPr lang="en-US" dirty="0" smtClean="0"/>
              <a:t>Sick Days</a:t>
            </a:r>
            <a:r>
              <a:rPr lang="en-US" dirty="0"/>
              <a:t> </a:t>
            </a:r>
            <a:r>
              <a:rPr lang="en-US" dirty="0" smtClean="0"/>
              <a:t>(12X500)          006,000</a:t>
            </a:r>
            <a:r>
              <a:rPr lang="en-US" dirty="0"/>
              <a:t/>
            </a:r>
            <a:br>
              <a:rPr lang="en-US" dirty="0"/>
            </a:br>
            <a:r>
              <a:rPr lang="en-US" dirty="0" smtClean="0"/>
              <a:t>Pension (1,700,000/20)	085,000</a:t>
            </a:r>
            <a:br>
              <a:rPr lang="en-US" dirty="0" smtClean="0"/>
            </a:br>
            <a:r>
              <a:rPr lang="en-US" dirty="0" smtClean="0"/>
              <a:t>Retirement Plan			 -0-							       225,000</a:t>
            </a:r>
            <a:endParaRPr lang="en-US" dirty="0"/>
          </a:p>
        </p:txBody>
      </p:sp>
    </p:spTree>
    <p:extLst>
      <p:ext uri="{BB962C8B-B14F-4D97-AF65-F5344CB8AC3E}">
        <p14:creationId xmlns:p14="http://schemas.microsoft.com/office/powerpoint/2010/main" val="303886679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1219200"/>
            <a:ext cx="8229600" cy="685800"/>
          </a:xfrm>
        </p:spPr>
        <p:txBody>
          <a:bodyPr>
            <a:normAutofit fontScale="90000"/>
          </a:bodyPr>
          <a:lstStyle/>
          <a:p>
            <a:pPr eaLnBrk="1" fontAlgn="auto" hangingPunct="1">
              <a:spcAft>
                <a:spcPts val="0"/>
              </a:spcAft>
              <a:defRPr/>
            </a:pPr>
            <a:r>
              <a:rPr lang="en-US" dirty="0" smtClean="0"/>
              <a:t/>
            </a:r>
            <a:br>
              <a:rPr lang="en-US" dirty="0" smtClean="0"/>
            </a:br>
            <a:endParaRPr lang="en-US" dirty="0"/>
          </a:p>
        </p:txBody>
      </p:sp>
      <p:pic>
        <p:nvPicPr>
          <p:cNvPr id="512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485" y="-32835"/>
            <a:ext cx="9525000" cy="8629488"/>
          </a:xfrm>
          <a:prstGeom prst="rect">
            <a:avLst/>
          </a:prstGeom>
          <a:noFill/>
          <a:ln w="9525">
            <a:noFill/>
            <a:miter lim="800000"/>
            <a:headEnd/>
            <a:tailEnd/>
          </a:ln>
        </p:spPr>
      </p:pic>
    </p:spTree>
    <p:extLst>
      <p:ext uri="{BB962C8B-B14F-4D97-AF65-F5344CB8AC3E}">
        <p14:creationId xmlns:p14="http://schemas.microsoft.com/office/powerpoint/2010/main" val="257103378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1219200"/>
            <a:ext cx="8229600" cy="685800"/>
          </a:xfrm>
        </p:spPr>
        <p:txBody>
          <a:bodyPr>
            <a:normAutofit fontScale="90000"/>
          </a:bodyPr>
          <a:lstStyle/>
          <a:p>
            <a:pPr eaLnBrk="1" fontAlgn="auto" hangingPunct="1">
              <a:spcAft>
                <a:spcPts val="0"/>
              </a:spcAft>
              <a:defRPr/>
            </a:pPr>
            <a:r>
              <a:rPr lang="en-US" dirty="0" smtClean="0"/>
              <a:t/>
            </a:r>
            <a:br>
              <a:rPr lang="en-US" dirty="0" smtClean="0"/>
            </a:br>
            <a:endParaRPr lang="en-US" dirty="0"/>
          </a:p>
        </p:txBody>
      </p:sp>
      <p:pic>
        <p:nvPicPr>
          <p:cNvPr id="4098"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410200" y="838200"/>
            <a:ext cx="3200399" cy="3166959"/>
          </a:xfrm>
          <a:prstGeom prst="rect">
            <a:avLst/>
          </a:prstGeom>
          <a:noFill/>
          <a:ln w="9525">
            <a:noFill/>
            <a:miter lim="800000"/>
            <a:headEnd/>
            <a:tailEnd/>
          </a:ln>
        </p:spPr>
      </p:pic>
      <p:pic>
        <p:nvPicPr>
          <p:cNvPr id="6146"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57201" y="1524000"/>
            <a:ext cx="4763344" cy="609600"/>
          </a:xfrm>
          <a:prstGeom prst="rect">
            <a:avLst/>
          </a:prstGeom>
          <a:noFill/>
          <a:ln w="9525">
            <a:noFill/>
            <a:miter lim="800000"/>
            <a:headEnd/>
            <a:tailEnd/>
          </a:ln>
        </p:spPr>
      </p:pic>
      <p:pic>
        <p:nvPicPr>
          <p:cNvPr id="5" name="Picture 2" descr="D:\Pictures\2010\2010-10-01 aug sept 2010\2010 08 21 Dentists at CSP Solano.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09600" y="4572000"/>
            <a:ext cx="4790608" cy="1752600"/>
          </a:xfrm>
          <a:prstGeom prst="rect">
            <a:avLst/>
          </a:prstGeom>
          <a:noFill/>
        </p:spPr>
      </p:pic>
    </p:spTree>
    <p:extLst>
      <p:ext uri="{BB962C8B-B14F-4D97-AF65-F5344CB8AC3E}">
        <p14:creationId xmlns:p14="http://schemas.microsoft.com/office/powerpoint/2010/main" val="39192900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400" y="2482214"/>
            <a:ext cx="3886200" cy="3853816"/>
          </a:xfrm>
          <a:prstGeom prst="rect">
            <a:avLst/>
          </a:prstGeom>
          <a:noFill/>
          <a:ln w="9525">
            <a:noFill/>
            <a:miter lim="800000"/>
            <a:headEnd/>
            <a:tailEnd/>
          </a:ln>
        </p:spPr>
      </p:pic>
      <p:sp>
        <p:nvSpPr>
          <p:cNvPr id="23" name="TextBox 22"/>
          <p:cNvSpPr txBox="1"/>
          <p:nvPr/>
        </p:nvSpPr>
        <p:spPr>
          <a:xfrm>
            <a:off x="4800600" y="4495800"/>
            <a:ext cx="2819400" cy="646331"/>
          </a:xfrm>
          <a:prstGeom prst="rect">
            <a:avLst/>
          </a:prstGeom>
          <a:noFill/>
        </p:spPr>
        <p:txBody>
          <a:bodyPr wrap="square" rtlCol="0">
            <a:spAutoFit/>
          </a:bodyPr>
          <a:lstStyle/>
          <a:p>
            <a:r>
              <a:rPr lang="en-US" i="1" dirty="0" smtClean="0">
                <a:latin typeface="+mn-lt"/>
              </a:rPr>
              <a:t>Internet ads shown are not</a:t>
            </a:r>
          </a:p>
          <a:p>
            <a:r>
              <a:rPr lang="en-US" i="1" dirty="0" smtClean="0">
                <a:latin typeface="+mn-lt"/>
              </a:rPr>
              <a:t>endorsements by the AGD.</a:t>
            </a:r>
            <a:endParaRPr lang="en-US" i="1" dirty="0">
              <a:latin typeface="+mn-lt"/>
            </a:endParaRPr>
          </a:p>
        </p:txBody>
      </p:sp>
      <p:pic>
        <p:nvPicPr>
          <p:cNvPr id="1028"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49234" y="609600"/>
            <a:ext cx="3979333" cy="30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AGD Backgrou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AGD Background.thmx</Template>
  <TotalTime>9700</TotalTime>
  <Words>6196</Words>
  <Application>Microsoft Office PowerPoint</Application>
  <PresentationFormat>On-screen Show (4:3)</PresentationFormat>
  <Paragraphs>1743</Paragraphs>
  <Slides>215</Slides>
  <Notes>215</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215</vt:i4>
      </vt:variant>
    </vt:vector>
  </HeadingPairs>
  <TitlesOfParts>
    <vt:vector size="225" baseType="lpstr">
      <vt:lpstr>ＭＳ Ｐゴシック</vt:lpstr>
      <vt:lpstr>Arial</vt:lpstr>
      <vt:lpstr>Calibri</vt:lpstr>
      <vt:lpstr>Tahoma</vt:lpstr>
      <vt:lpstr>Times New Roman</vt:lpstr>
      <vt:lpstr>Wingdings</vt:lpstr>
      <vt:lpstr>Wingdings 2</vt:lpstr>
      <vt:lpstr>AGD Background</vt:lpstr>
      <vt:lpstr>Worksheet</vt:lpstr>
      <vt:lpstr>Acrobat Document</vt:lpstr>
      <vt:lpstr>How to be a Success  (in Dentistry)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Why do you really want to practice dentistry?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your Vision</vt:lpstr>
      <vt:lpstr>PowerPoint Presentation</vt:lpstr>
      <vt:lpstr>PowerPoint Presentation</vt:lpstr>
      <vt:lpstr>PowerPoint Presentation</vt:lpstr>
      <vt:lpstr>PowerPoint Presentation</vt:lpstr>
      <vt:lpstr> </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 </vt:lpstr>
      <vt:lpstr> </vt:lpstr>
      <vt:lpstr> </vt:lpstr>
      <vt:lpstr> </vt:lpstr>
      <vt:lpstr>PowerPoint Presentation</vt:lpstr>
      <vt:lpstr>PowerPoint Presentation</vt:lpstr>
      <vt:lpstr> </vt:lpstr>
      <vt:lpstr>Good Habits = Success </vt:lpstr>
      <vt:lpstr>PowerPoint Presentation</vt:lpstr>
      <vt:lpstr>PowerPoint Presentation</vt:lpstr>
      <vt:lpstr>PowerPoint Presentation</vt:lpstr>
      <vt:lpstr>Mental Discipline</vt:lpstr>
      <vt:lpstr>PowerPoint Presentation</vt:lpstr>
      <vt:lpstr>PowerPoint Presentation</vt:lpstr>
      <vt:lpstr>Have a Team </vt:lpstr>
      <vt:lpstr>PowerPoint Presentation</vt:lpstr>
      <vt:lpstr>Belong to Organized Dentistry</vt:lpstr>
      <vt:lpstr>PowerPoint Presentation</vt:lpstr>
      <vt:lpstr>PowerPoint Presentation</vt:lpstr>
      <vt:lpstr>PowerPoint Presentation</vt:lpstr>
      <vt:lpstr>PowerPoint Presentation</vt:lpstr>
      <vt:lpstr>Key Forces Affecting Dentistry</vt:lpstr>
      <vt:lpstr>Demand for Dental Services </vt:lpstr>
      <vt:lpstr>Demand for Dental Services </vt:lpstr>
      <vt:lpstr>Demand for Dental Services </vt:lpstr>
      <vt:lpstr>Demand for Dental Services </vt:lpstr>
      <vt:lpstr>Demand for Dental Services </vt:lpstr>
      <vt:lpstr>Declining Insurance Coverage</vt:lpstr>
      <vt:lpstr>Delta Dental of California is reducing reimbursement to its Premier Providers. </vt:lpstr>
      <vt:lpstr>PowerPoint Presentation</vt:lpstr>
      <vt:lpstr>PowerPoint Presentation</vt:lpstr>
      <vt:lpstr>Demand for Dental Services </vt:lpstr>
      <vt:lpstr>Demand for Dental Services </vt:lpstr>
      <vt:lpstr>Demand for Dental Services </vt:lpstr>
      <vt:lpstr>Dentist Supply</vt:lpstr>
      <vt:lpstr>Dentist Supply</vt:lpstr>
      <vt:lpstr>Dentist Supply</vt:lpstr>
      <vt:lpstr>PowerPoint Presentation</vt:lpstr>
      <vt:lpstr>Mid-Level Provider</vt:lpstr>
      <vt:lpstr>PowerPoint Presentation</vt:lpstr>
      <vt:lpstr>PowerPoint Presentation</vt:lpstr>
      <vt:lpstr>PowerPoint Presentation</vt:lpstr>
      <vt:lpstr>PowerPoint Presentation</vt:lpstr>
      <vt:lpstr>PowerPoint Presentation</vt:lpstr>
      <vt:lpstr>Annual Mean Wage by State</vt:lpstr>
      <vt:lpstr>Wages by locality</vt:lpstr>
      <vt:lpstr>Top paying non metropolitan areas</vt:lpstr>
      <vt:lpstr>Top paying metropolitan areas</vt:lpstr>
      <vt:lpstr>Where are the dentists?</vt:lpstr>
      <vt:lpstr>Salary Medical / Dental Vacation Days Sick Days Continuing Education Pension Retirement Plan</vt:lpstr>
      <vt:lpstr>Salary     120,000 Medical / Dental  008,000 Vacation Days (12x500) 006,000 Sick Days (12X500)          006,000 Pension (1,700,000/20) 085,000 Retirement Plan    -0-              225,000</vt:lpstr>
      <vt:lpstr> </vt:lpstr>
      <vt:lpstr> </vt:lpstr>
      <vt:lpstr>PowerPoint Presentation</vt:lpstr>
      <vt:lpstr>PowerPoint Presentation</vt:lpstr>
      <vt:lpstr>PowerPoint Presentation</vt:lpstr>
      <vt:lpstr>PowerPoint Presentation</vt:lpstr>
      <vt:lpstr>Conclusions?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Management</vt:lpstr>
      <vt:lpstr>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Achieving Fellowship</vt:lpstr>
      <vt:lpstr>PowerPoint Presentation</vt:lpstr>
      <vt:lpstr>Mastership Discipline Breakdown</vt:lpstr>
      <vt:lpstr>Achieving Mastership</vt:lpstr>
      <vt:lpstr>Lifelong Learning and Service Recognition (LLSR)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Debt Ratio</vt:lpstr>
      <vt:lpstr>Debt Ratio</vt:lpstr>
      <vt:lpstr>PowerPoint Presentation</vt:lpstr>
      <vt:lpstr>PowerPoint Presentation</vt:lpstr>
      <vt:lpstr>PowerPoint Presentation</vt:lpstr>
      <vt:lpstr>PowerPoint Presentation</vt:lpstr>
      <vt:lpstr>PowerPoint Presentation</vt:lpstr>
      <vt:lpstr>Buying A Practice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Assuming $200K in Today’s Dollars</vt:lpstr>
      <vt:lpstr>PowerPoint Presentation</vt:lpstr>
      <vt:lpstr>PowerPoint Presentation</vt:lpstr>
      <vt:lpstr>PowerPoint Presentation</vt:lpstr>
      <vt:lpstr>PowerPoint Presentation</vt:lpstr>
      <vt:lpstr>PowerPoint Presentation</vt:lpstr>
      <vt:lpstr>AGD Resources</vt:lpstr>
      <vt:lpstr>Letters Are Just Letter</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OWNER</dc:creator>
  <cp:lastModifiedBy>Kristin Gover</cp:lastModifiedBy>
  <cp:revision>706</cp:revision>
  <dcterms:created xsi:type="dcterms:W3CDTF">2006-05-01T05:48:26Z</dcterms:created>
  <dcterms:modified xsi:type="dcterms:W3CDTF">2017-06-22T22:46:32Z</dcterms:modified>
</cp:coreProperties>
</file>